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77" r:id="rId4"/>
    <p:sldId id="274" r:id="rId5"/>
    <p:sldId id="273" r:id="rId6"/>
    <p:sldId id="276" r:id="rId7"/>
    <p:sldId id="279" r:id="rId8"/>
    <p:sldId id="278" r:id="rId9"/>
    <p:sldId id="275" r:id="rId10"/>
    <p:sldId id="269" r:id="rId11"/>
    <p:sldId id="270" r:id="rId12"/>
    <p:sldId id="271" r:id="rId13"/>
    <p:sldId id="272" r:id="rId14"/>
  </p:sldIdLst>
  <p:sldSz cx="9144000" cy="6858000" type="screen4x3"/>
  <p:notesSz cx="6881813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D2E9EE"/>
    <a:srgbClr val="153C57"/>
    <a:srgbClr val="112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76" autoAdjust="0"/>
  </p:normalViewPr>
  <p:slideViewPr>
    <p:cSldViewPr>
      <p:cViewPr varScale="1">
        <p:scale>
          <a:sx n="91" d="100"/>
          <a:sy n="91" d="100"/>
        </p:scale>
        <p:origin x="9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4" d="100"/>
        <a:sy n="144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50014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r">
              <a:defRPr sz="1200"/>
            </a:lvl1pPr>
          </a:lstStyle>
          <a:p>
            <a:fld id="{B5DFC229-DBEC-464A-8FD8-A4254E940CE3}" type="datetimeFigureOut">
              <a:rPr lang="pt-BR" smtClean="0"/>
              <a:pPr/>
              <a:t>09/05/2017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0888"/>
            <a:ext cx="4999037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7" tIns="45929" rIns="91857" bIns="4592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751350"/>
            <a:ext cx="5505450" cy="4501277"/>
          </a:xfrm>
          <a:prstGeom prst="rect">
            <a:avLst/>
          </a:prstGeom>
        </p:spPr>
        <p:txBody>
          <a:bodyPr vert="horz" lIns="91857" tIns="45929" rIns="91857" bIns="45929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500960"/>
            <a:ext cx="2982119" cy="50014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r">
              <a:defRPr sz="1200"/>
            </a:lvl1pPr>
          </a:lstStyle>
          <a:p>
            <a:fld id="{350C74F5-9BC0-4044-9F15-B7800184210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78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71EB-97B1-40EF-BC4C-A2AC1C4FCF11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9E8-B343-4422-AC37-F8D4FDC00EEA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F16-386A-46B0-8F6E-CA2AB971E301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18E7-3E2D-43AC-A225-9E41F5B77214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6DEB-FAF9-4860-8C92-732E3F0B971B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7322-E4C9-4D74-ABB2-12009C2BCBA7}" type="datetime1">
              <a:rPr lang="pt-BR" smtClean="0"/>
              <a:t>09/05/2017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4E88-79FC-4001-BC8E-EFAE1E6FFA5D}" type="datetime1">
              <a:rPr lang="pt-BR" smtClean="0"/>
              <a:t>09/05/2017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1D5-4716-4694-ACE4-E1243CAAA2B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AAEB-E5D8-496A-A150-2F4D40002CEC}" type="datetime1">
              <a:rPr lang="pt-BR" smtClean="0"/>
              <a:t>09/05/2017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AA6B-C3C7-4A96-9DF7-BD1285B4D543}" type="datetime1">
              <a:rPr lang="pt-BR" smtClean="0"/>
              <a:t>09/05/2017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5A7AAA-DC1E-4902-8F34-3F358477FB94}" type="datetime1">
              <a:rPr lang="pt-BR" smtClean="0"/>
              <a:t>09/05/2017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8A63F2-352E-4566-974E-7A4BB0D5DD09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6195B79-9210-4C24-BA28-AAED473748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mvi.org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11560" y="3850752"/>
            <a:ext cx="712879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16ª Reunião do Colegiado de Secretários Municipais de Fazenda</a:t>
            </a:r>
          </a:p>
          <a:p>
            <a:endParaRPr lang="pt-BR" dirty="0" smtClean="0">
              <a:solidFill>
                <a:srgbClr val="0070C0"/>
              </a:solidFill>
            </a:endParaRPr>
          </a:p>
          <a:p>
            <a:r>
              <a:rPr lang="pt-BR" dirty="0" smtClean="0">
                <a:solidFill>
                  <a:srgbClr val="0070C0"/>
                </a:solidFill>
              </a:rPr>
              <a:t>Apresentação das Realizações do Colegiado em 2016</a:t>
            </a:r>
            <a:endParaRPr lang="pt-BR" sz="2000" dirty="0" smtClean="0">
              <a:solidFill>
                <a:srgbClr val="0070C0"/>
              </a:solidFill>
            </a:endParaRPr>
          </a:p>
          <a:p>
            <a:endParaRPr lang="pt-BR" sz="2000" dirty="0">
              <a:solidFill>
                <a:srgbClr val="0070C0"/>
              </a:solidFill>
            </a:endParaRPr>
          </a:p>
          <a:p>
            <a:endParaRPr lang="pt-BR" sz="2000" dirty="0">
              <a:solidFill>
                <a:srgbClr val="0070C0"/>
              </a:solidFill>
            </a:endParaRPr>
          </a:p>
          <a:p>
            <a:endParaRPr lang="pt-BR" sz="2000" dirty="0" smtClean="0">
              <a:solidFill>
                <a:srgbClr val="0070C0"/>
              </a:solidFill>
            </a:endParaRPr>
          </a:p>
          <a:p>
            <a:r>
              <a:rPr lang="pt-BR" sz="2000" dirty="0" smtClean="0">
                <a:solidFill>
                  <a:srgbClr val="0070C0"/>
                </a:solidFill>
              </a:rPr>
              <a:t>Blumenau, 10 de maio de 2017</a:t>
            </a:r>
            <a:endParaRPr lang="pt-BR" dirty="0" smtClean="0">
              <a:solidFill>
                <a:srgbClr val="0070C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011444" cy="2437976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427984" y="1340768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</a:rPr>
              <a:t>Assessoria Econômica e </a:t>
            </a:r>
            <a:r>
              <a:rPr lang="pt-BR" sz="3200" dirty="0" smtClean="0">
                <a:solidFill>
                  <a:srgbClr val="0070C0"/>
                </a:solidFill>
              </a:rPr>
              <a:t>Fazendária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B5D-398C-4CF1-BCB4-2B74F06A663F}" type="datetime1">
              <a:rPr lang="pt-BR" smtClean="0"/>
              <a:t>09/05/2017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49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Calendário CONFAZ 2017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10/05/2017 – 2ª Quarta-feira do mês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12/07/2017 – 2ª Quarta-feira do mês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13/09/2017 – 2ª Quarta-feira do mês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16/11/2017 – 3ª Quinta-feira do mês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50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51306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Indicações para Diretoria do CONFAZ – </a:t>
            </a:r>
            <a:br>
              <a:rPr lang="pt-BR" sz="4000" dirty="0" smtClean="0"/>
            </a:br>
            <a:r>
              <a:rPr lang="pt-BR" sz="4000" dirty="0" smtClean="0"/>
              <a:t>Gestão 2017</a:t>
            </a:r>
            <a:endParaRPr lang="pt-BR" sz="400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Presidente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Vice-presidente</a:t>
            </a:r>
          </a:p>
          <a:p>
            <a:endParaRPr lang="pt-BR" sz="2400" dirty="0" smtClean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1º Secretário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2º Secretário</a:t>
            </a:r>
          </a:p>
          <a:p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19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Situação e Previsão de Receitas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ICMS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FPM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Movimento Econômico</a:t>
            </a:r>
          </a:p>
          <a:p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51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Diversos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Consulta CIGA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Lei Nº 157 – ISS</a:t>
            </a:r>
          </a:p>
          <a:p>
            <a:pPr marL="118872" indent="0">
              <a:buNone/>
            </a:pP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Indicação de um representante para o CONFAZ-FECAM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56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Fundação e Gestão atual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02/08/1969 – 48 </a:t>
            </a:r>
            <a:r>
              <a:rPr lang="pt-BR" sz="2400" dirty="0" smtClean="0">
                <a:solidFill>
                  <a:schemeClr val="bg1"/>
                </a:solidFill>
              </a:rPr>
              <a:t>anos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Presidente - José Luiz </a:t>
            </a:r>
            <a:r>
              <a:rPr lang="pt-BR" sz="2400" dirty="0" err="1">
                <a:solidFill>
                  <a:schemeClr val="bg1"/>
                </a:solidFill>
              </a:rPr>
              <a:t>Colombi</a:t>
            </a:r>
            <a:endParaRPr lang="pt-BR" sz="2400" dirty="0">
              <a:solidFill>
                <a:schemeClr val="bg1"/>
              </a:solidFill>
            </a:endParaRP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1º Vice-Presidente - Jean Michel </a:t>
            </a:r>
            <a:r>
              <a:rPr lang="pt-BR" sz="2400" dirty="0" err="1">
                <a:solidFill>
                  <a:schemeClr val="bg1"/>
                </a:solidFill>
              </a:rPr>
              <a:t>Grundmann</a:t>
            </a:r>
            <a:endParaRPr lang="pt-BR" sz="2400" dirty="0">
              <a:solidFill>
                <a:schemeClr val="bg1"/>
              </a:solidFill>
            </a:endParaRP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2º Vice-Presidente - Simoni </a:t>
            </a:r>
            <a:r>
              <a:rPr lang="pt-BR" sz="2400" dirty="0" err="1">
                <a:solidFill>
                  <a:schemeClr val="bg1"/>
                </a:solidFill>
              </a:rPr>
              <a:t>Mercia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Mesch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Nones</a:t>
            </a:r>
            <a:endParaRPr lang="pt-BR" sz="2400" dirty="0">
              <a:solidFill>
                <a:schemeClr val="bg1"/>
              </a:solidFill>
            </a:endParaRP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1º Tesoureiro - </a:t>
            </a:r>
            <a:r>
              <a:rPr lang="pt-BR" sz="2400" dirty="0" err="1">
                <a:solidFill>
                  <a:schemeClr val="bg1"/>
                </a:solidFill>
              </a:rPr>
              <a:t>Ércio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Kriek</a:t>
            </a:r>
            <a:endParaRPr lang="pt-BR" sz="2400" dirty="0">
              <a:solidFill>
                <a:schemeClr val="bg1"/>
              </a:solidFill>
            </a:endParaRP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2º Tesoureiro - Kleber Edson </a:t>
            </a:r>
            <a:r>
              <a:rPr lang="pt-BR" sz="2400" dirty="0" err="1">
                <a:solidFill>
                  <a:schemeClr val="bg1"/>
                </a:solidFill>
              </a:rPr>
              <a:t>Wan-Dall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16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1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pt-BR" sz="4500" b="1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MISSÃO</a:t>
            </a:r>
            <a:endParaRPr lang="pt-BR" sz="4500" b="1" dirty="0">
              <a:solidFill>
                <a:schemeClr val="accent1">
                  <a:satMod val="15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Assessorar </a:t>
            </a:r>
            <a:r>
              <a:rPr lang="pt-BR" sz="2400" dirty="0">
                <a:solidFill>
                  <a:schemeClr val="bg1"/>
                </a:solidFill>
              </a:rPr>
              <a:t>as administrações públicas municipais nas suas diversas áreas de atuação por meio da prestação de serviços e representatividade político-institucional, promovendo o desenvolvimento regional, a cooperação intermunicipal e a modernização da gestão pública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</a:p>
          <a:p>
            <a:endParaRPr lang="pt-BR" b="1" dirty="0" smtClean="0">
              <a:solidFill>
                <a:schemeClr val="accent1">
                  <a:satMod val="150000"/>
                </a:schemeClr>
              </a:solidFill>
              <a:latin typeface="+mj-lt"/>
              <a:ea typeface="+mj-ea"/>
              <a:cs typeface="+mj-cs"/>
            </a:endParaRPr>
          </a:p>
          <a:p>
            <a:pPr marL="118872" indent="0" algn="ctr">
              <a:buNone/>
            </a:pPr>
            <a:r>
              <a:rPr lang="pt-BR" sz="4500" b="1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VISÃO</a:t>
            </a:r>
          </a:p>
          <a:p>
            <a:r>
              <a:rPr lang="pt-BR" sz="2400" dirty="0">
                <a:solidFill>
                  <a:schemeClr val="bg1"/>
                </a:solidFill>
              </a:rPr>
              <a:t>Ser reconhecida como referência de Associação de Municípios no apoio e no assessoramento à ampliação da capacidade administrativa, econômica e social dos municípios e na promoção do desenvolvimento regional.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52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VALORES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63625"/>
            <a:ext cx="8229600" cy="4913374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Integração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Cooperação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Autonomia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Comprometimento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Transparência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Sustentabilidade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Moralidade</a:t>
            </a:r>
            <a:r>
              <a:rPr lang="pt-BR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94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Estrutura Organizacional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63625"/>
            <a:ext cx="8229600" cy="4913374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Secretaria Executiva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Assessoria de Comunicação Social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Financeiro e Contábil, Operacional e de Controle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Secretaria Geral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Tecnologia da Informação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Assessoria Jurídica</a:t>
            </a:r>
          </a:p>
          <a:p>
            <a:r>
              <a:rPr lang="pt-BR" sz="2400" b="1" dirty="0" smtClean="0">
                <a:solidFill>
                  <a:schemeClr val="bg1"/>
                </a:solidFill>
              </a:rPr>
              <a:t>Assessoria </a:t>
            </a:r>
            <a:r>
              <a:rPr lang="pt-BR" sz="2400" b="1" dirty="0" smtClean="0">
                <a:solidFill>
                  <a:schemeClr val="bg1"/>
                </a:solidFill>
              </a:rPr>
              <a:t>Econômica e Fazendária</a:t>
            </a:r>
            <a:endParaRPr lang="pt-BR" sz="2400" b="1" dirty="0" smtClean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Assessoria de Planejamento Urbano, Arquitetura e Engenharia</a:t>
            </a:r>
          </a:p>
          <a:p>
            <a:r>
              <a:rPr lang="pt-BR" sz="2400" dirty="0" smtClean="0">
                <a:solidFill>
                  <a:schemeClr val="bg1"/>
                </a:solidFill>
              </a:rPr>
              <a:t>Assessoria de Saneamento e Meio Ambiente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32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Colegiados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599"/>
          </a:xfrm>
        </p:spPr>
        <p:txBody>
          <a:bodyPr>
            <a:noAutofit/>
          </a:bodyPr>
          <a:lstStyle/>
          <a:p>
            <a:r>
              <a:rPr lang="pt-BR" sz="2000" dirty="0">
                <a:solidFill>
                  <a:schemeClr val="bg1"/>
                </a:solidFill>
              </a:rPr>
              <a:t>Colegiado de Agricultura (Colsagri)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de Assistência Social (</a:t>
            </a:r>
            <a:r>
              <a:rPr lang="pt-BR" sz="2000" dirty="0" smtClean="0">
                <a:solidFill>
                  <a:schemeClr val="bg1"/>
                </a:solidFill>
              </a:rPr>
              <a:t>CGMAS)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Colegiado de Contadores Públicos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Controladores Internos Municipais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Cultura (CGMC)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Defesa Civil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Colegiado </a:t>
            </a:r>
            <a:r>
              <a:rPr lang="pt-BR" sz="2000" b="1" dirty="0" smtClean="0">
                <a:solidFill>
                  <a:schemeClr val="bg1"/>
                </a:solidFill>
              </a:rPr>
              <a:t>de Desenvolvimento </a:t>
            </a:r>
            <a:r>
              <a:rPr lang="pt-BR" sz="2000" b="1" dirty="0" smtClean="0">
                <a:solidFill>
                  <a:schemeClr val="bg1"/>
                </a:solidFill>
              </a:rPr>
              <a:t>Econômico (CDE)</a:t>
            </a:r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Educação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Colegiado </a:t>
            </a:r>
            <a:r>
              <a:rPr lang="pt-BR" sz="2000" b="1" dirty="0" smtClean="0">
                <a:solidFill>
                  <a:schemeClr val="bg1"/>
                </a:solidFill>
              </a:rPr>
              <a:t>de </a:t>
            </a:r>
            <a:r>
              <a:rPr lang="pt-BR" sz="2000" b="1" dirty="0" smtClean="0">
                <a:solidFill>
                  <a:schemeClr val="bg1"/>
                </a:solidFill>
              </a:rPr>
              <a:t>Fazenda (CONFAZ)</a:t>
            </a:r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Iluminação Pública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Procuradores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Recursos Humanos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Saneamento Ambiental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Tecnologia da Informação</a:t>
            </a:r>
          </a:p>
          <a:p>
            <a:r>
              <a:rPr lang="pt-BR" sz="2000" dirty="0">
                <a:solidFill>
                  <a:schemeClr val="bg1"/>
                </a:solidFill>
              </a:rPr>
              <a:t>Colegiado </a:t>
            </a:r>
            <a:r>
              <a:rPr lang="pt-BR" sz="2000" dirty="0" smtClean="0">
                <a:solidFill>
                  <a:schemeClr val="bg1"/>
                </a:solidFill>
              </a:rPr>
              <a:t>de Trânsito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Comissão Intergestores </a:t>
            </a:r>
            <a:r>
              <a:rPr lang="pt-BR" sz="2000" dirty="0" smtClean="0">
                <a:solidFill>
                  <a:schemeClr val="bg1"/>
                </a:solidFill>
              </a:rPr>
              <a:t>Municipais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2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599"/>
          </a:xfrm>
        </p:spPr>
        <p:txBody>
          <a:bodyPr>
            <a:noAutofit/>
          </a:bodyPr>
          <a:lstStyle/>
          <a:p>
            <a:endParaRPr lang="pt-BR" sz="2000" dirty="0" smtClean="0">
              <a:solidFill>
                <a:schemeClr val="bg1"/>
              </a:solidFill>
              <a:hlinkClick r:id="rId3"/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A </a:t>
            </a:r>
            <a:r>
              <a:rPr lang="pt-BR" sz="2000" dirty="0">
                <a:solidFill>
                  <a:schemeClr val="bg1"/>
                </a:solidFill>
              </a:rPr>
              <a:t>entidade assessora as administrações públicas municipais por meio da prestação de serviços e representatividade </a:t>
            </a:r>
            <a:r>
              <a:rPr lang="pt-BR" sz="2000" dirty="0" smtClean="0">
                <a:solidFill>
                  <a:schemeClr val="bg1"/>
                </a:solidFill>
              </a:rPr>
              <a:t>político-institucional</a:t>
            </a: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Ao todo, são 21 associações de Municípios no Estado, ligadas a:</a:t>
            </a:r>
          </a:p>
          <a:p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FECAM – Federação Catarinense dos Municípios</a:t>
            </a:r>
          </a:p>
          <a:p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CMN – Confederação Nacional dos Municípios</a:t>
            </a:r>
            <a:endParaRPr lang="pt-BR" sz="2000" dirty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endParaRPr lang="pt-BR" sz="2000" dirty="0" smtClean="0">
              <a:solidFill>
                <a:schemeClr val="bg1"/>
              </a:solidFill>
            </a:endParaRPr>
          </a:p>
          <a:p>
            <a:pPr marL="118872" indent="0" algn="ctr">
              <a:buNone/>
            </a:pPr>
            <a:r>
              <a:rPr lang="pt-BR" sz="2000" dirty="0">
                <a:solidFill>
                  <a:schemeClr val="bg1"/>
                </a:solidFill>
                <a:hlinkClick r:id="rId3"/>
              </a:rPr>
              <a:t>www.ammvi.org.br</a:t>
            </a:r>
            <a:endParaRPr lang="pt-BR" sz="2000" dirty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9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6145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96752"/>
            <a:ext cx="7344816" cy="4980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808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Realizações do CONFAZ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63625"/>
            <a:ext cx="8229600" cy="4913374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Ministrados Cursos na Área de Tributação: ISS e Bancos</a:t>
            </a:r>
          </a:p>
          <a:p>
            <a:endParaRPr lang="pt-BR" sz="2400" dirty="0" smtClean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Reunião com a CAIXA e Banco do Brasil: referente ao novo sistema de pagamentos e cobranças – ISSQN e Bancos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Realizado um comparativo das receitas de ISS / IPTU e ITBI com municípios de outras regiões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SEFISC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smtClean="0">
                <a:solidFill>
                  <a:schemeClr val="bg1"/>
                </a:solidFill>
              </a:rPr>
              <a:t>TAC/MP-SC</a:t>
            </a:r>
          </a:p>
          <a:p>
            <a:endParaRPr lang="pt-BR" sz="2400" dirty="0" smtClean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CTM e Conselho de Contribuintes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81A2-75E2-4CB7-939E-4619A61BED6C}" type="datetime1">
              <a:rPr lang="pt-BR" smtClean="0"/>
              <a:t>09/05/2017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B79-9210-4C24-BA28-AAED473748BF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7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2140</TotalTime>
  <Words>453</Words>
  <Application>Microsoft Office PowerPoint</Application>
  <PresentationFormat>Apresentação na tela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Wingdings 2</vt:lpstr>
      <vt:lpstr>Wingdings 3</vt:lpstr>
      <vt:lpstr>Módulo</vt:lpstr>
      <vt:lpstr>Apresentação do PowerPoint</vt:lpstr>
      <vt:lpstr>Fundação e Gestão atual</vt:lpstr>
      <vt:lpstr>Apresentação do PowerPoint</vt:lpstr>
      <vt:lpstr>VALORES</vt:lpstr>
      <vt:lpstr>Estrutura Organizacional</vt:lpstr>
      <vt:lpstr>Colegiados</vt:lpstr>
      <vt:lpstr>Apresentação do PowerPoint</vt:lpstr>
      <vt:lpstr>Apresentação do PowerPoint</vt:lpstr>
      <vt:lpstr>Realizações do CONFAZ</vt:lpstr>
      <vt:lpstr>Calendário CONFAZ 2017</vt:lpstr>
      <vt:lpstr>Indicações para Diretoria do CONFAZ –  Gestão 2017</vt:lpstr>
      <vt:lpstr>Situação e Previsão de Receitas</vt:lpstr>
      <vt:lpstr>Diversos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do iceberg com frase do Dalai Lama</dc:title>
  <dc:creator>Mônica Flissak</dc:creator>
  <cp:lastModifiedBy>Monica Flissak</cp:lastModifiedBy>
  <cp:revision>109</cp:revision>
  <cp:lastPrinted>2016-10-27T15:53:07Z</cp:lastPrinted>
  <dcterms:created xsi:type="dcterms:W3CDTF">2011-07-17T06:41:59Z</dcterms:created>
  <dcterms:modified xsi:type="dcterms:W3CDTF">2017-05-09T13:45:37Z</dcterms:modified>
</cp:coreProperties>
</file>