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34" r:id="rId4"/>
  </p:sldMasterIdLst>
  <p:notesMasterIdLst>
    <p:notesMasterId r:id="rId27"/>
  </p:notesMasterIdLst>
  <p:handoutMasterIdLst>
    <p:handoutMasterId r:id="rId28"/>
  </p:handoutMasterIdLst>
  <p:sldIdLst>
    <p:sldId id="256" r:id="rId5"/>
    <p:sldId id="257" r:id="rId6"/>
    <p:sldId id="342" r:id="rId7"/>
    <p:sldId id="354" r:id="rId8"/>
    <p:sldId id="355" r:id="rId9"/>
    <p:sldId id="359" r:id="rId10"/>
    <p:sldId id="353" r:id="rId11"/>
    <p:sldId id="351" r:id="rId12"/>
    <p:sldId id="352" r:id="rId13"/>
    <p:sldId id="275" r:id="rId14"/>
    <p:sldId id="340" r:id="rId15"/>
    <p:sldId id="277" r:id="rId16"/>
    <p:sldId id="286" r:id="rId17"/>
    <p:sldId id="279" r:id="rId18"/>
    <p:sldId id="341" r:id="rId19"/>
    <p:sldId id="350" r:id="rId20"/>
    <p:sldId id="356" r:id="rId21"/>
    <p:sldId id="358" r:id="rId22"/>
    <p:sldId id="345" r:id="rId23"/>
    <p:sldId id="346" r:id="rId24"/>
    <p:sldId id="357" r:id="rId25"/>
    <p:sldId id="326" r:id="rId26"/>
  </p:sldIdLst>
  <p:sldSz cx="12192000" cy="6858000"/>
  <p:notesSz cx="7099300" cy="10234613"/>
  <p:defaultTextStyle>
    <a:defPPr>
      <a:defRPr lang="pt-B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20000"/>
    <a:srgbClr val="DEE9C9"/>
    <a:srgbClr val="D4E2B8"/>
    <a:srgbClr val="B5CD85"/>
    <a:srgbClr val="4A66A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Estilo Médio 2 - Ênfas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012ECD-51FC-41F1-AA8D-1B2483CD663E}" styleName="Estilo Claro 2 - Ênfase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79" autoAdjust="0"/>
    <p:restoredTop sz="94920" autoAdjust="0"/>
  </p:normalViewPr>
  <p:slideViewPr>
    <p:cSldViewPr>
      <p:cViewPr varScale="1">
        <p:scale>
          <a:sx n="69" d="100"/>
          <a:sy n="69" d="100"/>
        </p:scale>
        <p:origin x="756" y="72"/>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00" d="100"/>
        <a:sy n="100" d="100"/>
      </p:scale>
      <p:origin x="0" y="-4104"/>
    </p:cViewPr>
  </p:sorterViewPr>
  <p:notesViewPr>
    <p:cSldViewPr>
      <p:cViewPr varScale="1">
        <p:scale>
          <a:sx n="70" d="100"/>
          <a:sy n="70" d="100"/>
        </p:scale>
        <p:origin x="1908"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3076363" cy="513508"/>
          </a:xfrm>
          <a:prstGeom prst="rect">
            <a:avLst/>
          </a:prstGeom>
        </p:spPr>
        <p:txBody>
          <a:bodyPr vert="horz" lIns="99048" tIns="49524" rIns="99048" bIns="49524" rtlCol="0"/>
          <a:lstStyle>
            <a:lvl1pPr algn="l" eaLnBrk="1" hangingPunct="1">
              <a:defRPr sz="1300"/>
            </a:lvl1pPr>
          </a:lstStyle>
          <a:p>
            <a:pPr>
              <a:defRPr/>
            </a:pPr>
            <a:endParaRPr lang="pt-BR"/>
          </a:p>
        </p:txBody>
      </p:sp>
      <p:sp>
        <p:nvSpPr>
          <p:cNvPr id="3" name="Espaço Reservado para Data 2"/>
          <p:cNvSpPr>
            <a:spLocks noGrp="1"/>
          </p:cNvSpPr>
          <p:nvPr>
            <p:ph type="dt" sz="quarter" idx="1"/>
          </p:nvPr>
        </p:nvSpPr>
        <p:spPr>
          <a:xfrm>
            <a:off x="4021294" y="0"/>
            <a:ext cx="3076363" cy="513508"/>
          </a:xfrm>
          <a:prstGeom prst="rect">
            <a:avLst/>
          </a:prstGeom>
        </p:spPr>
        <p:txBody>
          <a:bodyPr vert="horz" lIns="99048" tIns="49524" rIns="99048" bIns="49524" rtlCol="0"/>
          <a:lstStyle>
            <a:lvl1pPr algn="r" eaLnBrk="1" hangingPunct="1">
              <a:defRPr sz="1300"/>
            </a:lvl1pPr>
          </a:lstStyle>
          <a:p>
            <a:pPr>
              <a:defRPr/>
            </a:pPr>
            <a:fld id="{3DE1085E-D8B3-434B-9F25-DE917C2956E6}" type="datetimeFigureOut">
              <a:rPr lang="pt-BR"/>
              <a:pPr>
                <a:defRPr/>
              </a:pPr>
              <a:t>24/08/2017</a:t>
            </a:fld>
            <a:endParaRPr lang="pt-BR"/>
          </a:p>
        </p:txBody>
      </p:sp>
      <p:sp>
        <p:nvSpPr>
          <p:cNvPr id="4" name="Espaço Reservado para Rodapé 3"/>
          <p:cNvSpPr>
            <a:spLocks noGrp="1"/>
          </p:cNvSpPr>
          <p:nvPr>
            <p:ph type="ftr" sz="quarter" idx="2"/>
          </p:nvPr>
        </p:nvSpPr>
        <p:spPr>
          <a:xfrm>
            <a:off x="0" y="9721107"/>
            <a:ext cx="3076363" cy="513507"/>
          </a:xfrm>
          <a:prstGeom prst="rect">
            <a:avLst/>
          </a:prstGeom>
        </p:spPr>
        <p:txBody>
          <a:bodyPr vert="horz" lIns="99048" tIns="49524" rIns="99048" bIns="49524" rtlCol="0" anchor="b"/>
          <a:lstStyle>
            <a:lvl1pPr algn="l" eaLnBrk="1" hangingPunct="1">
              <a:defRPr sz="1300"/>
            </a:lvl1pPr>
          </a:lstStyle>
          <a:p>
            <a:pPr>
              <a:defRPr/>
            </a:pPr>
            <a:endParaRPr lang="pt-BR"/>
          </a:p>
        </p:txBody>
      </p:sp>
      <p:sp>
        <p:nvSpPr>
          <p:cNvPr id="5" name="Espaço Reservado para Número de Slide 4"/>
          <p:cNvSpPr>
            <a:spLocks noGrp="1"/>
          </p:cNvSpPr>
          <p:nvPr>
            <p:ph type="sldNum" sz="quarter" idx="3"/>
          </p:nvPr>
        </p:nvSpPr>
        <p:spPr>
          <a:xfrm>
            <a:off x="4021294" y="9721107"/>
            <a:ext cx="3076363" cy="513507"/>
          </a:xfrm>
          <a:prstGeom prst="rect">
            <a:avLst/>
          </a:prstGeom>
        </p:spPr>
        <p:txBody>
          <a:bodyPr vert="horz" lIns="99048" tIns="49524" rIns="99048" bIns="49524" rtlCol="0" anchor="b"/>
          <a:lstStyle>
            <a:lvl1pPr algn="r" eaLnBrk="1" hangingPunct="1">
              <a:defRPr sz="1300"/>
            </a:lvl1pPr>
          </a:lstStyle>
          <a:p>
            <a:pPr>
              <a:defRPr/>
            </a:pPr>
            <a:fld id="{B96D4A66-F87B-427F-B2E7-21BCF38CF600}" type="slidenum">
              <a:rPr lang="pt-BR"/>
              <a:pPr>
                <a:defRPr/>
              </a:pPr>
              <a:t>‹nº›</a:t>
            </a:fld>
            <a:endParaRPr lang="pt-BR"/>
          </a:p>
        </p:txBody>
      </p:sp>
    </p:spTree>
    <p:extLst>
      <p:ext uri="{BB962C8B-B14F-4D97-AF65-F5344CB8AC3E}">
        <p14:creationId xmlns:p14="http://schemas.microsoft.com/office/powerpoint/2010/main" val="388318066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pPr>
              <a:defRPr/>
            </a:pPr>
            <a:endParaRPr lang="pt-BR"/>
          </a:p>
        </p:txBody>
      </p:sp>
      <p:sp>
        <p:nvSpPr>
          <p:cNvPr id="3" name="Espaço Reservado para Data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pPr>
              <a:defRPr/>
            </a:pPr>
            <a:fld id="{D6016F97-CE40-44EC-9D97-53E309C537D4}" type="datetimeFigureOut">
              <a:rPr lang="pt-BR"/>
              <a:pPr>
                <a:defRPr/>
              </a:pPr>
              <a:t>24/08/2017</a:t>
            </a:fld>
            <a:endParaRPr lang="pt-BR"/>
          </a:p>
        </p:txBody>
      </p:sp>
      <p:sp>
        <p:nvSpPr>
          <p:cNvPr id="4" name="Espaço Reservado para Imagem de Slide 3"/>
          <p:cNvSpPr>
            <a:spLocks noGrp="1" noRot="1" noChangeAspect="1"/>
          </p:cNvSpPr>
          <p:nvPr>
            <p:ph type="sldImg" idx="2"/>
          </p:nvPr>
        </p:nvSpPr>
        <p:spPr>
          <a:xfrm>
            <a:off x="479425" y="1279525"/>
            <a:ext cx="6140450" cy="3454400"/>
          </a:xfrm>
          <a:prstGeom prst="rect">
            <a:avLst/>
          </a:prstGeom>
          <a:noFill/>
          <a:ln w="12700">
            <a:solidFill>
              <a:prstClr val="black"/>
            </a:solidFill>
          </a:ln>
        </p:spPr>
        <p:txBody>
          <a:bodyPr vert="horz" lIns="99048" tIns="49524" rIns="99048" bIns="49524" rtlCol="0" anchor="ctr"/>
          <a:lstStyle/>
          <a:p>
            <a:pPr lvl="0"/>
            <a:endParaRPr lang="pt-BR" noProof="0" smtClean="0"/>
          </a:p>
        </p:txBody>
      </p:sp>
      <p:sp>
        <p:nvSpPr>
          <p:cNvPr id="5" name="Espaço Reservado para Anotações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p>
        </p:txBody>
      </p:sp>
      <p:sp>
        <p:nvSpPr>
          <p:cNvPr id="6" name="Espaço Reservado para Rodapé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pPr>
              <a:defRPr/>
            </a:pPr>
            <a:endParaRPr lang="pt-BR"/>
          </a:p>
        </p:txBody>
      </p:sp>
      <p:sp>
        <p:nvSpPr>
          <p:cNvPr id="7" name="Espaço Reservado para Número de Slide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pPr>
              <a:defRPr/>
            </a:pPr>
            <a:fld id="{4FA3976E-3615-49A1-B178-9E4D9482EC66}" type="slidenum">
              <a:rPr lang="pt-BR"/>
              <a:pPr>
                <a:defRPr/>
              </a:pPr>
              <a:t>‹nº›</a:t>
            </a:fld>
            <a:endParaRPr lang="pt-BR"/>
          </a:p>
        </p:txBody>
      </p:sp>
    </p:spTree>
    <p:extLst>
      <p:ext uri="{BB962C8B-B14F-4D97-AF65-F5344CB8AC3E}">
        <p14:creationId xmlns:p14="http://schemas.microsoft.com/office/powerpoint/2010/main" val="631832602"/>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479425" y="1279525"/>
            <a:ext cx="6140450" cy="3454400"/>
          </a:xfrm>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a:defRPr/>
            </a:pPr>
            <a:fld id="{4FA3976E-3615-49A1-B178-9E4D9482EC66}" type="slidenum">
              <a:rPr lang="pt-BR" smtClean="0"/>
              <a:pPr>
                <a:defRPr/>
              </a:pPr>
              <a:t>1</a:t>
            </a:fld>
            <a:endParaRPr lang="pt-BR"/>
          </a:p>
        </p:txBody>
      </p:sp>
    </p:spTree>
    <p:extLst>
      <p:ext uri="{BB962C8B-B14F-4D97-AF65-F5344CB8AC3E}">
        <p14:creationId xmlns:p14="http://schemas.microsoft.com/office/powerpoint/2010/main" val="39890800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Espaço Reservado para Imagem de Slide 1"/>
          <p:cNvSpPr>
            <a:spLocks noGrp="1" noRot="1" noChangeAspect="1" noTextEdit="1"/>
          </p:cNvSpPr>
          <p:nvPr>
            <p:ph type="sldImg"/>
          </p:nvPr>
        </p:nvSpPr>
        <p:spPr bwMode="auto">
          <a:xfrm>
            <a:off x="479425" y="1279525"/>
            <a:ext cx="6140450" cy="34544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altLang="pt-BR" smtClean="0"/>
          </a:p>
        </p:txBody>
      </p:sp>
      <p:sp>
        <p:nvSpPr>
          <p:cNvPr id="10244"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804763" indent="-309524">
              <a:defRPr>
                <a:solidFill>
                  <a:schemeClr val="tx1"/>
                </a:solidFill>
                <a:latin typeface="Arial" panose="020B0604020202020204" pitchFamily="34" charset="0"/>
                <a:cs typeface="Arial" panose="020B0604020202020204" pitchFamily="34" charset="0"/>
              </a:defRPr>
            </a:lvl2pPr>
            <a:lvl3pPr marL="1238098" indent="-247620">
              <a:defRPr>
                <a:solidFill>
                  <a:schemeClr val="tx1"/>
                </a:solidFill>
                <a:latin typeface="Arial" panose="020B0604020202020204" pitchFamily="34" charset="0"/>
                <a:cs typeface="Arial" panose="020B0604020202020204" pitchFamily="34" charset="0"/>
              </a:defRPr>
            </a:lvl3pPr>
            <a:lvl4pPr marL="1733337" indent="-247620">
              <a:defRPr>
                <a:solidFill>
                  <a:schemeClr val="tx1"/>
                </a:solidFill>
                <a:latin typeface="Arial" panose="020B0604020202020204" pitchFamily="34" charset="0"/>
                <a:cs typeface="Arial" panose="020B0604020202020204" pitchFamily="34" charset="0"/>
              </a:defRPr>
            </a:lvl4pPr>
            <a:lvl5pPr marL="2228576" indent="-247620">
              <a:defRPr>
                <a:solidFill>
                  <a:schemeClr val="tx1"/>
                </a:solidFill>
                <a:latin typeface="Arial" panose="020B0604020202020204" pitchFamily="34" charset="0"/>
                <a:cs typeface="Arial" panose="020B0604020202020204" pitchFamily="34" charset="0"/>
              </a:defRPr>
            </a:lvl5pPr>
            <a:lvl6pPr marL="2723815" indent="-24762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219054" indent="-24762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714293" indent="-24762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209532" indent="-24762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8677FF0-24DF-4345-BB25-6D5C15AB0C90}" type="slidenum">
              <a:rPr lang="pt-BR" altLang="pt-BR" smtClean="0"/>
              <a:pPr/>
              <a:t>2</a:t>
            </a:fld>
            <a:endParaRPr lang="pt-BR" altLang="pt-BR" smtClean="0"/>
          </a:p>
        </p:txBody>
      </p:sp>
    </p:spTree>
    <p:extLst>
      <p:ext uri="{BB962C8B-B14F-4D97-AF65-F5344CB8AC3E}">
        <p14:creationId xmlns:p14="http://schemas.microsoft.com/office/powerpoint/2010/main" val="33442389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a:defRPr/>
            </a:pPr>
            <a:fld id="{4FA3976E-3615-49A1-B178-9E4D9482EC66}" type="slidenum">
              <a:rPr lang="pt-BR" smtClean="0"/>
              <a:pPr>
                <a:defRPr/>
              </a:pPr>
              <a:t>3</a:t>
            </a:fld>
            <a:endParaRPr lang="pt-BR"/>
          </a:p>
        </p:txBody>
      </p:sp>
    </p:spTree>
    <p:extLst>
      <p:ext uri="{BB962C8B-B14F-4D97-AF65-F5344CB8AC3E}">
        <p14:creationId xmlns:p14="http://schemas.microsoft.com/office/powerpoint/2010/main" val="37904843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a:defRPr/>
            </a:pPr>
            <a:fld id="{4FA3976E-3615-49A1-B178-9E4D9482EC66}" type="slidenum">
              <a:rPr lang="pt-BR" smtClean="0"/>
              <a:pPr>
                <a:defRPr/>
              </a:pPr>
              <a:t>6</a:t>
            </a:fld>
            <a:endParaRPr lang="pt-BR"/>
          </a:p>
        </p:txBody>
      </p:sp>
    </p:spTree>
    <p:extLst>
      <p:ext uri="{BB962C8B-B14F-4D97-AF65-F5344CB8AC3E}">
        <p14:creationId xmlns:p14="http://schemas.microsoft.com/office/powerpoint/2010/main" val="5929263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pPr>
              <a:defRPr/>
            </a:pPr>
            <a:fld id="{4FA3976E-3615-49A1-B178-9E4D9482EC66}" type="slidenum">
              <a:rPr lang="pt-BR" smtClean="0"/>
              <a:pPr>
                <a:defRPr/>
              </a:pPr>
              <a:t>15</a:t>
            </a:fld>
            <a:endParaRPr lang="pt-BR"/>
          </a:p>
        </p:txBody>
      </p:sp>
    </p:spTree>
    <p:extLst>
      <p:ext uri="{BB962C8B-B14F-4D97-AF65-F5344CB8AC3E}">
        <p14:creationId xmlns:p14="http://schemas.microsoft.com/office/powerpoint/2010/main" val="35317011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Espaço Reservado para Imagem de Slide 1"/>
          <p:cNvSpPr>
            <a:spLocks noGrp="1" noRot="1" noChangeAspect="1" noTextEdit="1"/>
          </p:cNvSpPr>
          <p:nvPr>
            <p:ph type="sldImg"/>
          </p:nvPr>
        </p:nvSpPr>
        <p:spPr bwMode="auto">
          <a:xfrm>
            <a:off x="479425" y="1279525"/>
            <a:ext cx="6140450" cy="34544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altLang="pt-BR" smtClean="0"/>
          </a:p>
        </p:txBody>
      </p:sp>
      <p:sp>
        <p:nvSpPr>
          <p:cNvPr id="15364"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804763" indent="-309524">
              <a:defRPr>
                <a:solidFill>
                  <a:schemeClr val="tx1"/>
                </a:solidFill>
                <a:latin typeface="Arial" panose="020B0604020202020204" pitchFamily="34" charset="0"/>
                <a:cs typeface="Arial" panose="020B0604020202020204" pitchFamily="34" charset="0"/>
              </a:defRPr>
            </a:lvl2pPr>
            <a:lvl3pPr marL="1238098" indent="-247620">
              <a:defRPr>
                <a:solidFill>
                  <a:schemeClr val="tx1"/>
                </a:solidFill>
                <a:latin typeface="Arial" panose="020B0604020202020204" pitchFamily="34" charset="0"/>
                <a:cs typeface="Arial" panose="020B0604020202020204" pitchFamily="34" charset="0"/>
              </a:defRPr>
            </a:lvl3pPr>
            <a:lvl4pPr marL="1733337" indent="-247620">
              <a:defRPr>
                <a:solidFill>
                  <a:schemeClr val="tx1"/>
                </a:solidFill>
                <a:latin typeface="Arial" panose="020B0604020202020204" pitchFamily="34" charset="0"/>
                <a:cs typeface="Arial" panose="020B0604020202020204" pitchFamily="34" charset="0"/>
              </a:defRPr>
            </a:lvl4pPr>
            <a:lvl5pPr marL="2228576" indent="-247620">
              <a:defRPr>
                <a:solidFill>
                  <a:schemeClr val="tx1"/>
                </a:solidFill>
                <a:latin typeface="Arial" panose="020B0604020202020204" pitchFamily="34" charset="0"/>
                <a:cs typeface="Arial" panose="020B0604020202020204" pitchFamily="34" charset="0"/>
              </a:defRPr>
            </a:lvl5pPr>
            <a:lvl6pPr marL="2723815" indent="-24762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219054" indent="-24762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714293" indent="-24762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4209532" indent="-24762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0CEAD94-D77C-46C0-8D03-DD6922FE57BB}" type="slidenum">
              <a:rPr lang="pt-BR" altLang="pt-BR" smtClean="0"/>
              <a:pPr/>
              <a:t>22</a:t>
            </a:fld>
            <a:endParaRPr lang="pt-BR" altLang="pt-BR" smtClean="0"/>
          </a:p>
        </p:txBody>
      </p:sp>
    </p:spTree>
    <p:extLst>
      <p:ext uri="{BB962C8B-B14F-4D97-AF65-F5344CB8AC3E}">
        <p14:creationId xmlns:p14="http://schemas.microsoft.com/office/powerpoint/2010/main" val="24936091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ide de título">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158242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260920" y="-287868"/>
            <a:ext cx="10515600" cy="1325563"/>
          </a:xfrm>
        </p:spPr>
        <p:txBody>
          <a:bodyPr>
            <a:normAutofit/>
          </a:bodyPr>
          <a:lstStyle>
            <a:lvl1pPr>
              <a:defRPr sz="2000" b="1">
                <a:solidFill>
                  <a:schemeClr val="accent1">
                    <a:lumMod val="75000"/>
                  </a:schemeClr>
                </a:solidFill>
                <a:latin typeface="+mn-lt"/>
              </a:defRPr>
            </a:lvl1pPr>
          </a:lstStyle>
          <a:p>
            <a:r>
              <a:rPr lang="pt-BR" dirty="0" smtClean="0"/>
              <a:t>Clique para editar o título mestre</a:t>
            </a:r>
            <a:endParaRPr lang="pt-BR" dirty="0"/>
          </a:p>
        </p:txBody>
      </p:sp>
      <p:sp>
        <p:nvSpPr>
          <p:cNvPr id="3" name="Espaço Reservado para Conteúdo 2"/>
          <p:cNvSpPr>
            <a:spLocks noGrp="1"/>
          </p:cNvSpPr>
          <p:nvPr>
            <p:ph idx="1"/>
          </p:nvPr>
        </p:nvSpPr>
        <p:spPr>
          <a:xfrm>
            <a:off x="623393" y="1010990"/>
            <a:ext cx="10945216" cy="4351338"/>
          </a:xfrm>
        </p:spPr>
        <p:txBody>
          <a:bodyPr>
            <a:normAutofit/>
          </a:bodyPr>
          <a:lstStyle>
            <a:lvl1pPr marL="0" indent="0">
              <a:buClr>
                <a:schemeClr val="accent1"/>
              </a:buClr>
              <a:buFont typeface="Wingdings" panose="05000000000000000000" pitchFamily="2" charset="2"/>
              <a:buNone/>
              <a:defRPr sz="1800"/>
            </a:lvl1pPr>
          </a:lstStyle>
          <a:p>
            <a:pPr lvl="0"/>
            <a:r>
              <a:rPr lang="pt-BR" dirty="0" smtClean="0"/>
              <a:t>Clique para editar o texto mestre</a:t>
            </a:r>
          </a:p>
        </p:txBody>
      </p:sp>
      <p:sp>
        <p:nvSpPr>
          <p:cNvPr id="5" name="Espaço Reservado para Rodapé 4"/>
          <p:cNvSpPr>
            <a:spLocks noGrp="1"/>
          </p:cNvSpPr>
          <p:nvPr>
            <p:ph type="ftr" sz="quarter" idx="11"/>
          </p:nvPr>
        </p:nvSpPr>
        <p:spPr>
          <a:xfrm>
            <a:off x="4038600" y="5944201"/>
            <a:ext cx="4114800" cy="365125"/>
          </a:xfrm>
        </p:spPr>
        <p:txBody>
          <a:bodyPr/>
          <a:lstStyle/>
          <a:p>
            <a:endParaRPr lang="pt-BR" dirty="0"/>
          </a:p>
        </p:txBody>
      </p:sp>
      <p:sp>
        <p:nvSpPr>
          <p:cNvPr id="6" name="Espaço Reservado para Número de Slide 5"/>
          <p:cNvSpPr>
            <a:spLocks noGrp="1"/>
          </p:cNvSpPr>
          <p:nvPr>
            <p:ph type="sldNum" sz="quarter" idx="12"/>
          </p:nvPr>
        </p:nvSpPr>
        <p:spPr>
          <a:xfrm>
            <a:off x="9329464" y="6448257"/>
            <a:ext cx="2743200" cy="365125"/>
          </a:xfrm>
        </p:spPr>
        <p:txBody>
          <a:bodyPr/>
          <a:lstStyle>
            <a:lvl1pPr>
              <a:defRPr sz="1600" b="1">
                <a:solidFill>
                  <a:schemeClr val="accent1">
                    <a:lumMod val="50000"/>
                  </a:schemeClr>
                </a:solidFill>
                <a:latin typeface="+mn-lt"/>
              </a:defRPr>
            </a:lvl1pPr>
          </a:lstStyle>
          <a:p>
            <a:fld id="{6C24D49B-0E82-46B4-BC54-FF357924A8BC}" type="slidenum">
              <a:rPr lang="pt-BR" smtClean="0"/>
              <a:pPr/>
              <a:t>‹nº›</a:t>
            </a:fld>
            <a:endParaRPr lang="pt-BR"/>
          </a:p>
        </p:txBody>
      </p:sp>
    </p:spTree>
    <p:extLst>
      <p:ext uri="{BB962C8B-B14F-4D97-AF65-F5344CB8AC3E}">
        <p14:creationId xmlns:p14="http://schemas.microsoft.com/office/powerpoint/2010/main" val="3410792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Slide de Tópic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190872" y="-234948"/>
            <a:ext cx="10515600" cy="1325563"/>
          </a:xfrm>
        </p:spPr>
        <p:txBody>
          <a:bodyPr>
            <a:normAutofit/>
          </a:bodyPr>
          <a:lstStyle>
            <a:lvl1pPr>
              <a:defRPr sz="2000" b="1">
                <a:solidFill>
                  <a:schemeClr val="accent1">
                    <a:lumMod val="75000"/>
                  </a:schemeClr>
                </a:solidFill>
                <a:latin typeface="+mn-lt"/>
              </a:defRPr>
            </a:lvl1pPr>
          </a:lstStyle>
          <a:p>
            <a:r>
              <a:rPr lang="pt-BR" dirty="0" smtClean="0"/>
              <a:t>Clique para editar o título mestre</a:t>
            </a:r>
            <a:endParaRPr lang="pt-BR" dirty="0"/>
          </a:p>
        </p:txBody>
      </p:sp>
      <p:sp>
        <p:nvSpPr>
          <p:cNvPr id="3" name="Espaço Reservado para Conteúdo 2"/>
          <p:cNvSpPr>
            <a:spLocks noGrp="1"/>
          </p:cNvSpPr>
          <p:nvPr>
            <p:ph idx="1"/>
          </p:nvPr>
        </p:nvSpPr>
        <p:spPr>
          <a:xfrm>
            <a:off x="695400" y="965647"/>
            <a:ext cx="10011072" cy="4351338"/>
          </a:xfrm>
        </p:spPr>
        <p:txBody>
          <a:bodyPr>
            <a:normAutofit/>
          </a:bodyPr>
          <a:lstStyle>
            <a:lvl1pPr marL="228589" indent="-228589">
              <a:buClr>
                <a:schemeClr val="accent1"/>
              </a:buClr>
              <a:buFont typeface="Wingdings" panose="05000000000000000000" pitchFamily="2" charset="2"/>
              <a:buChar char="§"/>
              <a:defRPr sz="1800"/>
            </a:lvl1pPr>
          </a:lstStyle>
          <a:p>
            <a:pPr lvl="0"/>
            <a:r>
              <a:rPr lang="pt-BR" dirty="0" smtClean="0"/>
              <a:t>Clique para editar o texto mestre</a:t>
            </a:r>
          </a:p>
        </p:txBody>
      </p:sp>
      <p:sp>
        <p:nvSpPr>
          <p:cNvPr id="5" name="Espaço Reservado para Rodapé 4"/>
          <p:cNvSpPr>
            <a:spLocks noGrp="1"/>
          </p:cNvSpPr>
          <p:nvPr>
            <p:ph type="ftr" sz="quarter" idx="11"/>
          </p:nvPr>
        </p:nvSpPr>
        <p:spPr>
          <a:xfrm>
            <a:off x="4038600" y="5944201"/>
            <a:ext cx="4114800" cy="365125"/>
          </a:xfrm>
        </p:spPr>
        <p:txBody>
          <a:bodyPr/>
          <a:lstStyle/>
          <a:p>
            <a:endParaRPr lang="pt-BR" dirty="0"/>
          </a:p>
        </p:txBody>
      </p:sp>
      <p:sp>
        <p:nvSpPr>
          <p:cNvPr id="6" name="Espaço Reservado para Número de Slide 5"/>
          <p:cNvSpPr>
            <a:spLocks noGrp="1"/>
          </p:cNvSpPr>
          <p:nvPr>
            <p:ph type="sldNum" sz="quarter" idx="12"/>
          </p:nvPr>
        </p:nvSpPr>
        <p:spPr>
          <a:xfrm>
            <a:off x="9329464" y="6448257"/>
            <a:ext cx="2743200" cy="365125"/>
          </a:xfrm>
        </p:spPr>
        <p:txBody>
          <a:bodyPr/>
          <a:lstStyle>
            <a:lvl1pPr>
              <a:defRPr sz="1600" b="1">
                <a:solidFill>
                  <a:schemeClr val="accent1">
                    <a:lumMod val="50000"/>
                  </a:schemeClr>
                </a:solidFill>
                <a:latin typeface="+mn-lt"/>
              </a:defRPr>
            </a:lvl1pPr>
          </a:lstStyle>
          <a:p>
            <a:fld id="{6C24D49B-0E82-46B4-BC54-FF357924A8BC}" type="slidenum">
              <a:rPr lang="pt-BR" smtClean="0"/>
              <a:pPr/>
              <a:t>‹nº›</a:t>
            </a:fld>
            <a:endParaRPr lang="pt-BR"/>
          </a:p>
        </p:txBody>
      </p:sp>
    </p:spTree>
    <p:extLst>
      <p:ext uri="{BB962C8B-B14F-4D97-AF65-F5344CB8AC3E}">
        <p14:creationId xmlns:p14="http://schemas.microsoft.com/office/powerpoint/2010/main" val="147338718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o Menor ou Sumári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lvl1pPr algn="l">
              <a:defRPr baseline="0">
                <a:solidFill>
                  <a:schemeClr val="accent5">
                    <a:lumMod val="75000"/>
                  </a:schemeClr>
                </a:solidFill>
                <a:latin typeface="+mn-lt"/>
              </a:defRPr>
            </a:lvl1pPr>
          </a:lstStyle>
          <a:p>
            <a:r>
              <a:rPr lang="pt-BR" dirty="0" smtClean="0"/>
              <a:t>Clique Para Adicionar Título</a:t>
            </a:r>
            <a:endParaRPr lang="pt-BR" dirty="0"/>
          </a:p>
        </p:txBody>
      </p:sp>
      <p:sp>
        <p:nvSpPr>
          <p:cNvPr id="5" name="Espaço Reservado para Data 4"/>
          <p:cNvSpPr>
            <a:spLocks noGrp="1"/>
          </p:cNvSpPr>
          <p:nvPr>
            <p:ph type="dt" sz="half" idx="10"/>
          </p:nvPr>
        </p:nvSpPr>
        <p:spPr>
          <a:xfrm>
            <a:off x="838200" y="6356356"/>
            <a:ext cx="2743200" cy="365125"/>
          </a:xfrm>
          <a:prstGeom prst="rect">
            <a:avLst/>
          </a:prstGeom>
        </p:spPr>
        <p:txBody>
          <a:bodyPr/>
          <a:lstStyle/>
          <a:p>
            <a:endParaRPr lang="pt-BR"/>
          </a:p>
        </p:txBody>
      </p:sp>
      <p:sp>
        <p:nvSpPr>
          <p:cNvPr id="6" name="Espaço Reservado para Rodapé 5"/>
          <p:cNvSpPr>
            <a:spLocks noGrp="1"/>
          </p:cNvSpPr>
          <p:nvPr>
            <p:ph type="ftr" sz="quarter" idx="11"/>
          </p:nvPr>
        </p:nvSpPr>
        <p:spPr/>
        <p:txBody>
          <a:bodyPr/>
          <a:lstStyle/>
          <a:p>
            <a:endParaRPr lang="pt-BR"/>
          </a:p>
        </p:txBody>
      </p:sp>
      <p:sp>
        <p:nvSpPr>
          <p:cNvPr id="9" name="Espaço Reservado para Conteúdo 2"/>
          <p:cNvSpPr>
            <a:spLocks noGrp="1"/>
          </p:cNvSpPr>
          <p:nvPr>
            <p:ph idx="1"/>
          </p:nvPr>
        </p:nvSpPr>
        <p:spPr>
          <a:xfrm>
            <a:off x="861864" y="1847850"/>
            <a:ext cx="10515600" cy="4351338"/>
          </a:xfrm>
        </p:spPr>
        <p:txBody>
          <a:bodyPr/>
          <a:lstStyle>
            <a:lvl1pPr marL="228589" indent="-228589">
              <a:lnSpc>
                <a:spcPct val="150000"/>
              </a:lnSpc>
              <a:buClr>
                <a:schemeClr val="accent1"/>
              </a:buClr>
              <a:buFont typeface="Wingdings" panose="05000000000000000000" pitchFamily="2" charset="2"/>
              <a:buChar char="§"/>
              <a:defRPr/>
            </a:lvl1pPr>
          </a:lstStyle>
          <a:p>
            <a:pPr lvl="0"/>
            <a:r>
              <a:rPr lang="pt-BR" dirty="0" smtClean="0"/>
              <a:t>Clique para editar o texto mestre</a:t>
            </a:r>
          </a:p>
        </p:txBody>
      </p:sp>
      <p:sp>
        <p:nvSpPr>
          <p:cNvPr id="10" name="Espaço Reservado para Número de Slide 5"/>
          <p:cNvSpPr txBox="1">
            <a:spLocks/>
          </p:cNvSpPr>
          <p:nvPr userDrawn="1"/>
        </p:nvSpPr>
        <p:spPr>
          <a:xfrm>
            <a:off x="9329464" y="6448257"/>
            <a:ext cx="2743200" cy="365125"/>
          </a:xfrm>
          <a:prstGeom prst="rect">
            <a:avLst/>
          </a:prstGeom>
        </p:spPr>
        <p:txBody>
          <a:bodyPr vert="horz" lIns="91440" tIns="45720" rIns="91440" bIns="45720" rtlCol="0" anchor="ctr"/>
          <a:lstStyle>
            <a:defPPr>
              <a:defRPr lang="pt-BR"/>
            </a:defPPr>
            <a:lvl1pPr algn="r" rtl="0" eaLnBrk="0" fontAlgn="base" hangingPunct="0">
              <a:spcBef>
                <a:spcPct val="0"/>
              </a:spcBef>
              <a:spcAft>
                <a:spcPct val="0"/>
              </a:spcAft>
              <a:defRPr sz="1600" b="1" kern="1200">
                <a:solidFill>
                  <a:schemeClr val="accent1">
                    <a:lumMod val="50000"/>
                  </a:schemeClr>
                </a:solidFill>
                <a:latin typeface="+mn-lt"/>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fld id="{6C24D49B-0E82-46B4-BC54-FF357924A8BC}" type="slidenum">
              <a:rPr lang="pt-BR" sz="1600" smtClean="0"/>
              <a:pPr/>
              <a:t>‹nº›</a:t>
            </a:fld>
            <a:endParaRPr lang="pt-BR" sz="1600"/>
          </a:p>
        </p:txBody>
      </p:sp>
    </p:spTree>
    <p:extLst>
      <p:ext uri="{BB962C8B-B14F-4D97-AF65-F5344CB8AC3E}">
        <p14:creationId xmlns:p14="http://schemas.microsoft.com/office/powerpoint/2010/main" val="123014879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3" name="Espaço Reservado para Rodapé 2"/>
          <p:cNvSpPr>
            <a:spLocks noGrp="1"/>
          </p:cNvSpPr>
          <p:nvPr>
            <p:ph type="ftr" sz="quarter" idx="11"/>
          </p:nvPr>
        </p:nvSpPr>
        <p:spPr/>
        <p:txBody>
          <a:bodyPr/>
          <a:lstStyle/>
          <a:p>
            <a:endParaRPr lang="pt-BR"/>
          </a:p>
        </p:txBody>
      </p:sp>
      <p:sp>
        <p:nvSpPr>
          <p:cNvPr id="5" name="Espaço Reservado para Número de Slide 5"/>
          <p:cNvSpPr txBox="1">
            <a:spLocks/>
          </p:cNvSpPr>
          <p:nvPr userDrawn="1"/>
        </p:nvSpPr>
        <p:spPr>
          <a:xfrm>
            <a:off x="9329464" y="6448257"/>
            <a:ext cx="2743200" cy="365125"/>
          </a:xfrm>
          <a:prstGeom prst="rect">
            <a:avLst/>
          </a:prstGeom>
        </p:spPr>
        <p:txBody>
          <a:bodyPr vert="horz" lIns="91440" tIns="45720" rIns="91440" bIns="45720" rtlCol="0" anchor="ctr"/>
          <a:lstStyle>
            <a:defPPr>
              <a:defRPr lang="pt-BR"/>
            </a:defPPr>
            <a:lvl1pPr algn="r" rtl="0" eaLnBrk="0" fontAlgn="base" hangingPunct="0">
              <a:spcBef>
                <a:spcPct val="0"/>
              </a:spcBef>
              <a:spcAft>
                <a:spcPct val="0"/>
              </a:spcAft>
              <a:defRPr sz="1600" b="1" kern="1200">
                <a:solidFill>
                  <a:schemeClr val="accent1">
                    <a:lumMod val="50000"/>
                  </a:schemeClr>
                </a:solidFill>
                <a:latin typeface="+mn-lt"/>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fld id="{6C24D49B-0E82-46B4-BC54-FF357924A8BC}" type="slidenum">
              <a:rPr lang="pt-BR" sz="1600" smtClean="0"/>
              <a:pPr/>
              <a:t>‹nº›</a:t>
            </a:fld>
            <a:endParaRPr lang="pt-BR" sz="1600"/>
          </a:p>
        </p:txBody>
      </p:sp>
    </p:spTree>
    <p:extLst>
      <p:ext uri="{BB962C8B-B14F-4D97-AF65-F5344CB8AC3E}">
        <p14:creationId xmlns:p14="http://schemas.microsoft.com/office/powerpoint/2010/main" val="3702739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Créditos Finai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6096000" y="1844824"/>
            <a:ext cx="5472608" cy="562074"/>
          </a:xfrm>
          <a:prstGeom prst="rect">
            <a:avLst/>
          </a:prstGeom>
        </p:spPr>
        <p:txBody>
          <a:bodyPr>
            <a:normAutofit/>
          </a:bodyPr>
          <a:lstStyle>
            <a:lvl1pPr algn="r">
              <a:defRPr sz="2000" b="1" baseline="0">
                <a:solidFill>
                  <a:schemeClr val="tx2">
                    <a:lumMod val="50000"/>
                  </a:schemeClr>
                </a:solidFill>
              </a:defRPr>
            </a:lvl1pPr>
          </a:lstStyle>
          <a:p>
            <a:r>
              <a:rPr lang="pt-BR" dirty="0" smtClean="0"/>
              <a:t>Clique para editar o título mestre</a:t>
            </a:r>
            <a:endParaRPr lang="pt-BR" dirty="0"/>
          </a:p>
        </p:txBody>
      </p:sp>
      <p:sp>
        <p:nvSpPr>
          <p:cNvPr id="3" name="Espaço Reservado para Conteúdo 2"/>
          <p:cNvSpPr>
            <a:spLocks noGrp="1"/>
          </p:cNvSpPr>
          <p:nvPr>
            <p:ph idx="1"/>
          </p:nvPr>
        </p:nvSpPr>
        <p:spPr>
          <a:xfrm>
            <a:off x="6096000" y="2708926"/>
            <a:ext cx="5486400" cy="1368151"/>
          </a:xfrm>
          <a:prstGeom prst="rect">
            <a:avLst/>
          </a:prstGeom>
        </p:spPr>
        <p:txBody>
          <a:bodyPr/>
          <a:lstStyle>
            <a:lvl1pPr algn="r">
              <a:buFont typeface="Arial" pitchFamily="34" charset="0"/>
              <a:buNone/>
              <a:defRPr sz="1600" b="0" baseline="0">
                <a:solidFill>
                  <a:schemeClr val="tx1">
                    <a:lumMod val="65000"/>
                    <a:lumOff val="35000"/>
                  </a:schemeClr>
                </a:solidFill>
                <a:latin typeface="+mj-lt"/>
              </a:defRPr>
            </a:lvl1pPr>
            <a:lvl2pPr algn="l">
              <a:buFont typeface="Arial" pitchFamily="34" charset="0"/>
              <a:buNone/>
              <a:defRPr sz="2400"/>
            </a:lvl2pPr>
            <a:lvl3pPr algn="l">
              <a:buFont typeface="Arial" pitchFamily="34" charset="0"/>
              <a:buNone/>
              <a:defRPr sz="2000"/>
            </a:lvl3pPr>
            <a:lvl4pPr algn="l">
              <a:buNone/>
              <a:defRPr sz="1800"/>
            </a:lvl4pPr>
            <a:lvl5pPr algn="l">
              <a:buNone/>
              <a:defRPr sz="1600" baseline="0"/>
            </a:lvl5pPr>
          </a:lstStyle>
          <a:p>
            <a:pPr lvl="0"/>
            <a:r>
              <a:rPr lang="pt-BR" dirty="0" smtClean="0"/>
              <a:t>Clique para editar o texto mestre</a:t>
            </a:r>
          </a:p>
        </p:txBody>
      </p:sp>
    </p:spTree>
    <p:extLst>
      <p:ext uri="{BB962C8B-B14F-4D97-AF65-F5344CB8AC3E}">
        <p14:creationId xmlns:p14="http://schemas.microsoft.com/office/powerpoint/2010/main" val="114044203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Rodapé 4"/>
          <p:cNvSpPr>
            <a:spLocks noGrp="1"/>
          </p:cNvSpPr>
          <p:nvPr>
            <p:ph type="ftr" sz="quarter" idx="3"/>
          </p:nvPr>
        </p:nvSpPr>
        <p:spPr>
          <a:xfrm>
            <a:off x="4038600" y="6356356"/>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6"/>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24D49B-0E82-46B4-BC54-FF357924A8BC}" type="slidenum">
              <a:rPr lang="pt-BR" smtClean="0"/>
              <a:t>‹nº›</a:t>
            </a:fld>
            <a:endParaRPr lang="pt-BR"/>
          </a:p>
        </p:txBody>
      </p:sp>
    </p:spTree>
    <p:extLst>
      <p:ext uri="{BB962C8B-B14F-4D97-AF65-F5344CB8AC3E}">
        <p14:creationId xmlns:p14="http://schemas.microsoft.com/office/powerpoint/2010/main" val="3507600365"/>
      </p:ext>
    </p:extLst>
  </p:cSld>
  <p:clrMap bg1="lt1" tx1="dk1" bg2="lt2" tx2="dk2" accent1="accent1" accent2="accent2" accent3="accent3" accent4="accent4" accent5="accent5" accent6="accent6" hlink="hlink" folHlink="folHlink"/>
  <p:sldLayoutIdLst>
    <p:sldLayoutId id="2147483930" r:id="rId1"/>
    <p:sldLayoutId id="2147483936" r:id="rId2"/>
    <p:sldLayoutId id="2147483945" r:id="rId3"/>
    <p:sldLayoutId id="2147483938" r:id="rId4"/>
    <p:sldLayoutId id="2147483941" r:id="rId5"/>
    <p:sldLayoutId id="2147483933" r:id="rId6"/>
  </p:sldLayoutIdLst>
  <p:timing>
    <p:tnLst>
      <p:par>
        <p:cTn id="1" dur="indefinite" restart="never" nodeType="tmRoot"/>
      </p:par>
    </p:tnLst>
  </p:timing>
  <p:hf hdr="0" ftr="0" dt="0"/>
  <p:txStyles>
    <p:titleStyle>
      <a:lvl1pPr algn="l" defTabSz="914354"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89" indent="-228589" algn="l" defTabSz="914354"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66" indent="-228589" algn="l" defTabSz="914354"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42" indent="-228589" algn="l" defTabSz="914354"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20"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298"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tesouro.fazenda.gov.br/pt/-/ementario-da-receita-orcamentaria"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tesouro.fazenda.gov.br/pt/-/ementario-da-receita-orcamentaria"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tesouro.fazenda.gov.br/pt/-/ementario-da-receita-orcamentaria"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p:cNvSpPr txBox="1">
            <a:spLocks/>
          </p:cNvSpPr>
          <p:nvPr/>
        </p:nvSpPr>
        <p:spPr bwMode="auto">
          <a:xfrm>
            <a:off x="5735960" y="4437113"/>
            <a:ext cx="6456041" cy="64807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fontAlgn="auto">
              <a:spcAft>
                <a:spcPts val="0"/>
              </a:spcAft>
            </a:pPr>
            <a:r>
              <a:rPr lang="pt-BR" altLang="pt-BR" sz="2400" b="1" dirty="0" smtClean="0">
                <a:solidFill>
                  <a:schemeClr val="accent3">
                    <a:lumMod val="50000"/>
                  </a:schemeClr>
                </a:solidFill>
                <a:latin typeface="+mn-lt"/>
              </a:rPr>
              <a:t>Portaria Interministerial nº 5/2015:</a:t>
            </a:r>
          </a:p>
          <a:p>
            <a:pPr algn="ctr" fontAlgn="auto">
              <a:spcAft>
                <a:spcPts val="0"/>
              </a:spcAft>
            </a:pPr>
            <a:r>
              <a:rPr lang="pt-BR" altLang="pt-BR" sz="2400" b="1" dirty="0" smtClean="0">
                <a:solidFill>
                  <a:schemeClr val="accent3">
                    <a:lumMod val="50000"/>
                  </a:schemeClr>
                </a:solidFill>
                <a:latin typeface="+mn-lt"/>
              </a:rPr>
              <a:t> Mudanças para 2018</a:t>
            </a:r>
            <a:endParaRPr lang="pt-BR" altLang="pt-BR" sz="2400" b="1" dirty="0">
              <a:solidFill>
                <a:schemeClr val="accent3">
                  <a:lumMod val="50000"/>
                </a:schemeClr>
              </a:solidFill>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2928" y="-171400"/>
            <a:ext cx="10515600" cy="1325563"/>
          </a:xfrm>
        </p:spPr>
        <p:txBody>
          <a:bodyPr>
            <a:normAutofit/>
          </a:bodyPr>
          <a:lstStyle/>
          <a:p>
            <a:r>
              <a:rPr lang="pt-BR" sz="2600" u="sng" dirty="0"/>
              <a:t>Codificação Anterior da Receita Orçamentária</a:t>
            </a:r>
          </a:p>
        </p:txBody>
      </p:sp>
      <p:sp>
        <p:nvSpPr>
          <p:cNvPr id="4" name="Espaço Reservado para Número de Slide 3"/>
          <p:cNvSpPr>
            <a:spLocks noGrp="1"/>
          </p:cNvSpPr>
          <p:nvPr>
            <p:ph type="sldNum" sz="quarter" idx="12"/>
          </p:nvPr>
        </p:nvSpPr>
        <p:spPr/>
        <p:txBody>
          <a:bodyPr/>
          <a:lstStyle/>
          <a:p>
            <a:fld id="{6C24D49B-0E82-46B4-BC54-FF357924A8BC}" type="slidenum">
              <a:rPr lang="pt-BR" smtClean="0"/>
              <a:pPr/>
              <a:t>10</a:t>
            </a:fld>
            <a:endParaRPr lang="pt-BR"/>
          </a:p>
        </p:txBody>
      </p:sp>
      <p:graphicFrame>
        <p:nvGraphicFramePr>
          <p:cNvPr id="23" name="Tabela 22"/>
          <p:cNvGraphicFramePr>
            <a:graphicFrameLocks noGrp="1"/>
          </p:cNvGraphicFramePr>
          <p:nvPr>
            <p:extLst>
              <p:ext uri="{D42A27DB-BD31-4B8C-83A1-F6EECF244321}">
                <p14:modId xmlns:p14="http://schemas.microsoft.com/office/powerpoint/2010/main" val="1921158734"/>
              </p:ext>
            </p:extLst>
          </p:nvPr>
        </p:nvGraphicFramePr>
        <p:xfrm>
          <a:off x="1775079" y="1268760"/>
          <a:ext cx="7200800" cy="1080000"/>
        </p:xfrm>
        <a:graphic>
          <a:graphicData uri="http://schemas.openxmlformats.org/drawingml/2006/table">
            <a:tbl>
              <a:tblPr firstRow="1" firstCol="1" bandRow="1"/>
              <a:tblGrid>
                <a:gridCol w="1199578">
                  <a:extLst>
                    <a:ext uri="{9D8B030D-6E8A-4147-A177-3AD203B41FA5}">
                      <a16:colId xmlns:a16="http://schemas.microsoft.com/office/drawing/2014/main" val="20000"/>
                    </a:ext>
                  </a:extLst>
                </a:gridCol>
                <a:gridCol w="1199578">
                  <a:extLst>
                    <a:ext uri="{9D8B030D-6E8A-4147-A177-3AD203B41FA5}">
                      <a16:colId xmlns:a16="http://schemas.microsoft.com/office/drawing/2014/main" val="20001"/>
                    </a:ext>
                  </a:extLst>
                </a:gridCol>
                <a:gridCol w="1200411">
                  <a:extLst>
                    <a:ext uri="{9D8B030D-6E8A-4147-A177-3AD203B41FA5}">
                      <a16:colId xmlns:a16="http://schemas.microsoft.com/office/drawing/2014/main" val="20002"/>
                    </a:ext>
                  </a:extLst>
                </a:gridCol>
                <a:gridCol w="1200411">
                  <a:extLst>
                    <a:ext uri="{9D8B030D-6E8A-4147-A177-3AD203B41FA5}">
                      <a16:colId xmlns:a16="http://schemas.microsoft.com/office/drawing/2014/main" val="20003"/>
                    </a:ext>
                  </a:extLst>
                </a:gridCol>
                <a:gridCol w="1200411">
                  <a:extLst>
                    <a:ext uri="{9D8B030D-6E8A-4147-A177-3AD203B41FA5}">
                      <a16:colId xmlns:a16="http://schemas.microsoft.com/office/drawing/2014/main" val="20004"/>
                    </a:ext>
                  </a:extLst>
                </a:gridCol>
                <a:gridCol w="1200411">
                  <a:extLst>
                    <a:ext uri="{9D8B030D-6E8A-4147-A177-3AD203B41FA5}">
                      <a16:colId xmlns:a16="http://schemas.microsoft.com/office/drawing/2014/main" val="20005"/>
                    </a:ext>
                  </a:extLst>
                </a:gridCol>
              </a:tblGrid>
              <a:tr h="360000">
                <a:tc>
                  <a:txBody>
                    <a:bodyPr/>
                    <a:lstStyle/>
                    <a:p>
                      <a:pPr algn="ctr">
                        <a:spcAft>
                          <a:spcPts val="0"/>
                        </a:spcAft>
                      </a:pPr>
                      <a:r>
                        <a:rPr lang="pt-BR" sz="1800" b="1" dirty="0">
                          <a:effectLst/>
                          <a:latin typeface="Calibri" panose="020F0502020204030204" pitchFamily="34" charset="0"/>
                          <a:ea typeface="Times New Roman" panose="02020603050405020304" pitchFamily="18" charset="0"/>
                          <a:cs typeface="Times New Roman" panose="02020603050405020304" pitchFamily="18" charset="0"/>
                        </a:rPr>
                        <a:t>C</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pt-BR" sz="1800" b="1" dirty="0">
                          <a:effectLst/>
                          <a:latin typeface="Calibri" panose="020F0502020204030204" pitchFamily="34" charset="0"/>
                          <a:ea typeface="Times New Roman" panose="02020603050405020304" pitchFamily="18" charset="0"/>
                          <a:cs typeface="Times New Roman" panose="02020603050405020304" pitchFamily="18" charset="0"/>
                        </a:rPr>
                        <a:t>O</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pt-BR" sz="1800" b="1" dirty="0">
                          <a:effectLst/>
                          <a:latin typeface="Calibri" panose="020F0502020204030204" pitchFamily="34" charset="0"/>
                          <a:ea typeface="Times New Roman" panose="02020603050405020304" pitchFamily="18" charset="0"/>
                          <a:cs typeface="Times New Roman" panose="02020603050405020304" pitchFamily="18" charset="0"/>
                        </a:rPr>
                        <a:t>E</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pt-BR" sz="1800" b="1" dirty="0">
                          <a:effectLst/>
                          <a:latin typeface="Calibri" panose="020F0502020204030204" pitchFamily="34" charset="0"/>
                          <a:ea typeface="Times New Roman" panose="02020603050405020304" pitchFamily="18" charset="0"/>
                          <a:cs typeface="Times New Roman" panose="02020603050405020304" pitchFamily="18" charset="0"/>
                        </a:rPr>
                        <a:t>R</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pt-BR" sz="1800" b="1" dirty="0">
                          <a:effectLst/>
                          <a:latin typeface="Calibri" panose="020F0502020204030204" pitchFamily="34" charset="0"/>
                          <a:ea typeface="Times New Roman" panose="02020603050405020304" pitchFamily="18" charset="0"/>
                          <a:cs typeface="Times New Roman" panose="02020603050405020304" pitchFamily="18" charset="0"/>
                        </a:rPr>
                        <a:t>AA</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pt-BR" sz="1800" b="1" dirty="0">
                          <a:effectLst/>
                          <a:latin typeface="Calibri" panose="020F0502020204030204" pitchFamily="34" charset="0"/>
                          <a:ea typeface="Times New Roman" panose="02020603050405020304" pitchFamily="18" charset="0"/>
                          <a:cs typeface="Times New Roman" panose="02020603050405020304" pitchFamily="18" charset="0"/>
                        </a:rPr>
                        <a:t>SS</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0"/>
                  </a:ext>
                </a:extLst>
              </a:tr>
              <a:tr h="720000">
                <a:tc>
                  <a:txBody>
                    <a:bodyPr/>
                    <a:lstStyle/>
                    <a:p>
                      <a:pPr algn="ctr">
                        <a:spcAft>
                          <a:spcPts val="0"/>
                        </a:spcAft>
                      </a:pPr>
                      <a:r>
                        <a:rPr lang="pt-BR" sz="1800" dirty="0">
                          <a:effectLst/>
                          <a:latin typeface="Calibri" panose="020F0502020204030204" pitchFamily="34" charset="0"/>
                          <a:ea typeface="Times New Roman" panose="02020603050405020304" pitchFamily="18" charset="0"/>
                          <a:cs typeface="Times New Roman" panose="02020603050405020304" pitchFamily="18" charset="0"/>
                        </a:rPr>
                        <a:t>Categoria Econômica</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800" dirty="0">
                          <a:effectLst/>
                          <a:latin typeface="Calibri" panose="020F0502020204030204" pitchFamily="34" charset="0"/>
                          <a:ea typeface="Times New Roman" panose="02020603050405020304" pitchFamily="18" charset="0"/>
                          <a:cs typeface="Times New Roman" panose="02020603050405020304" pitchFamily="18" charset="0"/>
                        </a:rPr>
                        <a:t>Origem</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800">
                          <a:effectLst/>
                          <a:latin typeface="Calibri" panose="020F0502020204030204" pitchFamily="34" charset="0"/>
                          <a:ea typeface="Times New Roman" panose="02020603050405020304" pitchFamily="18" charset="0"/>
                          <a:cs typeface="Times New Roman" panose="02020603050405020304" pitchFamily="18" charset="0"/>
                        </a:rPr>
                        <a:t>Espécie</a:t>
                      </a:r>
                      <a:endParaRPr lang="pt-BR" sz="280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800" dirty="0">
                          <a:effectLst/>
                          <a:latin typeface="Calibri" panose="020F0502020204030204" pitchFamily="34" charset="0"/>
                          <a:ea typeface="Times New Roman" panose="02020603050405020304" pitchFamily="18" charset="0"/>
                          <a:cs typeface="Times New Roman" panose="02020603050405020304" pitchFamily="18" charset="0"/>
                        </a:rPr>
                        <a:t>Rubrica</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800">
                          <a:effectLst/>
                          <a:latin typeface="Calibri" panose="020F0502020204030204" pitchFamily="34" charset="0"/>
                          <a:ea typeface="Times New Roman" panose="02020603050405020304" pitchFamily="18" charset="0"/>
                          <a:cs typeface="Times New Roman" panose="02020603050405020304" pitchFamily="18" charset="0"/>
                        </a:rPr>
                        <a:t>Alínea</a:t>
                      </a:r>
                      <a:endParaRPr lang="pt-BR" sz="280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800" dirty="0">
                          <a:effectLst/>
                          <a:latin typeface="Calibri" panose="020F0502020204030204" pitchFamily="34" charset="0"/>
                          <a:ea typeface="Times New Roman" panose="02020603050405020304" pitchFamily="18" charset="0"/>
                          <a:cs typeface="Times New Roman" panose="02020603050405020304" pitchFamily="18" charset="0"/>
                        </a:rPr>
                        <a:t>Subalínea</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24" name="Tabela 23"/>
          <p:cNvGraphicFramePr>
            <a:graphicFrameLocks noGrp="1"/>
          </p:cNvGraphicFramePr>
          <p:nvPr>
            <p:extLst>
              <p:ext uri="{D42A27DB-BD31-4B8C-83A1-F6EECF244321}">
                <p14:modId xmlns:p14="http://schemas.microsoft.com/office/powerpoint/2010/main" val="3769215251"/>
              </p:ext>
            </p:extLst>
          </p:nvPr>
        </p:nvGraphicFramePr>
        <p:xfrm>
          <a:off x="1415480" y="3212976"/>
          <a:ext cx="7920001" cy="1800000"/>
        </p:xfrm>
        <a:graphic>
          <a:graphicData uri="http://schemas.openxmlformats.org/drawingml/2006/table">
            <a:tbl>
              <a:tblPr firstRow="1" firstCol="1" bandRow="1"/>
              <a:tblGrid>
                <a:gridCol w="391135">
                  <a:extLst>
                    <a:ext uri="{9D8B030D-6E8A-4147-A177-3AD203B41FA5}">
                      <a16:colId xmlns:a16="http://schemas.microsoft.com/office/drawing/2014/main" val="20000"/>
                    </a:ext>
                  </a:extLst>
                </a:gridCol>
                <a:gridCol w="1926191">
                  <a:extLst>
                    <a:ext uri="{9D8B030D-6E8A-4147-A177-3AD203B41FA5}">
                      <a16:colId xmlns:a16="http://schemas.microsoft.com/office/drawing/2014/main" val="20001"/>
                    </a:ext>
                  </a:extLst>
                </a:gridCol>
                <a:gridCol w="383043">
                  <a:extLst>
                    <a:ext uri="{9D8B030D-6E8A-4147-A177-3AD203B41FA5}">
                      <a16:colId xmlns:a16="http://schemas.microsoft.com/office/drawing/2014/main" val="20002"/>
                    </a:ext>
                  </a:extLst>
                </a:gridCol>
                <a:gridCol w="5219632">
                  <a:extLst>
                    <a:ext uri="{9D8B030D-6E8A-4147-A177-3AD203B41FA5}">
                      <a16:colId xmlns:a16="http://schemas.microsoft.com/office/drawing/2014/main" val="20003"/>
                    </a:ext>
                  </a:extLst>
                </a:gridCol>
              </a:tblGrid>
              <a:tr h="279976">
                <a:tc>
                  <a:txBody>
                    <a:bodyPr/>
                    <a:lstStyle/>
                    <a:p>
                      <a:pPr algn="ctr">
                        <a:spcAft>
                          <a:spcPts val="0"/>
                        </a:spcAft>
                      </a:pPr>
                      <a:r>
                        <a:rPr lang="pt-BR" sz="1600" b="1" dirty="0">
                          <a:effectLst/>
                          <a:latin typeface="Calibri" panose="020F0502020204030204" pitchFamily="34" charset="0"/>
                          <a:ea typeface="Times New Roman" panose="02020603050405020304" pitchFamily="18" charset="0"/>
                          <a:cs typeface="Times New Roman" panose="02020603050405020304" pitchFamily="18" charset="0"/>
                        </a:rPr>
                        <a:t>C</a:t>
                      </a:r>
                      <a:endParaRPr lang="pt-BR" sz="24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just">
                        <a:spcAft>
                          <a:spcPts val="0"/>
                        </a:spcAft>
                      </a:pPr>
                      <a:r>
                        <a:rPr lang="pt-BR" sz="1600">
                          <a:effectLst/>
                          <a:latin typeface="Calibri" panose="020F0502020204030204" pitchFamily="34" charset="0"/>
                          <a:ea typeface="Times New Roman" panose="02020603050405020304" pitchFamily="18" charset="0"/>
                          <a:cs typeface="Times New Roman" panose="02020603050405020304" pitchFamily="18" charset="0"/>
                        </a:rPr>
                        <a:t>Categoria Econômica</a:t>
                      </a:r>
                      <a:endParaRPr lang="pt-BR" sz="240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600" b="1" dirty="0">
                          <a:effectLst/>
                          <a:latin typeface="Calibri" panose="020F0502020204030204" pitchFamily="34" charset="0"/>
                          <a:ea typeface="Times New Roman" panose="02020603050405020304" pitchFamily="18" charset="0"/>
                          <a:cs typeface="Times New Roman" panose="02020603050405020304" pitchFamily="18" charset="0"/>
                        </a:rPr>
                        <a:t>1</a:t>
                      </a:r>
                      <a:endParaRPr lang="pt-BR" sz="24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just">
                        <a:spcAft>
                          <a:spcPts val="0"/>
                        </a:spcAft>
                      </a:pPr>
                      <a:r>
                        <a:rPr lang="pt-BR" sz="1600" dirty="0">
                          <a:effectLst/>
                          <a:latin typeface="Calibri" panose="020F0502020204030204" pitchFamily="34" charset="0"/>
                          <a:ea typeface="Times New Roman" panose="02020603050405020304" pitchFamily="18" charset="0"/>
                          <a:cs typeface="Times New Roman" panose="02020603050405020304" pitchFamily="18" charset="0"/>
                        </a:rPr>
                        <a:t>Receita Corrente</a:t>
                      </a:r>
                      <a:endParaRPr lang="pt-BR" sz="24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10012">
                <a:tc>
                  <a:txBody>
                    <a:bodyPr/>
                    <a:lstStyle/>
                    <a:p>
                      <a:pPr algn="ctr">
                        <a:spcAft>
                          <a:spcPts val="0"/>
                        </a:spcAft>
                      </a:pPr>
                      <a:r>
                        <a:rPr lang="pt-BR" sz="1600" b="1" dirty="0">
                          <a:effectLst/>
                          <a:latin typeface="Calibri" panose="020F0502020204030204" pitchFamily="34" charset="0"/>
                          <a:ea typeface="Times New Roman" panose="02020603050405020304" pitchFamily="18" charset="0"/>
                          <a:cs typeface="Times New Roman" panose="02020603050405020304" pitchFamily="18" charset="0"/>
                        </a:rPr>
                        <a:t>O</a:t>
                      </a:r>
                      <a:endParaRPr lang="pt-BR" sz="24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just">
                        <a:spcAft>
                          <a:spcPts val="0"/>
                        </a:spcAft>
                      </a:pPr>
                      <a:r>
                        <a:rPr lang="pt-BR" sz="1600">
                          <a:effectLst/>
                          <a:latin typeface="Calibri" panose="020F0502020204030204" pitchFamily="34" charset="0"/>
                          <a:ea typeface="Times New Roman" panose="02020603050405020304" pitchFamily="18" charset="0"/>
                          <a:cs typeface="Times New Roman" panose="02020603050405020304" pitchFamily="18" charset="0"/>
                        </a:rPr>
                        <a:t>Origem</a:t>
                      </a:r>
                      <a:endParaRPr lang="pt-BR" sz="240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600" b="1" dirty="0">
                          <a:effectLst/>
                          <a:latin typeface="Calibri" panose="020F0502020204030204" pitchFamily="34" charset="0"/>
                          <a:ea typeface="Times New Roman" panose="02020603050405020304" pitchFamily="18" charset="0"/>
                          <a:cs typeface="Times New Roman" panose="02020603050405020304" pitchFamily="18" charset="0"/>
                        </a:rPr>
                        <a:t>1</a:t>
                      </a:r>
                      <a:endParaRPr lang="pt-BR" sz="24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just">
                        <a:spcAft>
                          <a:spcPts val="0"/>
                        </a:spcAft>
                      </a:pPr>
                      <a:r>
                        <a:rPr lang="pt-BR" sz="1600" dirty="0">
                          <a:effectLst/>
                          <a:latin typeface="Calibri" panose="020F0502020204030204" pitchFamily="34" charset="0"/>
                          <a:ea typeface="Times New Roman" panose="02020603050405020304" pitchFamily="18" charset="0"/>
                          <a:cs typeface="Times New Roman" panose="02020603050405020304" pitchFamily="18" charset="0"/>
                        </a:rPr>
                        <a:t>Receita Tributária</a:t>
                      </a:r>
                      <a:endParaRPr lang="pt-BR" sz="24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10012">
                <a:tc>
                  <a:txBody>
                    <a:bodyPr/>
                    <a:lstStyle/>
                    <a:p>
                      <a:pPr algn="ctr">
                        <a:spcAft>
                          <a:spcPts val="0"/>
                        </a:spcAft>
                      </a:pPr>
                      <a:r>
                        <a:rPr lang="pt-BR" sz="1600" b="1" dirty="0">
                          <a:effectLst/>
                          <a:latin typeface="Calibri" panose="020F0502020204030204" pitchFamily="34" charset="0"/>
                          <a:ea typeface="Times New Roman" panose="02020603050405020304" pitchFamily="18" charset="0"/>
                          <a:cs typeface="Times New Roman" panose="02020603050405020304" pitchFamily="18" charset="0"/>
                        </a:rPr>
                        <a:t>E</a:t>
                      </a:r>
                      <a:endParaRPr lang="pt-BR" sz="24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just">
                        <a:spcAft>
                          <a:spcPts val="0"/>
                        </a:spcAft>
                      </a:pPr>
                      <a:r>
                        <a:rPr lang="pt-BR" sz="1600">
                          <a:effectLst/>
                          <a:latin typeface="Calibri" panose="020F0502020204030204" pitchFamily="34" charset="0"/>
                          <a:ea typeface="Times New Roman" panose="02020603050405020304" pitchFamily="18" charset="0"/>
                          <a:cs typeface="Times New Roman" panose="02020603050405020304" pitchFamily="18" charset="0"/>
                        </a:rPr>
                        <a:t>Espécie</a:t>
                      </a:r>
                      <a:endParaRPr lang="pt-BR" sz="240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600" b="1" dirty="0">
                          <a:effectLst/>
                          <a:latin typeface="Calibri" panose="020F0502020204030204" pitchFamily="34" charset="0"/>
                          <a:ea typeface="Times New Roman" panose="02020603050405020304" pitchFamily="18" charset="0"/>
                          <a:cs typeface="Times New Roman" panose="02020603050405020304" pitchFamily="18" charset="0"/>
                        </a:rPr>
                        <a:t>1</a:t>
                      </a:r>
                      <a:endParaRPr lang="pt-BR" sz="24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just">
                        <a:spcAft>
                          <a:spcPts val="0"/>
                        </a:spcAft>
                      </a:pPr>
                      <a:r>
                        <a:rPr lang="pt-BR" sz="1600">
                          <a:effectLst/>
                          <a:latin typeface="Calibri" panose="020F0502020204030204" pitchFamily="34" charset="0"/>
                          <a:ea typeface="Times New Roman" panose="02020603050405020304" pitchFamily="18" charset="0"/>
                          <a:cs typeface="Times New Roman" panose="02020603050405020304" pitchFamily="18" charset="0"/>
                        </a:rPr>
                        <a:t>Impostos</a:t>
                      </a:r>
                      <a:endParaRPr lang="pt-BR" sz="240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10012">
                <a:tc>
                  <a:txBody>
                    <a:bodyPr/>
                    <a:lstStyle/>
                    <a:p>
                      <a:pPr algn="ctr">
                        <a:spcAft>
                          <a:spcPts val="0"/>
                        </a:spcAft>
                      </a:pPr>
                      <a:r>
                        <a:rPr lang="pt-BR" sz="1600" b="1" dirty="0">
                          <a:effectLst/>
                          <a:latin typeface="Calibri" panose="020F0502020204030204" pitchFamily="34" charset="0"/>
                          <a:ea typeface="Times New Roman" panose="02020603050405020304" pitchFamily="18" charset="0"/>
                          <a:cs typeface="Times New Roman" panose="02020603050405020304" pitchFamily="18" charset="0"/>
                        </a:rPr>
                        <a:t>R</a:t>
                      </a:r>
                      <a:endParaRPr lang="pt-BR" sz="24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just">
                        <a:spcAft>
                          <a:spcPts val="0"/>
                        </a:spcAft>
                      </a:pPr>
                      <a:r>
                        <a:rPr lang="pt-BR" sz="1600">
                          <a:effectLst/>
                          <a:latin typeface="Calibri" panose="020F0502020204030204" pitchFamily="34" charset="0"/>
                          <a:ea typeface="Times New Roman" panose="02020603050405020304" pitchFamily="18" charset="0"/>
                          <a:cs typeface="Times New Roman" panose="02020603050405020304" pitchFamily="18" charset="0"/>
                        </a:rPr>
                        <a:t>Rubrica</a:t>
                      </a:r>
                      <a:endParaRPr lang="pt-BR" sz="240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600" b="1" dirty="0" smtClean="0">
                          <a:effectLst/>
                          <a:latin typeface="Calibri" panose="020F0502020204030204" pitchFamily="34" charset="0"/>
                          <a:ea typeface="Times New Roman" panose="02020603050405020304" pitchFamily="18" charset="0"/>
                          <a:cs typeface="Times New Roman" panose="02020603050405020304" pitchFamily="18" charset="0"/>
                        </a:rPr>
                        <a:t>2</a:t>
                      </a:r>
                      <a:endParaRPr lang="pt-BR" sz="24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just">
                        <a:spcAft>
                          <a:spcPts val="0"/>
                        </a:spcAft>
                      </a:pPr>
                      <a:r>
                        <a:rPr lang="pt-BR" sz="1600" dirty="0">
                          <a:effectLst/>
                          <a:latin typeface="Calibri" panose="020F0502020204030204" pitchFamily="34" charset="0"/>
                          <a:ea typeface="Times New Roman" panose="02020603050405020304" pitchFamily="18" charset="0"/>
                          <a:cs typeface="Times New Roman" panose="02020603050405020304" pitchFamily="18" charset="0"/>
                        </a:rPr>
                        <a:t>Impostos sobre o Patrimônio e a Renda</a:t>
                      </a:r>
                      <a:endParaRPr lang="pt-BR" sz="24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79976">
                <a:tc>
                  <a:txBody>
                    <a:bodyPr/>
                    <a:lstStyle/>
                    <a:p>
                      <a:pPr algn="ctr">
                        <a:spcAft>
                          <a:spcPts val="0"/>
                        </a:spcAft>
                      </a:pPr>
                      <a:r>
                        <a:rPr lang="pt-BR" sz="1600" b="1" dirty="0">
                          <a:effectLst/>
                          <a:latin typeface="Calibri" panose="020F0502020204030204" pitchFamily="34" charset="0"/>
                          <a:ea typeface="Times New Roman" panose="02020603050405020304" pitchFamily="18" charset="0"/>
                          <a:cs typeface="Times New Roman" panose="02020603050405020304" pitchFamily="18" charset="0"/>
                        </a:rPr>
                        <a:t>AA</a:t>
                      </a:r>
                      <a:endParaRPr lang="pt-BR" sz="24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just">
                        <a:spcAft>
                          <a:spcPts val="0"/>
                        </a:spcAft>
                      </a:pPr>
                      <a:r>
                        <a:rPr lang="pt-BR" sz="1600">
                          <a:effectLst/>
                          <a:latin typeface="Calibri" panose="020F0502020204030204" pitchFamily="34" charset="0"/>
                          <a:ea typeface="Times New Roman" panose="02020603050405020304" pitchFamily="18" charset="0"/>
                          <a:cs typeface="Times New Roman" panose="02020603050405020304" pitchFamily="18" charset="0"/>
                        </a:rPr>
                        <a:t>Alínea</a:t>
                      </a:r>
                      <a:endParaRPr lang="pt-BR" sz="240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600" b="1" dirty="0" smtClean="0">
                          <a:effectLst/>
                          <a:latin typeface="Calibri" panose="020F0502020204030204" pitchFamily="34" charset="0"/>
                          <a:ea typeface="Times New Roman" panose="02020603050405020304" pitchFamily="18" charset="0"/>
                          <a:cs typeface="Times New Roman" panose="02020603050405020304" pitchFamily="18" charset="0"/>
                        </a:rPr>
                        <a:t>02</a:t>
                      </a:r>
                      <a:endParaRPr lang="pt-BR" sz="24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just">
                        <a:spcAft>
                          <a:spcPts val="0"/>
                        </a:spcAft>
                      </a:pPr>
                      <a:r>
                        <a:rPr lang="pt-BR" sz="1600" dirty="0" smtClean="0">
                          <a:effectLst/>
                          <a:latin typeface="Calibri" panose="020F0502020204030204" pitchFamily="34" charset="0"/>
                          <a:ea typeface="Times New Roman" panose="02020603050405020304" pitchFamily="18" charset="0"/>
                          <a:cs typeface="Times New Roman" panose="02020603050405020304" pitchFamily="18" charset="0"/>
                        </a:rPr>
                        <a:t>Imposto sobre a Propriedade Predial e Territorial Urbana</a:t>
                      </a:r>
                      <a:endParaRPr lang="pt-BR" sz="24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10012">
                <a:tc>
                  <a:txBody>
                    <a:bodyPr/>
                    <a:lstStyle/>
                    <a:p>
                      <a:pPr algn="ctr">
                        <a:spcAft>
                          <a:spcPts val="0"/>
                        </a:spcAft>
                      </a:pPr>
                      <a:r>
                        <a:rPr lang="pt-BR" sz="1600" b="1" dirty="0">
                          <a:effectLst/>
                          <a:latin typeface="Calibri" panose="020F0502020204030204" pitchFamily="34" charset="0"/>
                          <a:ea typeface="Times New Roman" panose="02020603050405020304" pitchFamily="18" charset="0"/>
                          <a:cs typeface="Times New Roman" panose="02020603050405020304" pitchFamily="18" charset="0"/>
                        </a:rPr>
                        <a:t>SS</a:t>
                      </a:r>
                      <a:endParaRPr lang="pt-BR" sz="24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just">
                        <a:spcAft>
                          <a:spcPts val="0"/>
                        </a:spcAft>
                      </a:pPr>
                      <a:r>
                        <a:rPr lang="pt-BR" sz="1600" dirty="0">
                          <a:effectLst/>
                          <a:latin typeface="Calibri" panose="020F0502020204030204" pitchFamily="34" charset="0"/>
                          <a:ea typeface="Times New Roman" panose="02020603050405020304" pitchFamily="18" charset="0"/>
                          <a:cs typeface="Times New Roman" panose="02020603050405020304" pitchFamily="18" charset="0"/>
                        </a:rPr>
                        <a:t>Subalínea</a:t>
                      </a:r>
                      <a:endParaRPr lang="pt-BR" sz="24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600" b="1" dirty="0" smtClean="0">
                          <a:effectLst/>
                          <a:latin typeface="Calibri" panose="020F0502020204030204" pitchFamily="34" charset="0"/>
                          <a:ea typeface="Times New Roman" panose="02020603050405020304" pitchFamily="18" charset="0"/>
                          <a:cs typeface="Times New Roman" panose="02020603050405020304" pitchFamily="18" charset="0"/>
                        </a:rPr>
                        <a:t>00</a:t>
                      </a:r>
                      <a:endParaRPr lang="pt-BR" sz="24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just">
                        <a:spcAft>
                          <a:spcPts val="0"/>
                        </a:spcAft>
                      </a:pPr>
                      <a:r>
                        <a:rPr lang="pt-BR" sz="1600" dirty="0" smtClean="0">
                          <a:effectLst/>
                          <a:latin typeface="Calibri" panose="020F0502020204030204" pitchFamily="34" charset="0"/>
                          <a:ea typeface="Times New Roman" panose="02020603050405020304" pitchFamily="18" charset="0"/>
                          <a:cs typeface="Times New Roman" panose="02020603050405020304" pitchFamily="18" charset="0"/>
                        </a:rPr>
                        <a:t>“Não Detalhada”</a:t>
                      </a:r>
                      <a:endParaRPr lang="pt-BR" sz="24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25" name="CaixaDeTexto 24"/>
          <p:cNvSpPr txBox="1"/>
          <p:nvPr/>
        </p:nvSpPr>
        <p:spPr>
          <a:xfrm>
            <a:off x="479376" y="2697068"/>
            <a:ext cx="9362563" cy="369332"/>
          </a:xfrm>
          <a:prstGeom prst="rect">
            <a:avLst/>
          </a:prstGeom>
          <a:noFill/>
        </p:spPr>
        <p:txBody>
          <a:bodyPr wrap="none" rtlCol="0">
            <a:spAutoFit/>
          </a:bodyPr>
          <a:lstStyle/>
          <a:p>
            <a:pPr algn="ctr"/>
            <a:r>
              <a:rPr lang="pt-BR" dirty="0" smtClean="0"/>
              <a:t>Exemplo: </a:t>
            </a:r>
            <a:r>
              <a:rPr lang="pt-BR" dirty="0"/>
              <a:t>Imposto sobre a Propriedade Predial e Territorial Urbana, </a:t>
            </a:r>
            <a:r>
              <a:rPr lang="pt-BR" dirty="0" smtClean="0"/>
              <a:t>código “1.1.1.2.02.00”</a:t>
            </a:r>
            <a:endParaRPr lang="pt-BR" dirty="0"/>
          </a:p>
        </p:txBody>
      </p:sp>
      <p:pic>
        <p:nvPicPr>
          <p:cNvPr id="26" name="Imagem 25"/>
          <p:cNvPicPr>
            <a:picLocks noChangeAspect="1"/>
          </p:cNvPicPr>
          <p:nvPr/>
        </p:nvPicPr>
        <p:blipFill>
          <a:blip r:embed="rId2"/>
          <a:stretch>
            <a:fillRect/>
          </a:stretch>
        </p:blipFill>
        <p:spPr>
          <a:xfrm>
            <a:off x="3359936" y="5440052"/>
            <a:ext cx="360000" cy="351220"/>
          </a:xfrm>
          <a:prstGeom prst="rect">
            <a:avLst/>
          </a:prstGeom>
        </p:spPr>
      </p:pic>
      <p:sp>
        <p:nvSpPr>
          <p:cNvPr id="27" name="CaixaDeTexto 26"/>
          <p:cNvSpPr txBox="1"/>
          <p:nvPr/>
        </p:nvSpPr>
        <p:spPr>
          <a:xfrm>
            <a:off x="3936240" y="5354052"/>
            <a:ext cx="4320000" cy="677108"/>
          </a:xfrm>
          <a:prstGeom prst="rect">
            <a:avLst/>
          </a:prstGeom>
          <a:solidFill>
            <a:schemeClr val="accent3">
              <a:lumMod val="60000"/>
              <a:lumOff val="40000"/>
            </a:schemeClr>
          </a:solidFill>
          <a:ln>
            <a:solidFill>
              <a:schemeClr val="accent3">
                <a:lumMod val="50000"/>
              </a:schemeClr>
            </a:solidFill>
          </a:ln>
        </p:spPr>
        <p:txBody>
          <a:bodyPr wrap="square" rtlCol="0">
            <a:spAutoFit/>
          </a:bodyPr>
          <a:lstStyle/>
          <a:p>
            <a:pPr algn="ctr"/>
            <a:r>
              <a:rPr lang="pt-BR" dirty="0" smtClean="0"/>
              <a:t>Ementário da Receita</a:t>
            </a:r>
          </a:p>
          <a:p>
            <a:pPr algn="ctr"/>
            <a:r>
              <a:rPr lang="pt-BR" sz="1000" dirty="0">
                <a:hlinkClick r:id="rId3"/>
              </a:rPr>
              <a:t>https://www.tesouro.fazenda.gov.br/pt/-/</a:t>
            </a:r>
            <a:r>
              <a:rPr lang="pt-BR" sz="1000" dirty="0" smtClean="0">
                <a:hlinkClick r:id="rId3"/>
              </a:rPr>
              <a:t>ementario-da-receita-orcamentaria</a:t>
            </a:r>
            <a:r>
              <a:rPr lang="pt-BR" sz="1000" dirty="0" smtClean="0"/>
              <a:t> </a:t>
            </a:r>
            <a:endParaRPr lang="pt-BR" sz="1000" dirty="0"/>
          </a:p>
        </p:txBody>
      </p:sp>
      <p:grpSp>
        <p:nvGrpSpPr>
          <p:cNvPr id="28" name="Grupo 27"/>
          <p:cNvGrpSpPr/>
          <p:nvPr/>
        </p:nvGrpSpPr>
        <p:grpSpPr>
          <a:xfrm>
            <a:off x="9329464" y="736871"/>
            <a:ext cx="551361" cy="421676"/>
            <a:chOff x="1187624" y="1196752"/>
            <a:chExt cx="720080" cy="584774"/>
          </a:xfrm>
        </p:grpSpPr>
        <p:sp>
          <p:nvSpPr>
            <p:cNvPr id="48" name="Triângulo isósceles 47"/>
            <p:cNvSpPr/>
            <p:nvPr/>
          </p:nvSpPr>
          <p:spPr>
            <a:xfrm>
              <a:off x="1187624" y="1196752"/>
              <a:ext cx="720080" cy="576064"/>
            </a:xfrm>
            <a:prstGeom prst="triangle">
              <a:avLst/>
            </a:prstGeom>
            <a:solidFill>
              <a:schemeClr val="bg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lang="pt-BR" sz="2800" b="1" dirty="0">
                <a:solidFill>
                  <a:schemeClr val="tx1"/>
                </a:solidFill>
              </a:endParaRPr>
            </a:p>
            <a:p>
              <a:pPr algn="ctr"/>
              <a:endParaRPr lang="pt-BR" sz="2800" b="1" dirty="0">
                <a:solidFill>
                  <a:schemeClr val="tx1"/>
                </a:solidFill>
              </a:endParaRPr>
            </a:p>
            <a:p>
              <a:pPr algn="ctr"/>
              <a:endParaRPr lang="pt-BR" sz="2800" b="1" dirty="0">
                <a:solidFill>
                  <a:schemeClr val="tx1"/>
                </a:solidFill>
              </a:endParaRPr>
            </a:p>
          </p:txBody>
        </p:sp>
        <p:sp>
          <p:nvSpPr>
            <p:cNvPr id="49" name="CaixaDeTexto 48"/>
            <p:cNvSpPr txBox="1"/>
            <p:nvPr/>
          </p:nvSpPr>
          <p:spPr>
            <a:xfrm>
              <a:off x="1403648" y="1196752"/>
              <a:ext cx="288031" cy="584774"/>
            </a:xfrm>
            <a:prstGeom prst="rect">
              <a:avLst/>
            </a:prstGeom>
            <a:noFill/>
          </p:spPr>
          <p:txBody>
            <a:bodyPr wrap="square" rtlCol="0">
              <a:spAutoFit/>
            </a:bodyPr>
            <a:lstStyle/>
            <a:p>
              <a:pPr algn="ctr"/>
              <a:r>
                <a:rPr lang="pt-BR" sz="3200" dirty="0">
                  <a:latin typeface="Arial Black" panose="020B0A04020102020204" pitchFamily="34" charset="0"/>
                  <a:cs typeface="Aharoni" panose="02010803020104030203" pitchFamily="2" charset="-79"/>
                </a:rPr>
                <a:t>!</a:t>
              </a:r>
            </a:p>
          </p:txBody>
        </p:sp>
      </p:grpSp>
      <p:sp>
        <p:nvSpPr>
          <p:cNvPr id="50" name="Retângulo 49"/>
          <p:cNvSpPr/>
          <p:nvPr/>
        </p:nvSpPr>
        <p:spPr>
          <a:xfrm>
            <a:off x="9264119" y="1272307"/>
            <a:ext cx="2091680" cy="1297968"/>
          </a:xfrm>
          <a:prstGeom prst="rect">
            <a:avLst/>
          </a:prstGeom>
          <a:solidFill>
            <a:schemeClr val="accent5">
              <a:lumMod val="40000"/>
              <a:lumOff val="60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pt-BR" dirty="0" smtClean="0">
                <a:solidFill>
                  <a:schemeClr val="tx1"/>
                </a:solidFill>
              </a:rPr>
              <a:t>Essa codificação é válida para estados, DF e municípios até 2017.</a:t>
            </a:r>
            <a:endParaRPr lang="pt-BR" dirty="0">
              <a:solidFill>
                <a:schemeClr val="tx1"/>
              </a:solidFill>
            </a:endParaRPr>
          </a:p>
        </p:txBody>
      </p:sp>
    </p:spTree>
    <p:extLst>
      <p:ext uri="{BB962C8B-B14F-4D97-AF65-F5344CB8AC3E}">
        <p14:creationId xmlns:p14="http://schemas.microsoft.com/office/powerpoint/2010/main" val="2309957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7" grpId="0" animBg="1"/>
      <p:bldP spid="5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2928" y="-171400"/>
            <a:ext cx="10515600" cy="1325563"/>
          </a:xfrm>
        </p:spPr>
        <p:txBody>
          <a:bodyPr>
            <a:normAutofit/>
          </a:bodyPr>
          <a:lstStyle/>
          <a:p>
            <a:r>
              <a:rPr lang="pt-BR" sz="2600" u="sng" dirty="0"/>
              <a:t>Nova Codificação da Receita Orçamentária</a:t>
            </a:r>
          </a:p>
        </p:txBody>
      </p:sp>
      <p:sp>
        <p:nvSpPr>
          <p:cNvPr id="4" name="Espaço Reservado para Número de Slide 3"/>
          <p:cNvSpPr>
            <a:spLocks noGrp="1"/>
          </p:cNvSpPr>
          <p:nvPr>
            <p:ph type="sldNum" sz="quarter" idx="12"/>
          </p:nvPr>
        </p:nvSpPr>
        <p:spPr/>
        <p:txBody>
          <a:bodyPr/>
          <a:lstStyle/>
          <a:p>
            <a:fld id="{6C24D49B-0E82-46B4-BC54-FF357924A8BC}" type="slidenum">
              <a:rPr lang="pt-BR" smtClean="0"/>
              <a:pPr/>
              <a:t>11</a:t>
            </a:fld>
            <a:endParaRPr lang="pt-BR"/>
          </a:p>
        </p:txBody>
      </p:sp>
      <p:graphicFrame>
        <p:nvGraphicFramePr>
          <p:cNvPr id="13" name="Tabela 12"/>
          <p:cNvGraphicFramePr>
            <a:graphicFrameLocks noGrp="1"/>
          </p:cNvGraphicFramePr>
          <p:nvPr>
            <p:extLst>
              <p:ext uri="{D42A27DB-BD31-4B8C-83A1-F6EECF244321}">
                <p14:modId xmlns:p14="http://schemas.microsoft.com/office/powerpoint/2010/main" val="73433267"/>
              </p:ext>
            </p:extLst>
          </p:nvPr>
        </p:nvGraphicFramePr>
        <p:xfrm>
          <a:off x="1800120" y="1226160"/>
          <a:ext cx="7128227" cy="1182960"/>
        </p:xfrm>
        <a:graphic>
          <a:graphicData uri="http://schemas.openxmlformats.org/drawingml/2006/table">
            <a:tbl>
              <a:tblPr firstRow="1" firstCol="1" bandRow="1"/>
              <a:tblGrid>
                <a:gridCol w="1234225">
                  <a:extLst>
                    <a:ext uri="{9D8B030D-6E8A-4147-A177-3AD203B41FA5}">
                      <a16:colId xmlns:a16="http://schemas.microsoft.com/office/drawing/2014/main" val="20000"/>
                    </a:ext>
                  </a:extLst>
                </a:gridCol>
                <a:gridCol w="1234225">
                  <a:extLst>
                    <a:ext uri="{9D8B030D-6E8A-4147-A177-3AD203B41FA5}">
                      <a16:colId xmlns:a16="http://schemas.microsoft.com/office/drawing/2014/main" val="20001"/>
                    </a:ext>
                  </a:extLst>
                </a:gridCol>
                <a:gridCol w="912063">
                  <a:extLst>
                    <a:ext uri="{9D8B030D-6E8A-4147-A177-3AD203B41FA5}">
                      <a16:colId xmlns:a16="http://schemas.microsoft.com/office/drawing/2014/main" val="20002"/>
                    </a:ext>
                  </a:extLst>
                </a:gridCol>
                <a:gridCol w="861735">
                  <a:extLst>
                    <a:ext uri="{9D8B030D-6E8A-4147-A177-3AD203B41FA5}">
                      <a16:colId xmlns:a16="http://schemas.microsoft.com/office/drawing/2014/main" val="20003"/>
                    </a:ext>
                  </a:extLst>
                </a:gridCol>
                <a:gridCol w="861735">
                  <a:extLst>
                    <a:ext uri="{9D8B030D-6E8A-4147-A177-3AD203B41FA5}">
                      <a16:colId xmlns:a16="http://schemas.microsoft.com/office/drawing/2014/main" val="20004"/>
                    </a:ext>
                  </a:extLst>
                </a:gridCol>
                <a:gridCol w="789162">
                  <a:extLst>
                    <a:ext uri="{9D8B030D-6E8A-4147-A177-3AD203B41FA5}">
                      <a16:colId xmlns:a16="http://schemas.microsoft.com/office/drawing/2014/main" val="20005"/>
                    </a:ext>
                  </a:extLst>
                </a:gridCol>
                <a:gridCol w="1235082">
                  <a:extLst>
                    <a:ext uri="{9D8B030D-6E8A-4147-A177-3AD203B41FA5}">
                      <a16:colId xmlns:a16="http://schemas.microsoft.com/office/drawing/2014/main" val="20006"/>
                    </a:ext>
                  </a:extLst>
                </a:gridCol>
              </a:tblGrid>
              <a:tr h="360000">
                <a:tc>
                  <a:txBody>
                    <a:bodyPr/>
                    <a:lstStyle/>
                    <a:p>
                      <a:pPr algn="ctr">
                        <a:spcAft>
                          <a:spcPts val="0"/>
                        </a:spcAft>
                      </a:pPr>
                      <a:r>
                        <a:rPr lang="pt-BR" sz="1800" b="1" dirty="0">
                          <a:effectLst/>
                          <a:latin typeface="Calibri" panose="020F0502020204030204" pitchFamily="34" charset="0"/>
                          <a:ea typeface="Times New Roman" panose="02020603050405020304" pitchFamily="18" charset="0"/>
                          <a:cs typeface="Times New Roman" panose="02020603050405020304" pitchFamily="18" charset="0"/>
                        </a:rPr>
                        <a:t>C</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pt-BR" sz="1800" b="1" dirty="0">
                          <a:effectLst/>
                          <a:latin typeface="Calibri" panose="020F0502020204030204" pitchFamily="34" charset="0"/>
                          <a:ea typeface="Times New Roman" panose="02020603050405020304" pitchFamily="18" charset="0"/>
                          <a:cs typeface="Times New Roman" panose="02020603050405020304" pitchFamily="18" charset="0"/>
                        </a:rPr>
                        <a:t>O</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pt-BR" sz="1800" b="1" dirty="0">
                          <a:effectLst/>
                          <a:latin typeface="Calibri" panose="020F0502020204030204" pitchFamily="34" charset="0"/>
                          <a:ea typeface="Times New Roman" panose="02020603050405020304" pitchFamily="18" charset="0"/>
                          <a:cs typeface="Times New Roman" panose="02020603050405020304" pitchFamily="18" charset="0"/>
                        </a:rPr>
                        <a:t>E</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pt-BR" sz="1800" b="1" dirty="0">
                          <a:effectLst/>
                          <a:latin typeface="Calibri" panose="020F0502020204030204" pitchFamily="34" charset="0"/>
                          <a:ea typeface="Times New Roman" panose="02020603050405020304" pitchFamily="18" charset="0"/>
                          <a:cs typeface="Times New Roman" panose="02020603050405020304" pitchFamily="18" charset="0"/>
                        </a:rPr>
                        <a:t>D</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pt-BR" sz="1800" b="1" dirty="0" smtClean="0">
                          <a:effectLst/>
                          <a:latin typeface="Calibri" panose="020F0502020204030204" pitchFamily="34" charset="0"/>
                          <a:ea typeface="Times New Roman" panose="02020603050405020304" pitchFamily="18" charset="0"/>
                          <a:cs typeface="Times New Roman" panose="02020603050405020304" pitchFamily="18" charset="0"/>
                        </a:rPr>
                        <a:t>DD</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marL="0" algn="ctr" defTabSz="914400" rtl="0" eaLnBrk="1" latinLnBrk="0" hangingPunct="1">
                        <a:spcAft>
                          <a:spcPts val="0"/>
                        </a:spcAft>
                      </a:pPr>
                      <a:r>
                        <a:rPr lang="pt-BR" sz="1800" b="1" kern="1200" dirty="0" smtClean="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a:t>
                      </a:r>
                      <a:endParaRPr lang="pt-BR" sz="1800" b="1"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pt-BR" sz="1800" b="1" dirty="0" smtClean="0">
                          <a:effectLst/>
                          <a:latin typeface="Calibri" panose="020F0502020204030204" pitchFamily="34" charset="0"/>
                          <a:ea typeface="Times New Roman" panose="02020603050405020304" pitchFamily="18" charset="0"/>
                          <a:cs typeface="Times New Roman" panose="02020603050405020304" pitchFamily="18" charset="0"/>
                        </a:rPr>
                        <a:t>T</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0"/>
                  </a:ext>
                </a:extLst>
              </a:tr>
              <a:tr h="720000">
                <a:tc>
                  <a:txBody>
                    <a:bodyPr/>
                    <a:lstStyle/>
                    <a:p>
                      <a:pPr algn="ctr">
                        <a:spcAft>
                          <a:spcPts val="0"/>
                        </a:spcAft>
                      </a:pPr>
                      <a:r>
                        <a:rPr lang="pt-BR" sz="1800" dirty="0">
                          <a:effectLst/>
                          <a:latin typeface="Calibri" panose="020F0502020204030204" pitchFamily="34" charset="0"/>
                          <a:ea typeface="Times New Roman" panose="02020603050405020304" pitchFamily="18" charset="0"/>
                          <a:cs typeface="Times New Roman" panose="02020603050405020304" pitchFamily="18" charset="0"/>
                        </a:rPr>
                        <a:t>Categoria Econômica</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800">
                          <a:effectLst/>
                          <a:latin typeface="Calibri" panose="020F0502020204030204" pitchFamily="34" charset="0"/>
                          <a:ea typeface="Times New Roman" panose="02020603050405020304" pitchFamily="18" charset="0"/>
                          <a:cs typeface="Times New Roman" panose="02020603050405020304" pitchFamily="18" charset="0"/>
                        </a:rPr>
                        <a:t>Origem</a:t>
                      </a:r>
                      <a:endParaRPr lang="pt-BR" sz="280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800" dirty="0">
                          <a:effectLst/>
                          <a:latin typeface="Calibri" panose="020F0502020204030204" pitchFamily="34" charset="0"/>
                          <a:ea typeface="Times New Roman" panose="02020603050405020304" pitchFamily="18" charset="0"/>
                          <a:cs typeface="Times New Roman" panose="02020603050405020304" pitchFamily="18" charset="0"/>
                        </a:rPr>
                        <a:t>Espécie</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spcAft>
                          <a:spcPts val="0"/>
                        </a:spcAft>
                      </a:pPr>
                      <a:r>
                        <a:rPr lang="pt-BR" sz="1800" dirty="0" smtClean="0">
                          <a:effectLst/>
                          <a:latin typeface="Calibri" panose="020F0502020204030204" pitchFamily="34" charset="0"/>
                          <a:ea typeface="Times New Roman" panose="02020603050405020304" pitchFamily="18" charset="0"/>
                          <a:cs typeface="Times New Roman" panose="02020603050405020304" pitchFamily="18" charset="0"/>
                        </a:rPr>
                        <a:t>Desdobramentos para </a:t>
                      </a:r>
                    </a:p>
                    <a:p>
                      <a:pPr algn="ctr">
                        <a:spcAft>
                          <a:spcPts val="0"/>
                        </a:spcAft>
                      </a:pPr>
                      <a:r>
                        <a:rPr lang="pt-BR" sz="1800" dirty="0" smtClean="0">
                          <a:effectLst/>
                          <a:latin typeface="Calibri" panose="020F0502020204030204" pitchFamily="34" charset="0"/>
                          <a:ea typeface="Times New Roman" panose="02020603050405020304" pitchFamily="18" charset="0"/>
                          <a:cs typeface="Times New Roman" panose="02020603050405020304" pitchFamily="18" charset="0"/>
                        </a:rPr>
                        <a:t>identificação de </a:t>
                      </a:r>
                    </a:p>
                    <a:p>
                      <a:pPr algn="ctr">
                        <a:spcAft>
                          <a:spcPts val="0"/>
                        </a:spcAft>
                      </a:pPr>
                      <a:r>
                        <a:rPr lang="pt-BR" sz="1800" dirty="0" smtClean="0">
                          <a:effectLst/>
                          <a:latin typeface="Calibri" panose="020F0502020204030204" pitchFamily="34" charset="0"/>
                          <a:ea typeface="Times New Roman" panose="02020603050405020304" pitchFamily="18" charset="0"/>
                          <a:cs typeface="Times New Roman" panose="02020603050405020304" pitchFamily="18" charset="0"/>
                        </a:rPr>
                        <a:t>peculiaridades da receita</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0"/>
                        </a:spcAft>
                      </a:pP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0"/>
                        </a:spcAft>
                      </a:pP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800" dirty="0" smtClean="0">
                          <a:effectLst/>
                          <a:latin typeface="Calibri" panose="020F0502020204030204" pitchFamily="34" charset="0"/>
                          <a:ea typeface="Times New Roman" panose="02020603050405020304" pitchFamily="18" charset="0"/>
                          <a:cs typeface="Times New Roman" panose="02020603050405020304" pitchFamily="18" charset="0"/>
                        </a:rPr>
                        <a:t>Tipo</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4" name="Tabela 13"/>
          <p:cNvGraphicFramePr>
            <a:graphicFrameLocks noGrp="1"/>
          </p:cNvGraphicFramePr>
          <p:nvPr>
            <p:extLst>
              <p:ext uri="{D42A27DB-BD31-4B8C-83A1-F6EECF244321}">
                <p14:modId xmlns:p14="http://schemas.microsoft.com/office/powerpoint/2010/main" val="658994120"/>
              </p:ext>
            </p:extLst>
          </p:nvPr>
        </p:nvGraphicFramePr>
        <p:xfrm>
          <a:off x="838200" y="3289653"/>
          <a:ext cx="9505056" cy="2082431"/>
        </p:xfrm>
        <a:graphic>
          <a:graphicData uri="http://schemas.openxmlformats.org/drawingml/2006/table">
            <a:tbl>
              <a:tblPr firstRow="1" firstCol="1" bandRow="1"/>
              <a:tblGrid>
                <a:gridCol w="501983">
                  <a:extLst>
                    <a:ext uri="{9D8B030D-6E8A-4147-A177-3AD203B41FA5}">
                      <a16:colId xmlns:a16="http://schemas.microsoft.com/office/drawing/2014/main" val="20000"/>
                    </a:ext>
                  </a:extLst>
                </a:gridCol>
                <a:gridCol w="2380780">
                  <a:extLst>
                    <a:ext uri="{9D8B030D-6E8A-4147-A177-3AD203B41FA5}">
                      <a16:colId xmlns:a16="http://schemas.microsoft.com/office/drawing/2014/main" val="20001"/>
                    </a:ext>
                  </a:extLst>
                </a:gridCol>
                <a:gridCol w="906170">
                  <a:extLst>
                    <a:ext uri="{9D8B030D-6E8A-4147-A177-3AD203B41FA5}">
                      <a16:colId xmlns:a16="http://schemas.microsoft.com/office/drawing/2014/main" val="20002"/>
                    </a:ext>
                  </a:extLst>
                </a:gridCol>
                <a:gridCol w="5716123">
                  <a:extLst>
                    <a:ext uri="{9D8B030D-6E8A-4147-A177-3AD203B41FA5}">
                      <a16:colId xmlns:a16="http://schemas.microsoft.com/office/drawing/2014/main" val="20003"/>
                    </a:ext>
                  </a:extLst>
                </a:gridCol>
              </a:tblGrid>
              <a:tr h="280007">
                <a:tc>
                  <a:txBody>
                    <a:bodyPr/>
                    <a:lstStyle/>
                    <a:p>
                      <a:pPr algn="ctr">
                        <a:spcAft>
                          <a:spcPts val="0"/>
                        </a:spcAft>
                      </a:pPr>
                      <a:r>
                        <a:rPr lang="pt-BR" sz="1600" b="1" dirty="0">
                          <a:effectLst/>
                          <a:latin typeface="Calibri" panose="020F0502020204030204" pitchFamily="34" charset="0"/>
                          <a:ea typeface="Times New Roman" panose="02020603050405020304" pitchFamily="18" charset="0"/>
                          <a:cs typeface="Times New Roman" panose="02020603050405020304" pitchFamily="18" charset="0"/>
                        </a:rPr>
                        <a:t>C</a:t>
                      </a:r>
                      <a:endParaRPr lang="pt-BR" sz="24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just">
                        <a:spcAft>
                          <a:spcPts val="0"/>
                        </a:spcAft>
                      </a:pPr>
                      <a:r>
                        <a:rPr lang="pt-BR" sz="1600" dirty="0">
                          <a:effectLst/>
                          <a:latin typeface="Calibri" panose="020F0502020204030204" pitchFamily="34" charset="0"/>
                          <a:ea typeface="Times New Roman" panose="02020603050405020304" pitchFamily="18" charset="0"/>
                          <a:cs typeface="Times New Roman" panose="02020603050405020304" pitchFamily="18" charset="0"/>
                        </a:rPr>
                        <a:t>Categoria Econômica</a:t>
                      </a:r>
                      <a:endParaRPr lang="pt-BR" sz="24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600" b="1" dirty="0">
                          <a:effectLst/>
                          <a:latin typeface="Calibri" panose="020F0502020204030204" pitchFamily="34" charset="0"/>
                          <a:ea typeface="Times New Roman" panose="02020603050405020304" pitchFamily="18" charset="0"/>
                          <a:cs typeface="Times New Roman" panose="02020603050405020304" pitchFamily="18" charset="0"/>
                        </a:rPr>
                        <a:t>1</a:t>
                      </a:r>
                      <a:endParaRPr lang="pt-BR" sz="24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just">
                        <a:spcAft>
                          <a:spcPts val="0"/>
                        </a:spcAft>
                      </a:pPr>
                      <a:r>
                        <a:rPr lang="pt-BR" sz="1600" dirty="0" smtClean="0">
                          <a:effectLst/>
                          <a:latin typeface="Calibri" panose="020F0502020204030204" pitchFamily="34" charset="0"/>
                          <a:ea typeface="Times New Roman" panose="02020603050405020304" pitchFamily="18" charset="0"/>
                          <a:cs typeface="Times New Roman" panose="02020603050405020304" pitchFamily="18" charset="0"/>
                        </a:rPr>
                        <a:t>Receita Corrente</a:t>
                      </a:r>
                      <a:endParaRPr lang="pt-BR" sz="24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10046">
                <a:tc>
                  <a:txBody>
                    <a:bodyPr/>
                    <a:lstStyle/>
                    <a:p>
                      <a:pPr algn="ctr">
                        <a:spcAft>
                          <a:spcPts val="0"/>
                        </a:spcAft>
                      </a:pPr>
                      <a:r>
                        <a:rPr lang="pt-BR" sz="1600" b="1" dirty="0">
                          <a:effectLst/>
                          <a:latin typeface="Calibri" panose="020F0502020204030204" pitchFamily="34" charset="0"/>
                          <a:ea typeface="Times New Roman" panose="02020603050405020304" pitchFamily="18" charset="0"/>
                          <a:cs typeface="Times New Roman" panose="02020603050405020304" pitchFamily="18" charset="0"/>
                        </a:rPr>
                        <a:t>O</a:t>
                      </a:r>
                      <a:endParaRPr lang="pt-BR" sz="24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just">
                        <a:spcAft>
                          <a:spcPts val="0"/>
                        </a:spcAft>
                      </a:pPr>
                      <a:r>
                        <a:rPr lang="pt-BR" sz="1600">
                          <a:effectLst/>
                          <a:latin typeface="Calibri" panose="020F0502020204030204" pitchFamily="34" charset="0"/>
                          <a:ea typeface="Times New Roman" panose="02020603050405020304" pitchFamily="18" charset="0"/>
                          <a:cs typeface="Times New Roman" panose="02020603050405020304" pitchFamily="18" charset="0"/>
                        </a:rPr>
                        <a:t>Origem</a:t>
                      </a:r>
                      <a:endParaRPr lang="pt-BR" sz="240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600" b="1" dirty="0">
                          <a:effectLst/>
                          <a:latin typeface="Calibri" panose="020F0502020204030204" pitchFamily="34" charset="0"/>
                          <a:ea typeface="Times New Roman" panose="02020603050405020304" pitchFamily="18" charset="0"/>
                          <a:cs typeface="Times New Roman" panose="02020603050405020304" pitchFamily="18" charset="0"/>
                        </a:rPr>
                        <a:t>1</a:t>
                      </a:r>
                      <a:endParaRPr lang="pt-BR" sz="24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just">
                        <a:spcAft>
                          <a:spcPts val="0"/>
                        </a:spcAft>
                      </a:pPr>
                      <a:r>
                        <a:rPr lang="pt-BR" sz="1600" dirty="0" smtClean="0">
                          <a:effectLst/>
                          <a:latin typeface="Calibri" panose="020F0502020204030204" pitchFamily="34" charset="0"/>
                          <a:ea typeface="Times New Roman" panose="02020603050405020304" pitchFamily="18" charset="0"/>
                          <a:cs typeface="Times New Roman" panose="02020603050405020304" pitchFamily="18" charset="0"/>
                        </a:rPr>
                        <a:t>Impostos, Taxas e Contribuições de Melhoria</a:t>
                      </a:r>
                      <a:endParaRPr lang="pt-BR" sz="24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10046">
                <a:tc>
                  <a:txBody>
                    <a:bodyPr/>
                    <a:lstStyle/>
                    <a:p>
                      <a:pPr algn="ctr">
                        <a:spcAft>
                          <a:spcPts val="0"/>
                        </a:spcAft>
                      </a:pPr>
                      <a:r>
                        <a:rPr lang="pt-BR" sz="1600" b="1" dirty="0">
                          <a:effectLst/>
                          <a:latin typeface="Calibri" panose="020F0502020204030204" pitchFamily="34" charset="0"/>
                          <a:ea typeface="Times New Roman" panose="02020603050405020304" pitchFamily="18" charset="0"/>
                          <a:cs typeface="Times New Roman" panose="02020603050405020304" pitchFamily="18" charset="0"/>
                        </a:rPr>
                        <a:t>E</a:t>
                      </a:r>
                      <a:endParaRPr lang="pt-BR" sz="24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just">
                        <a:spcAft>
                          <a:spcPts val="0"/>
                        </a:spcAft>
                      </a:pPr>
                      <a:r>
                        <a:rPr lang="pt-BR" sz="1600" dirty="0">
                          <a:effectLst/>
                          <a:latin typeface="Calibri" panose="020F0502020204030204" pitchFamily="34" charset="0"/>
                          <a:ea typeface="Times New Roman" panose="02020603050405020304" pitchFamily="18" charset="0"/>
                          <a:cs typeface="Times New Roman" panose="02020603050405020304" pitchFamily="18" charset="0"/>
                        </a:rPr>
                        <a:t>Espécie</a:t>
                      </a:r>
                      <a:endParaRPr lang="pt-BR" sz="24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600" b="1" dirty="0">
                          <a:effectLst/>
                          <a:latin typeface="Calibri" panose="020F0502020204030204" pitchFamily="34" charset="0"/>
                          <a:ea typeface="Times New Roman" panose="02020603050405020304" pitchFamily="18" charset="0"/>
                          <a:cs typeface="Times New Roman" panose="02020603050405020304" pitchFamily="18" charset="0"/>
                        </a:rPr>
                        <a:t>1</a:t>
                      </a:r>
                      <a:endParaRPr lang="pt-BR" sz="24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just">
                        <a:spcAft>
                          <a:spcPts val="0"/>
                        </a:spcAft>
                      </a:pPr>
                      <a:r>
                        <a:rPr lang="pt-BR" sz="1600" dirty="0" smtClean="0">
                          <a:effectLst/>
                          <a:latin typeface="Calibri" panose="020F0502020204030204" pitchFamily="34" charset="0"/>
                          <a:ea typeface="Times New Roman" panose="02020603050405020304" pitchFamily="18" charset="0"/>
                          <a:cs typeface="Times New Roman" panose="02020603050405020304" pitchFamily="18" charset="0"/>
                        </a:rPr>
                        <a:t>Impostos</a:t>
                      </a:r>
                      <a:endParaRPr lang="pt-BR" sz="24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90762">
                <a:tc>
                  <a:txBody>
                    <a:bodyPr/>
                    <a:lstStyle/>
                    <a:p>
                      <a:pPr algn="ctr">
                        <a:spcAft>
                          <a:spcPts val="0"/>
                        </a:spcAft>
                      </a:pPr>
                      <a:r>
                        <a:rPr lang="pt-BR" sz="1600" b="1" dirty="0">
                          <a:effectLst/>
                          <a:latin typeface="Calibri" panose="020F0502020204030204" pitchFamily="34" charset="0"/>
                          <a:ea typeface="Times New Roman" panose="02020603050405020304" pitchFamily="18" charset="0"/>
                          <a:cs typeface="Times New Roman" panose="02020603050405020304" pitchFamily="18" charset="0"/>
                        </a:rPr>
                        <a:t>D</a:t>
                      </a:r>
                      <a:endParaRPr lang="pt-BR" sz="24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rowSpan="3">
                  <a:txBody>
                    <a:bodyPr/>
                    <a:lstStyle/>
                    <a:p>
                      <a:pPr marL="0" algn="just" defTabSz="914400" rtl="0" eaLnBrk="1" latinLnBrk="0" hangingPunct="1">
                        <a:spcAft>
                          <a:spcPts val="0"/>
                        </a:spcAft>
                      </a:pPr>
                      <a:r>
                        <a:rPr lang="pt-BR" sz="1600" kern="1200" dirty="0" smtClean="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Desdobramentos para </a:t>
                      </a:r>
                    </a:p>
                    <a:p>
                      <a:pPr marL="0" algn="just" defTabSz="914400" rtl="0" eaLnBrk="1" latinLnBrk="0" hangingPunct="1">
                        <a:spcAft>
                          <a:spcPts val="0"/>
                        </a:spcAft>
                      </a:pPr>
                      <a:r>
                        <a:rPr lang="pt-BR" sz="1600" kern="1200" dirty="0" smtClean="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identificação de </a:t>
                      </a:r>
                    </a:p>
                    <a:p>
                      <a:pPr marL="0" algn="just" defTabSz="914400" rtl="0" eaLnBrk="1" latinLnBrk="0" hangingPunct="1">
                        <a:spcAft>
                          <a:spcPts val="0"/>
                        </a:spcAft>
                      </a:pPr>
                      <a:r>
                        <a:rPr lang="pt-BR" sz="1600" kern="1200" dirty="0" smtClean="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peculiaridades da receita</a:t>
                      </a:r>
                      <a:endParaRPr lang="pt-BR" sz="1600"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600" b="1" dirty="0">
                          <a:effectLst/>
                          <a:latin typeface="Calibri" panose="020F0502020204030204" pitchFamily="34" charset="0"/>
                          <a:ea typeface="Times New Roman" panose="02020603050405020304" pitchFamily="18" charset="0"/>
                          <a:cs typeface="Times New Roman" panose="02020603050405020304" pitchFamily="18" charset="0"/>
                        </a:rPr>
                        <a:t>8</a:t>
                      </a:r>
                      <a:endParaRPr lang="pt-BR" sz="24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just">
                        <a:spcAft>
                          <a:spcPts val="0"/>
                        </a:spcAft>
                      </a:pPr>
                      <a:r>
                        <a:rPr lang="pt-BR" sz="1600" dirty="0" smtClean="0">
                          <a:effectLst/>
                          <a:latin typeface="Calibri" panose="020F0502020204030204" pitchFamily="34" charset="0"/>
                          <a:ea typeface="Times New Roman" panose="02020603050405020304" pitchFamily="18" charset="0"/>
                          <a:cs typeface="Times New Roman" panose="02020603050405020304" pitchFamily="18" charset="0"/>
                        </a:rPr>
                        <a:t>Impostos Específicos de Estados/DF Municípios</a:t>
                      </a:r>
                      <a:endParaRPr lang="pt-BR" sz="24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90762">
                <a:tc>
                  <a:txBody>
                    <a:bodyPr/>
                    <a:lstStyle/>
                    <a:p>
                      <a:pPr algn="ctr">
                        <a:spcAft>
                          <a:spcPts val="0"/>
                        </a:spcAft>
                      </a:pPr>
                      <a:r>
                        <a:rPr lang="pt-BR" sz="1600" b="1" dirty="0" smtClean="0">
                          <a:effectLst/>
                          <a:latin typeface="Calibri" panose="020F0502020204030204" pitchFamily="34" charset="0"/>
                          <a:ea typeface="Times New Roman" panose="02020603050405020304" pitchFamily="18" charset="0"/>
                          <a:cs typeface="Times New Roman" panose="02020603050405020304" pitchFamily="18" charset="0"/>
                        </a:rPr>
                        <a:t>DD</a:t>
                      </a:r>
                      <a:endParaRPr lang="pt-BR" sz="24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vMerge="1">
                  <a:txBody>
                    <a:bodyPr/>
                    <a:lstStyle/>
                    <a:p>
                      <a:pPr algn="just">
                        <a:spcAft>
                          <a:spcPts val="0"/>
                        </a:spcAft>
                      </a:pPr>
                      <a:endParaRPr lang="pt-BR" sz="24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600" b="1" dirty="0" smtClean="0">
                          <a:effectLst/>
                          <a:latin typeface="Calibri" panose="020F0502020204030204" pitchFamily="34" charset="0"/>
                          <a:ea typeface="Times New Roman" panose="02020603050405020304" pitchFamily="18" charset="0"/>
                          <a:cs typeface="Times New Roman" panose="02020603050405020304" pitchFamily="18" charset="0"/>
                        </a:rPr>
                        <a:t>01</a:t>
                      </a:r>
                      <a:endParaRPr lang="pt-BR" sz="24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just">
                        <a:spcAft>
                          <a:spcPts val="0"/>
                        </a:spcAft>
                      </a:pPr>
                      <a:r>
                        <a:rPr lang="pt-BR" sz="1600" smtClean="0">
                          <a:effectLst/>
                          <a:latin typeface="Calibri" panose="020F0502020204030204" pitchFamily="34" charset="0"/>
                          <a:ea typeface="Times New Roman" panose="02020603050405020304" pitchFamily="18" charset="0"/>
                          <a:cs typeface="Times New Roman" panose="02020603050405020304" pitchFamily="18" charset="0"/>
                        </a:rPr>
                        <a:t>Impostos sobre o Patrimônio para Estados/DF/Municípios</a:t>
                      </a:r>
                      <a:endParaRPr lang="pt-BR" sz="24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90762">
                <a:tc>
                  <a:txBody>
                    <a:bodyPr/>
                    <a:lstStyle/>
                    <a:p>
                      <a:pPr algn="ctr">
                        <a:spcAft>
                          <a:spcPts val="0"/>
                        </a:spcAft>
                      </a:pPr>
                      <a:r>
                        <a:rPr lang="pt-BR" sz="1600" b="1" dirty="0" smtClean="0">
                          <a:effectLst/>
                          <a:latin typeface="Calibri" panose="020F0502020204030204" pitchFamily="34" charset="0"/>
                          <a:ea typeface="Times New Roman" panose="02020603050405020304" pitchFamily="18" charset="0"/>
                          <a:cs typeface="Times New Roman" panose="02020603050405020304" pitchFamily="18" charset="0"/>
                        </a:rPr>
                        <a:t>D</a:t>
                      </a:r>
                      <a:endParaRPr lang="pt-BR" sz="24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vMerge="1">
                  <a:txBody>
                    <a:bodyPr/>
                    <a:lstStyle/>
                    <a:p>
                      <a:pPr algn="just">
                        <a:spcAft>
                          <a:spcPts val="0"/>
                        </a:spcAft>
                      </a:pPr>
                      <a:endParaRPr lang="pt-BR" sz="24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600" b="1" dirty="0" smtClean="0">
                          <a:effectLst/>
                          <a:latin typeface="Calibri" panose="020F0502020204030204" pitchFamily="34" charset="0"/>
                          <a:ea typeface="Times New Roman" panose="02020603050405020304" pitchFamily="18" charset="0"/>
                          <a:cs typeface="Times New Roman" panose="02020603050405020304" pitchFamily="18" charset="0"/>
                        </a:rPr>
                        <a:t>1</a:t>
                      </a:r>
                      <a:endParaRPr lang="pt-BR" sz="24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just">
                        <a:spcAft>
                          <a:spcPts val="0"/>
                        </a:spcAft>
                      </a:pPr>
                      <a:r>
                        <a:rPr lang="pt-BR" sz="1600" dirty="0" smtClean="0">
                          <a:effectLst/>
                          <a:latin typeface="Calibri" panose="020F0502020204030204" pitchFamily="34" charset="0"/>
                          <a:ea typeface="Times New Roman" panose="02020603050405020304" pitchFamily="18" charset="0"/>
                          <a:cs typeface="Times New Roman" panose="02020603050405020304" pitchFamily="18" charset="0"/>
                        </a:rPr>
                        <a:t>Imposto sobre a Propriedade Predial e Territorial Urbana</a:t>
                      </a:r>
                      <a:endParaRPr lang="pt-BR" sz="24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10046">
                <a:tc>
                  <a:txBody>
                    <a:bodyPr/>
                    <a:lstStyle/>
                    <a:p>
                      <a:pPr algn="ctr">
                        <a:spcAft>
                          <a:spcPts val="0"/>
                        </a:spcAft>
                      </a:pPr>
                      <a:r>
                        <a:rPr lang="pt-BR" sz="1600" b="1" dirty="0" smtClean="0">
                          <a:effectLst/>
                          <a:latin typeface="Calibri" panose="020F0502020204030204" pitchFamily="34" charset="0"/>
                          <a:ea typeface="Times New Roman" panose="02020603050405020304" pitchFamily="18" charset="0"/>
                          <a:cs typeface="Times New Roman" panose="02020603050405020304" pitchFamily="18" charset="0"/>
                        </a:rPr>
                        <a:t>T</a:t>
                      </a:r>
                      <a:endParaRPr lang="pt-BR" sz="24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just">
                        <a:spcAft>
                          <a:spcPts val="0"/>
                        </a:spcAft>
                      </a:pPr>
                      <a:r>
                        <a:rPr lang="pt-BR" sz="1600" dirty="0" smtClean="0">
                          <a:effectLst/>
                          <a:latin typeface="Calibri" panose="020F0502020204030204" pitchFamily="34" charset="0"/>
                          <a:ea typeface="Times New Roman" panose="02020603050405020304" pitchFamily="18" charset="0"/>
                          <a:cs typeface="Times New Roman" panose="02020603050405020304" pitchFamily="18" charset="0"/>
                        </a:rPr>
                        <a:t>Tipo</a:t>
                      </a:r>
                      <a:endParaRPr lang="pt-BR" sz="24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600" b="1" dirty="0" smtClean="0">
                          <a:effectLst/>
                          <a:latin typeface="Calibri" panose="020F0502020204030204" pitchFamily="34" charset="0"/>
                          <a:ea typeface="Times New Roman" panose="02020603050405020304" pitchFamily="18" charset="0"/>
                          <a:cs typeface="Times New Roman" panose="02020603050405020304" pitchFamily="18" charset="0"/>
                        </a:rPr>
                        <a:t>1</a:t>
                      </a:r>
                      <a:endParaRPr lang="pt-BR" sz="24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just">
                        <a:spcAft>
                          <a:spcPts val="0"/>
                        </a:spcAft>
                      </a:pPr>
                      <a:r>
                        <a:rPr lang="pt-BR" sz="1600" dirty="0" smtClean="0">
                          <a:effectLst/>
                          <a:latin typeface="Calibri" panose="020F0502020204030204" pitchFamily="34" charset="0"/>
                          <a:ea typeface="Times New Roman" panose="02020603050405020304" pitchFamily="18" charset="0"/>
                          <a:cs typeface="Times New Roman" panose="02020603050405020304" pitchFamily="18" charset="0"/>
                        </a:rPr>
                        <a:t>Imposto sobre a Propriedade Predial e Territorial Urbana - Principal</a:t>
                      </a:r>
                      <a:endParaRPr lang="pt-BR" sz="24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15" name="CaixaDeTexto 14"/>
          <p:cNvSpPr txBox="1"/>
          <p:nvPr/>
        </p:nvSpPr>
        <p:spPr>
          <a:xfrm>
            <a:off x="623392" y="2746192"/>
            <a:ext cx="9719864" cy="369332"/>
          </a:xfrm>
          <a:prstGeom prst="rect">
            <a:avLst/>
          </a:prstGeom>
          <a:noFill/>
        </p:spPr>
        <p:txBody>
          <a:bodyPr wrap="square" rtlCol="0">
            <a:spAutoFit/>
          </a:bodyPr>
          <a:lstStyle/>
          <a:p>
            <a:pPr algn="ctr"/>
            <a:r>
              <a:rPr lang="pt-BR" dirty="0" smtClean="0"/>
              <a:t>Exemplo: </a:t>
            </a:r>
            <a:r>
              <a:rPr lang="pt-BR" dirty="0"/>
              <a:t>Imposto sobre a Propriedade Predial e Territorial </a:t>
            </a:r>
            <a:r>
              <a:rPr lang="pt-BR" dirty="0" smtClean="0"/>
              <a:t>Urbana, código “1.1.1.8.01.1.1”</a:t>
            </a:r>
            <a:endParaRPr lang="pt-BR" dirty="0"/>
          </a:p>
        </p:txBody>
      </p:sp>
      <p:pic>
        <p:nvPicPr>
          <p:cNvPr id="16" name="Imagem 15"/>
          <p:cNvPicPr>
            <a:picLocks noChangeAspect="1"/>
          </p:cNvPicPr>
          <p:nvPr/>
        </p:nvPicPr>
        <p:blipFill>
          <a:blip r:embed="rId2"/>
          <a:stretch>
            <a:fillRect/>
          </a:stretch>
        </p:blipFill>
        <p:spPr>
          <a:xfrm>
            <a:off x="3287688" y="5872100"/>
            <a:ext cx="360000" cy="351220"/>
          </a:xfrm>
          <a:prstGeom prst="rect">
            <a:avLst/>
          </a:prstGeom>
        </p:spPr>
      </p:pic>
      <p:sp>
        <p:nvSpPr>
          <p:cNvPr id="9" name="CaixaDeTexto 8"/>
          <p:cNvSpPr txBox="1"/>
          <p:nvPr/>
        </p:nvSpPr>
        <p:spPr>
          <a:xfrm>
            <a:off x="3936000" y="5709156"/>
            <a:ext cx="4320000" cy="677108"/>
          </a:xfrm>
          <a:prstGeom prst="rect">
            <a:avLst/>
          </a:prstGeom>
          <a:solidFill>
            <a:schemeClr val="accent3">
              <a:lumMod val="60000"/>
              <a:lumOff val="40000"/>
            </a:schemeClr>
          </a:solidFill>
          <a:ln>
            <a:solidFill>
              <a:schemeClr val="accent3">
                <a:lumMod val="50000"/>
              </a:schemeClr>
            </a:solidFill>
          </a:ln>
        </p:spPr>
        <p:txBody>
          <a:bodyPr wrap="square" rtlCol="0">
            <a:spAutoFit/>
          </a:bodyPr>
          <a:lstStyle/>
          <a:p>
            <a:pPr algn="ctr"/>
            <a:r>
              <a:rPr lang="pt-BR" dirty="0" smtClean="0"/>
              <a:t>Ementário da Receita</a:t>
            </a:r>
          </a:p>
          <a:p>
            <a:pPr algn="ctr"/>
            <a:r>
              <a:rPr lang="pt-BR" sz="1000" dirty="0">
                <a:hlinkClick r:id="rId3"/>
              </a:rPr>
              <a:t>https://www.tesouro.fazenda.gov.br/pt/-/</a:t>
            </a:r>
            <a:r>
              <a:rPr lang="pt-BR" sz="1000" dirty="0" smtClean="0">
                <a:hlinkClick r:id="rId3"/>
              </a:rPr>
              <a:t>ementario-da-receita-orcamentaria</a:t>
            </a:r>
            <a:r>
              <a:rPr lang="pt-BR" sz="1000" dirty="0" smtClean="0"/>
              <a:t> </a:t>
            </a:r>
            <a:endParaRPr lang="pt-BR" sz="1000" dirty="0"/>
          </a:p>
        </p:txBody>
      </p:sp>
      <p:grpSp>
        <p:nvGrpSpPr>
          <p:cNvPr id="10" name="Grupo 9"/>
          <p:cNvGrpSpPr/>
          <p:nvPr/>
        </p:nvGrpSpPr>
        <p:grpSpPr>
          <a:xfrm>
            <a:off x="9480376" y="727557"/>
            <a:ext cx="505820" cy="611874"/>
            <a:chOff x="1187624" y="1196752"/>
            <a:chExt cx="720080" cy="829810"/>
          </a:xfrm>
        </p:grpSpPr>
        <p:sp>
          <p:nvSpPr>
            <p:cNvPr id="11" name="Triângulo isósceles 10"/>
            <p:cNvSpPr/>
            <p:nvPr/>
          </p:nvSpPr>
          <p:spPr>
            <a:xfrm>
              <a:off x="1187624" y="1196752"/>
              <a:ext cx="720080" cy="576064"/>
            </a:xfrm>
            <a:prstGeom prst="triangle">
              <a:avLst/>
            </a:prstGeom>
            <a:solidFill>
              <a:schemeClr val="bg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lang="pt-BR" sz="2800" b="1" dirty="0">
                <a:solidFill>
                  <a:schemeClr val="tx1"/>
                </a:solidFill>
              </a:endParaRPr>
            </a:p>
            <a:p>
              <a:pPr algn="ctr"/>
              <a:endParaRPr lang="pt-BR" sz="2800" b="1" dirty="0">
                <a:solidFill>
                  <a:schemeClr val="tx1"/>
                </a:solidFill>
              </a:endParaRPr>
            </a:p>
            <a:p>
              <a:pPr algn="ctr"/>
              <a:endParaRPr lang="pt-BR" sz="2800" b="1" dirty="0">
                <a:solidFill>
                  <a:schemeClr val="tx1"/>
                </a:solidFill>
              </a:endParaRPr>
            </a:p>
          </p:txBody>
        </p:sp>
        <p:sp>
          <p:nvSpPr>
            <p:cNvPr id="12" name="CaixaDeTexto 11"/>
            <p:cNvSpPr txBox="1"/>
            <p:nvPr/>
          </p:nvSpPr>
          <p:spPr>
            <a:xfrm>
              <a:off x="1403648" y="1233503"/>
              <a:ext cx="299036" cy="793059"/>
            </a:xfrm>
            <a:prstGeom prst="rect">
              <a:avLst/>
            </a:prstGeom>
            <a:noFill/>
          </p:spPr>
          <p:txBody>
            <a:bodyPr wrap="square" rtlCol="0">
              <a:spAutoFit/>
            </a:bodyPr>
            <a:lstStyle/>
            <a:p>
              <a:pPr algn="ctr"/>
              <a:r>
                <a:rPr lang="pt-BR" sz="3200" dirty="0">
                  <a:latin typeface="Arial Black" panose="020B0A04020102020204" pitchFamily="34" charset="0"/>
                  <a:cs typeface="Aharoni" panose="02010803020104030203" pitchFamily="2" charset="-79"/>
                </a:rPr>
                <a:t>!</a:t>
              </a:r>
            </a:p>
          </p:txBody>
        </p:sp>
      </p:grpSp>
      <p:sp>
        <p:nvSpPr>
          <p:cNvPr id="17" name="Retângulo 16"/>
          <p:cNvSpPr/>
          <p:nvPr/>
        </p:nvSpPr>
        <p:spPr>
          <a:xfrm>
            <a:off x="9408368" y="1226160"/>
            <a:ext cx="2373062" cy="1334764"/>
          </a:xfrm>
          <a:prstGeom prst="rect">
            <a:avLst/>
          </a:prstGeom>
          <a:solidFill>
            <a:schemeClr val="accent5">
              <a:lumMod val="40000"/>
              <a:lumOff val="60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pt-BR" sz="1600" dirty="0">
                <a:solidFill>
                  <a:schemeClr val="tx1"/>
                </a:solidFill>
              </a:rPr>
              <a:t>C</a:t>
            </a:r>
            <a:r>
              <a:rPr lang="pt-BR" sz="1600" dirty="0" smtClean="0">
                <a:solidFill>
                  <a:schemeClr val="tx1"/>
                </a:solidFill>
              </a:rPr>
              <a:t>odificação válida para estados, DF e municípios para execução a partir de 2018 (PLOA elaborado em 2017)</a:t>
            </a:r>
            <a:endParaRPr lang="pt-BR" sz="1600" dirty="0">
              <a:solidFill>
                <a:schemeClr val="tx1"/>
              </a:solidFill>
            </a:endParaRPr>
          </a:p>
        </p:txBody>
      </p:sp>
    </p:spTree>
    <p:extLst>
      <p:ext uri="{BB962C8B-B14F-4D97-AF65-F5344CB8AC3E}">
        <p14:creationId xmlns:p14="http://schemas.microsoft.com/office/powerpoint/2010/main" val="444699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9" grpId="0" animBg="1"/>
      <p:bldP spid="1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2928" y="-171400"/>
            <a:ext cx="10515600" cy="1325563"/>
          </a:xfrm>
        </p:spPr>
        <p:txBody>
          <a:bodyPr/>
          <a:lstStyle/>
          <a:p>
            <a:r>
              <a:rPr lang="pt-BR" dirty="0"/>
              <a:t>Nova Codificação da Receita Orçamentária</a:t>
            </a:r>
          </a:p>
        </p:txBody>
      </p:sp>
      <p:sp>
        <p:nvSpPr>
          <p:cNvPr id="4" name="Espaço Reservado para Número de Slide 3"/>
          <p:cNvSpPr>
            <a:spLocks noGrp="1"/>
          </p:cNvSpPr>
          <p:nvPr>
            <p:ph type="sldNum" sz="quarter" idx="12"/>
          </p:nvPr>
        </p:nvSpPr>
        <p:spPr/>
        <p:txBody>
          <a:bodyPr/>
          <a:lstStyle/>
          <a:p>
            <a:fld id="{6C24D49B-0E82-46B4-BC54-FF357924A8BC}" type="slidenum">
              <a:rPr lang="pt-BR" smtClean="0"/>
              <a:pPr/>
              <a:t>12</a:t>
            </a:fld>
            <a:endParaRPr lang="pt-BR"/>
          </a:p>
        </p:txBody>
      </p:sp>
      <p:graphicFrame>
        <p:nvGraphicFramePr>
          <p:cNvPr id="5" name="Tabela 4"/>
          <p:cNvGraphicFramePr>
            <a:graphicFrameLocks noGrp="1"/>
          </p:cNvGraphicFramePr>
          <p:nvPr>
            <p:extLst>
              <p:ext uri="{D42A27DB-BD31-4B8C-83A1-F6EECF244321}">
                <p14:modId xmlns:p14="http://schemas.microsoft.com/office/powerpoint/2010/main" val="3305872448"/>
              </p:ext>
            </p:extLst>
          </p:nvPr>
        </p:nvGraphicFramePr>
        <p:xfrm>
          <a:off x="1775520" y="3201552"/>
          <a:ext cx="7200800" cy="1080000"/>
        </p:xfrm>
        <a:graphic>
          <a:graphicData uri="http://schemas.openxmlformats.org/drawingml/2006/table">
            <a:tbl>
              <a:tblPr firstRow="1" firstCol="1" bandRow="1"/>
              <a:tblGrid>
                <a:gridCol w="1234225">
                  <a:extLst>
                    <a:ext uri="{9D8B030D-6E8A-4147-A177-3AD203B41FA5}">
                      <a16:colId xmlns:a16="http://schemas.microsoft.com/office/drawing/2014/main" val="20000"/>
                    </a:ext>
                  </a:extLst>
                </a:gridCol>
                <a:gridCol w="1234225">
                  <a:extLst>
                    <a:ext uri="{9D8B030D-6E8A-4147-A177-3AD203B41FA5}">
                      <a16:colId xmlns:a16="http://schemas.microsoft.com/office/drawing/2014/main" val="20001"/>
                    </a:ext>
                  </a:extLst>
                </a:gridCol>
                <a:gridCol w="1148718">
                  <a:extLst>
                    <a:ext uri="{9D8B030D-6E8A-4147-A177-3AD203B41FA5}">
                      <a16:colId xmlns:a16="http://schemas.microsoft.com/office/drawing/2014/main" val="20002"/>
                    </a:ext>
                  </a:extLst>
                </a:gridCol>
                <a:gridCol w="919336">
                  <a:extLst>
                    <a:ext uri="{9D8B030D-6E8A-4147-A177-3AD203B41FA5}">
                      <a16:colId xmlns:a16="http://schemas.microsoft.com/office/drawing/2014/main" val="20003"/>
                    </a:ext>
                  </a:extLst>
                </a:gridCol>
                <a:gridCol w="936104">
                  <a:extLst>
                    <a:ext uri="{9D8B030D-6E8A-4147-A177-3AD203B41FA5}">
                      <a16:colId xmlns:a16="http://schemas.microsoft.com/office/drawing/2014/main" val="20004"/>
                    </a:ext>
                  </a:extLst>
                </a:gridCol>
                <a:gridCol w="1080120">
                  <a:extLst>
                    <a:ext uri="{9D8B030D-6E8A-4147-A177-3AD203B41FA5}">
                      <a16:colId xmlns:a16="http://schemas.microsoft.com/office/drawing/2014/main" val="20005"/>
                    </a:ext>
                  </a:extLst>
                </a:gridCol>
                <a:gridCol w="648072">
                  <a:extLst>
                    <a:ext uri="{9D8B030D-6E8A-4147-A177-3AD203B41FA5}">
                      <a16:colId xmlns:a16="http://schemas.microsoft.com/office/drawing/2014/main" val="20006"/>
                    </a:ext>
                  </a:extLst>
                </a:gridCol>
              </a:tblGrid>
              <a:tr h="360000">
                <a:tc>
                  <a:txBody>
                    <a:bodyPr/>
                    <a:lstStyle/>
                    <a:p>
                      <a:pPr algn="ctr">
                        <a:spcAft>
                          <a:spcPts val="0"/>
                        </a:spcAft>
                      </a:pPr>
                      <a:r>
                        <a:rPr lang="pt-BR" sz="1800" b="1" dirty="0">
                          <a:effectLst/>
                          <a:latin typeface="Calibri" panose="020F0502020204030204" pitchFamily="34" charset="0"/>
                          <a:ea typeface="Times New Roman" panose="02020603050405020304" pitchFamily="18" charset="0"/>
                          <a:cs typeface="Times New Roman" panose="02020603050405020304" pitchFamily="18" charset="0"/>
                        </a:rPr>
                        <a:t>C</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pt-BR" sz="1800" b="1" dirty="0">
                          <a:effectLst/>
                          <a:latin typeface="Calibri" panose="020F0502020204030204" pitchFamily="34" charset="0"/>
                          <a:ea typeface="Times New Roman" panose="02020603050405020304" pitchFamily="18" charset="0"/>
                          <a:cs typeface="Times New Roman" panose="02020603050405020304" pitchFamily="18" charset="0"/>
                        </a:rPr>
                        <a:t>O</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pt-BR" sz="1800" b="1" dirty="0">
                          <a:effectLst/>
                          <a:latin typeface="Calibri" panose="020F0502020204030204" pitchFamily="34" charset="0"/>
                          <a:ea typeface="Times New Roman" panose="02020603050405020304" pitchFamily="18" charset="0"/>
                          <a:cs typeface="Times New Roman" panose="02020603050405020304" pitchFamily="18" charset="0"/>
                        </a:rPr>
                        <a:t>E</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pt-BR" sz="1800" b="1" dirty="0">
                          <a:effectLst/>
                          <a:latin typeface="Calibri" panose="020F0502020204030204" pitchFamily="34" charset="0"/>
                          <a:ea typeface="Times New Roman" panose="02020603050405020304" pitchFamily="18" charset="0"/>
                          <a:cs typeface="Times New Roman" panose="02020603050405020304" pitchFamily="18" charset="0"/>
                        </a:rPr>
                        <a:t>D</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pt-BR" sz="1800" b="1" dirty="0" smtClean="0">
                          <a:effectLst/>
                          <a:latin typeface="Calibri" panose="020F0502020204030204" pitchFamily="34" charset="0"/>
                          <a:ea typeface="Times New Roman" panose="02020603050405020304" pitchFamily="18" charset="0"/>
                          <a:cs typeface="Times New Roman" panose="02020603050405020304" pitchFamily="18" charset="0"/>
                        </a:rPr>
                        <a:t>DD</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marL="0" algn="ctr" defTabSz="914400" rtl="0" eaLnBrk="1" latinLnBrk="0" hangingPunct="1">
                        <a:spcAft>
                          <a:spcPts val="0"/>
                        </a:spcAft>
                      </a:pPr>
                      <a:r>
                        <a:rPr lang="pt-BR" sz="1800" b="1" kern="1200" dirty="0" smtClean="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a:t>
                      </a:r>
                      <a:endParaRPr lang="pt-BR" sz="1800" b="1"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pt-BR" sz="1800" b="1" dirty="0" smtClean="0">
                          <a:effectLst/>
                          <a:latin typeface="Calibri" panose="020F0502020204030204" pitchFamily="34" charset="0"/>
                          <a:ea typeface="Times New Roman" panose="02020603050405020304" pitchFamily="18" charset="0"/>
                          <a:cs typeface="Times New Roman" panose="02020603050405020304" pitchFamily="18" charset="0"/>
                        </a:rPr>
                        <a:t>T</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0"/>
                  </a:ext>
                </a:extLst>
              </a:tr>
              <a:tr h="720000">
                <a:tc>
                  <a:txBody>
                    <a:bodyPr/>
                    <a:lstStyle/>
                    <a:p>
                      <a:pPr algn="ctr">
                        <a:spcAft>
                          <a:spcPts val="0"/>
                        </a:spcAft>
                      </a:pPr>
                      <a:r>
                        <a:rPr lang="pt-BR" sz="1800" dirty="0">
                          <a:effectLst/>
                          <a:latin typeface="Calibri" panose="020F0502020204030204" pitchFamily="34" charset="0"/>
                          <a:ea typeface="Times New Roman" panose="02020603050405020304" pitchFamily="18" charset="0"/>
                          <a:cs typeface="Times New Roman" panose="02020603050405020304" pitchFamily="18" charset="0"/>
                        </a:rPr>
                        <a:t>Categoria Econômica</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800" dirty="0">
                          <a:effectLst/>
                          <a:latin typeface="Calibri" panose="020F0502020204030204" pitchFamily="34" charset="0"/>
                          <a:ea typeface="Times New Roman" panose="02020603050405020304" pitchFamily="18" charset="0"/>
                          <a:cs typeface="Times New Roman" panose="02020603050405020304" pitchFamily="18" charset="0"/>
                        </a:rPr>
                        <a:t>Origem</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800">
                          <a:effectLst/>
                          <a:latin typeface="Calibri" panose="020F0502020204030204" pitchFamily="34" charset="0"/>
                          <a:ea typeface="Times New Roman" panose="02020603050405020304" pitchFamily="18" charset="0"/>
                          <a:cs typeface="Times New Roman" panose="02020603050405020304" pitchFamily="18" charset="0"/>
                        </a:rPr>
                        <a:t>Espécie</a:t>
                      </a:r>
                      <a:endParaRPr lang="pt-BR" sz="280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spcAft>
                          <a:spcPts val="0"/>
                        </a:spcAft>
                      </a:pPr>
                      <a:r>
                        <a:rPr lang="pt-BR" sz="1800" dirty="0" smtClean="0">
                          <a:effectLst/>
                          <a:latin typeface="Calibri" panose="020F0502020204030204" pitchFamily="34" charset="0"/>
                          <a:ea typeface="Times New Roman" panose="02020603050405020304" pitchFamily="18" charset="0"/>
                          <a:cs typeface="Times New Roman" panose="02020603050405020304" pitchFamily="18" charset="0"/>
                        </a:rPr>
                        <a:t>Desdobramentos</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0"/>
                        </a:spcAft>
                      </a:pP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0"/>
                        </a:spcAft>
                      </a:pP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800" dirty="0" smtClean="0">
                          <a:effectLst/>
                          <a:latin typeface="Calibri" panose="020F0502020204030204" pitchFamily="34" charset="0"/>
                          <a:ea typeface="Times New Roman" panose="02020603050405020304" pitchFamily="18" charset="0"/>
                          <a:cs typeface="Times New Roman" panose="02020603050405020304" pitchFamily="18" charset="0"/>
                        </a:rPr>
                        <a:t>Tipo</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7" name="Tabela 6"/>
          <p:cNvGraphicFramePr>
            <a:graphicFrameLocks noGrp="1"/>
          </p:cNvGraphicFramePr>
          <p:nvPr>
            <p:extLst>
              <p:ext uri="{D42A27DB-BD31-4B8C-83A1-F6EECF244321}">
                <p14:modId xmlns:p14="http://schemas.microsoft.com/office/powerpoint/2010/main" val="1713470037"/>
              </p:ext>
            </p:extLst>
          </p:nvPr>
        </p:nvGraphicFramePr>
        <p:xfrm>
          <a:off x="1788792" y="1713733"/>
          <a:ext cx="6539456" cy="1080000"/>
        </p:xfrm>
        <a:graphic>
          <a:graphicData uri="http://schemas.openxmlformats.org/drawingml/2006/table">
            <a:tbl>
              <a:tblPr firstRow="1" firstCol="1" bandRow="1"/>
              <a:tblGrid>
                <a:gridCol w="1199578">
                  <a:extLst>
                    <a:ext uri="{9D8B030D-6E8A-4147-A177-3AD203B41FA5}">
                      <a16:colId xmlns:a16="http://schemas.microsoft.com/office/drawing/2014/main" val="20000"/>
                    </a:ext>
                  </a:extLst>
                </a:gridCol>
                <a:gridCol w="1199578">
                  <a:extLst>
                    <a:ext uri="{9D8B030D-6E8A-4147-A177-3AD203B41FA5}">
                      <a16:colId xmlns:a16="http://schemas.microsoft.com/office/drawing/2014/main" val="20001"/>
                    </a:ext>
                  </a:extLst>
                </a:gridCol>
                <a:gridCol w="1200411">
                  <a:extLst>
                    <a:ext uri="{9D8B030D-6E8A-4147-A177-3AD203B41FA5}">
                      <a16:colId xmlns:a16="http://schemas.microsoft.com/office/drawing/2014/main" val="20002"/>
                    </a:ext>
                  </a:extLst>
                </a:gridCol>
                <a:gridCol w="923665">
                  <a:extLst>
                    <a:ext uri="{9D8B030D-6E8A-4147-A177-3AD203B41FA5}">
                      <a16:colId xmlns:a16="http://schemas.microsoft.com/office/drawing/2014/main" val="20003"/>
                    </a:ext>
                  </a:extLst>
                </a:gridCol>
                <a:gridCol w="936104">
                  <a:extLst>
                    <a:ext uri="{9D8B030D-6E8A-4147-A177-3AD203B41FA5}">
                      <a16:colId xmlns:a16="http://schemas.microsoft.com/office/drawing/2014/main" val="20004"/>
                    </a:ext>
                  </a:extLst>
                </a:gridCol>
                <a:gridCol w="1080120">
                  <a:extLst>
                    <a:ext uri="{9D8B030D-6E8A-4147-A177-3AD203B41FA5}">
                      <a16:colId xmlns:a16="http://schemas.microsoft.com/office/drawing/2014/main" val="20005"/>
                    </a:ext>
                  </a:extLst>
                </a:gridCol>
              </a:tblGrid>
              <a:tr h="360000">
                <a:tc>
                  <a:txBody>
                    <a:bodyPr/>
                    <a:lstStyle/>
                    <a:p>
                      <a:pPr algn="ctr">
                        <a:spcAft>
                          <a:spcPts val="0"/>
                        </a:spcAft>
                      </a:pPr>
                      <a:r>
                        <a:rPr lang="pt-BR" sz="1800" b="1" dirty="0">
                          <a:effectLst/>
                          <a:latin typeface="Calibri" panose="020F0502020204030204" pitchFamily="34" charset="0"/>
                          <a:ea typeface="Times New Roman" panose="02020603050405020304" pitchFamily="18" charset="0"/>
                          <a:cs typeface="Times New Roman" panose="02020603050405020304" pitchFamily="18" charset="0"/>
                        </a:rPr>
                        <a:t>C</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pt-BR" sz="1800" b="1" dirty="0">
                          <a:effectLst/>
                          <a:latin typeface="Calibri" panose="020F0502020204030204" pitchFamily="34" charset="0"/>
                          <a:ea typeface="Times New Roman" panose="02020603050405020304" pitchFamily="18" charset="0"/>
                          <a:cs typeface="Times New Roman" panose="02020603050405020304" pitchFamily="18" charset="0"/>
                        </a:rPr>
                        <a:t>O</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pt-BR" sz="1800" b="1" dirty="0">
                          <a:effectLst/>
                          <a:latin typeface="Calibri" panose="020F0502020204030204" pitchFamily="34" charset="0"/>
                          <a:ea typeface="Times New Roman" panose="02020603050405020304" pitchFamily="18" charset="0"/>
                          <a:cs typeface="Times New Roman" panose="02020603050405020304" pitchFamily="18" charset="0"/>
                        </a:rPr>
                        <a:t>E</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pt-BR" sz="1800" b="1" dirty="0">
                          <a:effectLst/>
                          <a:latin typeface="Calibri" panose="020F0502020204030204" pitchFamily="34" charset="0"/>
                          <a:ea typeface="Times New Roman" panose="02020603050405020304" pitchFamily="18" charset="0"/>
                          <a:cs typeface="Times New Roman" panose="02020603050405020304" pitchFamily="18" charset="0"/>
                        </a:rPr>
                        <a:t>R</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pt-BR" sz="1800" b="1" dirty="0">
                          <a:effectLst/>
                          <a:latin typeface="Calibri" panose="020F0502020204030204" pitchFamily="34" charset="0"/>
                          <a:ea typeface="Times New Roman" panose="02020603050405020304" pitchFamily="18" charset="0"/>
                          <a:cs typeface="Times New Roman" panose="02020603050405020304" pitchFamily="18" charset="0"/>
                        </a:rPr>
                        <a:t>AA</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pt-BR" sz="1800" b="1" dirty="0">
                          <a:effectLst/>
                          <a:latin typeface="Calibri" panose="020F0502020204030204" pitchFamily="34" charset="0"/>
                          <a:ea typeface="Times New Roman" panose="02020603050405020304" pitchFamily="18" charset="0"/>
                          <a:cs typeface="Times New Roman" panose="02020603050405020304" pitchFamily="18" charset="0"/>
                        </a:rPr>
                        <a:t>SS</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0"/>
                  </a:ext>
                </a:extLst>
              </a:tr>
              <a:tr h="720000">
                <a:tc>
                  <a:txBody>
                    <a:bodyPr/>
                    <a:lstStyle/>
                    <a:p>
                      <a:pPr algn="ctr">
                        <a:spcAft>
                          <a:spcPts val="0"/>
                        </a:spcAft>
                      </a:pPr>
                      <a:r>
                        <a:rPr lang="pt-BR" sz="1800" dirty="0">
                          <a:effectLst/>
                          <a:latin typeface="Calibri" panose="020F0502020204030204" pitchFamily="34" charset="0"/>
                          <a:ea typeface="Times New Roman" panose="02020603050405020304" pitchFamily="18" charset="0"/>
                          <a:cs typeface="Times New Roman" panose="02020603050405020304" pitchFamily="18" charset="0"/>
                        </a:rPr>
                        <a:t>Categoria Econômica</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800" dirty="0">
                          <a:effectLst/>
                          <a:latin typeface="Calibri" panose="020F0502020204030204" pitchFamily="34" charset="0"/>
                          <a:ea typeface="Times New Roman" panose="02020603050405020304" pitchFamily="18" charset="0"/>
                          <a:cs typeface="Times New Roman" panose="02020603050405020304" pitchFamily="18" charset="0"/>
                        </a:rPr>
                        <a:t>Origem</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800">
                          <a:effectLst/>
                          <a:latin typeface="Calibri" panose="020F0502020204030204" pitchFamily="34" charset="0"/>
                          <a:ea typeface="Times New Roman" panose="02020603050405020304" pitchFamily="18" charset="0"/>
                          <a:cs typeface="Times New Roman" panose="02020603050405020304" pitchFamily="18" charset="0"/>
                        </a:rPr>
                        <a:t>Espécie</a:t>
                      </a:r>
                      <a:endParaRPr lang="pt-BR" sz="280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800" dirty="0">
                          <a:effectLst/>
                          <a:latin typeface="Calibri" panose="020F0502020204030204" pitchFamily="34" charset="0"/>
                          <a:ea typeface="Times New Roman" panose="02020603050405020304" pitchFamily="18" charset="0"/>
                          <a:cs typeface="Times New Roman" panose="02020603050405020304" pitchFamily="18" charset="0"/>
                        </a:rPr>
                        <a:t>Rubrica</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800">
                          <a:effectLst/>
                          <a:latin typeface="Calibri" panose="020F0502020204030204" pitchFamily="34" charset="0"/>
                          <a:ea typeface="Times New Roman" panose="02020603050405020304" pitchFamily="18" charset="0"/>
                          <a:cs typeface="Times New Roman" panose="02020603050405020304" pitchFamily="18" charset="0"/>
                        </a:rPr>
                        <a:t>Alínea</a:t>
                      </a:r>
                      <a:endParaRPr lang="pt-BR" sz="280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800" dirty="0">
                          <a:effectLst/>
                          <a:latin typeface="Calibri" panose="020F0502020204030204" pitchFamily="34" charset="0"/>
                          <a:ea typeface="Times New Roman" panose="02020603050405020304" pitchFamily="18" charset="0"/>
                          <a:cs typeface="Times New Roman" panose="02020603050405020304" pitchFamily="18" charset="0"/>
                        </a:rPr>
                        <a:t>Subalínea</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3" name="Chave esquerda 2"/>
          <p:cNvSpPr/>
          <p:nvPr/>
        </p:nvSpPr>
        <p:spPr>
          <a:xfrm rot="16200000">
            <a:off x="6788944" y="1451126"/>
            <a:ext cx="165746" cy="2912863"/>
          </a:xfrm>
          <a:prstGeom prst="leftBrace">
            <a:avLst>
              <a:gd name="adj1" fmla="val 170833"/>
              <a:gd name="adj2" fmla="val 50000"/>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8" name="Retângulo de cantos arredondados 7"/>
          <p:cNvSpPr/>
          <p:nvPr/>
        </p:nvSpPr>
        <p:spPr>
          <a:xfrm>
            <a:off x="1795252" y="764704"/>
            <a:ext cx="3600400" cy="3528392"/>
          </a:xfrm>
          <a:prstGeom prst="roundRect">
            <a:avLst>
              <a:gd name="adj" fmla="val 4888"/>
            </a:avLst>
          </a:prstGeom>
          <a:solidFill>
            <a:srgbClr val="4A66AC">
              <a:alpha val="3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pt-BR" b="1" dirty="0" smtClean="0">
                <a:solidFill>
                  <a:schemeClr val="tx1"/>
                </a:solidFill>
              </a:rPr>
              <a:t>ESTRUTURA DOS 3 PRIMEIROS DÍGITOS FOI MANTIDA</a:t>
            </a:r>
          </a:p>
          <a:p>
            <a:r>
              <a:rPr lang="pt-BR" dirty="0" smtClean="0">
                <a:solidFill>
                  <a:schemeClr val="tx1"/>
                </a:solidFill>
              </a:rPr>
              <a:t>(Lei n. 4320/64, art. 11)</a:t>
            </a:r>
            <a:endParaRPr lang="pt-BR" dirty="0">
              <a:solidFill>
                <a:schemeClr val="tx1"/>
              </a:solidFill>
            </a:endParaRPr>
          </a:p>
        </p:txBody>
      </p:sp>
      <p:sp>
        <p:nvSpPr>
          <p:cNvPr id="12" name="Retângulo de cantos arredondados 11"/>
          <p:cNvSpPr/>
          <p:nvPr/>
        </p:nvSpPr>
        <p:spPr>
          <a:xfrm>
            <a:off x="5397335" y="764704"/>
            <a:ext cx="3578221" cy="3532324"/>
          </a:xfrm>
          <a:prstGeom prst="roundRect">
            <a:avLst>
              <a:gd name="adj" fmla="val 4508"/>
            </a:avLst>
          </a:prstGeom>
          <a:solidFill>
            <a:srgbClr val="A20000">
              <a:alpha val="3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pt-BR" b="1" dirty="0" smtClean="0">
                <a:solidFill>
                  <a:schemeClr val="tx1"/>
                </a:solidFill>
              </a:rPr>
              <a:t>ESTRUTURA DA CODIFICAÇÃO ALTERADA A PARTIR DO 4º DÍGITO</a:t>
            </a:r>
            <a:endParaRPr lang="pt-BR" b="1" dirty="0">
              <a:solidFill>
                <a:schemeClr val="tx1"/>
              </a:solidFill>
            </a:endParaRPr>
          </a:p>
        </p:txBody>
      </p:sp>
      <p:sp>
        <p:nvSpPr>
          <p:cNvPr id="14" name="CaixaDeTexto 13"/>
          <p:cNvSpPr txBox="1"/>
          <p:nvPr/>
        </p:nvSpPr>
        <p:spPr>
          <a:xfrm>
            <a:off x="4623284" y="4715753"/>
            <a:ext cx="2873423" cy="1815882"/>
          </a:xfrm>
          <a:prstGeom prst="rect">
            <a:avLst/>
          </a:prstGeom>
          <a:solidFill>
            <a:schemeClr val="accent4">
              <a:lumMod val="40000"/>
              <a:lumOff val="60000"/>
            </a:schemeClr>
          </a:solidFill>
        </p:spPr>
        <p:txBody>
          <a:bodyPr wrap="square" rtlCol="0">
            <a:spAutoFit/>
          </a:bodyPr>
          <a:lstStyle/>
          <a:p>
            <a:pPr marL="285750" indent="-285750">
              <a:buFont typeface="Arial" panose="020B0604020202020204" pitchFamily="34" charset="0"/>
              <a:buChar char="•"/>
            </a:pPr>
            <a:r>
              <a:rPr lang="pt-BR" sz="1600" dirty="0" smtClean="0">
                <a:latin typeface="+mn-lt"/>
              </a:rPr>
              <a:t>Identificam as particularidades de cada receita, quando necessário.</a:t>
            </a:r>
          </a:p>
          <a:p>
            <a:pPr marL="285750" indent="-285750">
              <a:buFont typeface="Arial" panose="020B0604020202020204" pitchFamily="34" charset="0"/>
              <a:buChar char="•"/>
            </a:pPr>
            <a:r>
              <a:rPr lang="pt-BR" sz="1600" dirty="0" smtClean="0">
                <a:latin typeface="+mn-lt"/>
              </a:rPr>
              <a:t>Receitas exclusivas de estados, DF e M serão identificadas pela utilização do 4º dígito = 8.</a:t>
            </a:r>
            <a:endParaRPr lang="pt-BR" sz="1600" dirty="0">
              <a:latin typeface="+mn-lt"/>
            </a:endParaRPr>
          </a:p>
        </p:txBody>
      </p:sp>
      <p:graphicFrame>
        <p:nvGraphicFramePr>
          <p:cNvPr id="17" name="Tabela 16"/>
          <p:cNvGraphicFramePr>
            <a:graphicFrameLocks noGrp="1"/>
          </p:cNvGraphicFramePr>
          <p:nvPr>
            <p:extLst>
              <p:ext uri="{D42A27DB-BD31-4B8C-83A1-F6EECF244321}">
                <p14:modId xmlns:p14="http://schemas.microsoft.com/office/powerpoint/2010/main" val="2132464799"/>
              </p:ext>
            </p:extLst>
          </p:nvPr>
        </p:nvGraphicFramePr>
        <p:xfrm>
          <a:off x="7664400" y="4532771"/>
          <a:ext cx="2767856" cy="2266098"/>
        </p:xfrm>
        <a:graphic>
          <a:graphicData uri="http://schemas.openxmlformats.org/drawingml/2006/table">
            <a:tbl>
              <a:tblPr bandRow="1">
                <a:tableStyleId>{5C22544A-7EE6-4342-B048-85BDC9FD1C3A}</a:tableStyleId>
              </a:tblPr>
              <a:tblGrid>
                <a:gridCol w="315991">
                  <a:extLst>
                    <a:ext uri="{9D8B030D-6E8A-4147-A177-3AD203B41FA5}">
                      <a16:colId xmlns:a16="http://schemas.microsoft.com/office/drawing/2014/main" val="20000"/>
                    </a:ext>
                  </a:extLst>
                </a:gridCol>
                <a:gridCol w="2451865">
                  <a:extLst>
                    <a:ext uri="{9D8B030D-6E8A-4147-A177-3AD203B41FA5}">
                      <a16:colId xmlns:a16="http://schemas.microsoft.com/office/drawing/2014/main" val="20001"/>
                    </a:ext>
                  </a:extLst>
                </a:gridCol>
              </a:tblGrid>
              <a:tr h="589698">
                <a:tc>
                  <a:txBody>
                    <a:bodyPr/>
                    <a:lstStyle/>
                    <a:p>
                      <a:r>
                        <a:rPr lang="pt-BR" b="1" dirty="0" smtClean="0"/>
                        <a:t>0</a:t>
                      </a:r>
                      <a:endParaRPr lang="pt-BR" b="1" dirty="0"/>
                    </a:p>
                  </a:txBody>
                  <a:tcPr/>
                </a:tc>
                <a:tc>
                  <a:txBody>
                    <a:bodyPr/>
                    <a:lstStyle/>
                    <a:p>
                      <a:r>
                        <a:rPr lang="pt-BR" sz="1600" b="0" dirty="0" smtClean="0"/>
                        <a:t>Receita</a:t>
                      </a:r>
                      <a:r>
                        <a:rPr lang="pt-BR" sz="1600" b="0" baseline="0" dirty="0" smtClean="0"/>
                        <a:t> Agregadora (não valorizável)</a:t>
                      </a:r>
                      <a:endParaRPr lang="pt-BR" sz="1600" b="0" dirty="0"/>
                    </a:p>
                  </a:txBody>
                  <a:tcPr/>
                </a:tc>
                <a:extLst>
                  <a:ext uri="{0D108BD9-81ED-4DB2-BD59-A6C34878D82A}">
                    <a16:rowId xmlns:a16="http://schemas.microsoft.com/office/drawing/2014/main" val="10000"/>
                  </a:ext>
                </a:extLst>
              </a:tr>
              <a:tr h="341650">
                <a:tc>
                  <a:txBody>
                    <a:bodyPr/>
                    <a:lstStyle/>
                    <a:p>
                      <a:r>
                        <a:rPr lang="pt-BR" b="1" dirty="0" smtClean="0"/>
                        <a:t>1</a:t>
                      </a:r>
                      <a:endParaRPr lang="pt-BR" b="1" dirty="0"/>
                    </a:p>
                  </a:txBody>
                  <a:tcPr/>
                </a:tc>
                <a:tc>
                  <a:txBody>
                    <a:bodyPr/>
                    <a:lstStyle/>
                    <a:p>
                      <a:r>
                        <a:rPr lang="pt-BR" sz="1600" b="0" dirty="0" smtClean="0"/>
                        <a:t>Principal</a:t>
                      </a:r>
                      <a:endParaRPr lang="pt-BR" sz="1600" b="0" dirty="0"/>
                    </a:p>
                  </a:txBody>
                  <a:tcPr/>
                </a:tc>
                <a:extLst>
                  <a:ext uri="{0D108BD9-81ED-4DB2-BD59-A6C34878D82A}">
                    <a16:rowId xmlns:a16="http://schemas.microsoft.com/office/drawing/2014/main" val="10001"/>
                  </a:ext>
                </a:extLst>
              </a:tr>
              <a:tr h="341650">
                <a:tc>
                  <a:txBody>
                    <a:bodyPr/>
                    <a:lstStyle/>
                    <a:p>
                      <a:r>
                        <a:rPr lang="pt-BR" b="1" dirty="0" smtClean="0"/>
                        <a:t>2</a:t>
                      </a:r>
                      <a:endParaRPr lang="pt-BR" b="1" dirty="0"/>
                    </a:p>
                  </a:txBody>
                  <a:tcPr/>
                </a:tc>
                <a:tc>
                  <a:txBody>
                    <a:bodyPr/>
                    <a:lstStyle/>
                    <a:p>
                      <a:r>
                        <a:rPr lang="pt-BR" sz="1600" b="0" dirty="0" smtClean="0"/>
                        <a:t>Multas e Juros de Mora</a:t>
                      </a:r>
                      <a:endParaRPr lang="pt-BR" sz="1600" b="0" dirty="0"/>
                    </a:p>
                  </a:txBody>
                  <a:tcPr/>
                </a:tc>
                <a:extLst>
                  <a:ext uri="{0D108BD9-81ED-4DB2-BD59-A6C34878D82A}">
                    <a16:rowId xmlns:a16="http://schemas.microsoft.com/office/drawing/2014/main" val="10002"/>
                  </a:ext>
                </a:extLst>
              </a:tr>
              <a:tr h="341650">
                <a:tc>
                  <a:txBody>
                    <a:bodyPr/>
                    <a:lstStyle/>
                    <a:p>
                      <a:r>
                        <a:rPr lang="pt-BR" b="1" dirty="0" smtClean="0"/>
                        <a:t>3</a:t>
                      </a:r>
                      <a:endParaRPr lang="pt-BR" b="1" dirty="0"/>
                    </a:p>
                  </a:txBody>
                  <a:tcPr/>
                </a:tc>
                <a:tc>
                  <a:txBody>
                    <a:bodyPr/>
                    <a:lstStyle/>
                    <a:p>
                      <a:r>
                        <a:rPr lang="pt-BR" sz="1600" b="0" dirty="0" smtClean="0"/>
                        <a:t>Dívida Ativa</a:t>
                      </a:r>
                      <a:endParaRPr lang="pt-BR" sz="1600" b="0" dirty="0"/>
                    </a:p>
                  </a:txBody>
                  <a:tcPr/>
                </a:tc>
                <a:extLst>
                  <a:ext uri="{0D108BD9-81ED-4DB2-BD59-A6C34878D82A}">
                    <a16:rowId xmlns:a16="http://schemas.microsoft.com/office/drawing/2014/main" val="10003"/>
                  </a:ext>
                </a:extLst>
              </a:tr>
              <a:tr h="463503">
                <a:tc>
                  <a:txBody>
                    <a:bodyPr/>
                    <a:lstStyle/>
                    <a:p>
                      <a:r>
                        <a:rPr lang="pt-BR" b="1" dirty="0" smtClean="0"/>
                        <a:t>4</a:t>
                      </a:r>
                      <a:endParaRPr lang="pt-BR" b="1" dirty="0"/>
                    </a:p>
                  </a:txBody>
                  <a:tcPr/>
                </a:tc>
                <a:tc>
                  <a:txBody>
                    <a:bodyPr/>
                    <a:lstStyle/>
                    <a:p>
                      <a:r>
                        <a:rPr lang="pt-BR" sz="1600" b="0" dirty="0" smtClean="0"/>
                        <a:t>Multa</a:t>
                      </a:r>
                      <a:r>
                        <a:rPr lang="pt-BR" sz="1600" b="0" baseline="0" dirty="0" smtClean="0"/>
                        <a:t> e Juros de Mora da Dívida Ativa</a:t>
                      </a:r>
                      <a:endParaRPr lang="pt-BR" sz="1600" b="0" dirty="0"/>
                    </a:p>
                  </a:txBody>
                  <a:tcPr/>
                </a:tc>
                <a:extLst>
                  <a:ext uri="{0D108BD9-81ED-4DB2-BD59-A6C34878D82A}">
                    <a16:rowId xmlns:a16="http://schemas.microsoft.com/office/drawing/2014/main" val="10004"/>
                  </a:ext>
                </a:extLst>
              </a:tr>
            </a:tbl>
          </a:graphicData>
        </a:graphic>
      </p:graphicFrame>
      <p:sp>
        <p:nvSpPr>
          <p:cNvPr id="21" name="CaixaDeTexto 20"/>
          <p:cNvSpPr txBox="1"/>
          <p:nvPr/>
        </p:nvSpPr>
        <p:spPr>
          <a:xfrm>
            <a:off x="448360" y="2132856"/>
            <a:ext cx="1327160" cy="646331"/>
          </a:xfrm>
          <a:prstGeom prst="rect">
            <a:avLst/>
          </a:prstGeom>
          <a:noFill/>
        </p:spPr>
        <p:txBody>
          <a:bodyPr wrap="square" rtlCol="0">
            <a:spAutoFit/>
          </a:bodyPr>
          <a:lstStyle/>
          <a:p>
            <a:r>
              <a:rPr lang="pt-BR" dirty="0" smtClean="0">
                <a:latin typeface="+mn-lt"/>
              </a:rPr>
              <a:t>Codificação</a:t>
            </a:r>
          </a:p>
          <a:p>
            <a:r>
              <a:rPr lang="pt-BR" dirty="0" smtClean="0">
                <a:latin typeface="+mn-lt"/>
              </a:rPr>
              <a:t>Anterior</a:t>
            </a:r>
            <a:endParaRPr lang="pt-BR" dirty="0">
              <a:latin typeface="+mn-lt"/>
            </a:endParaRPr>
          </a:p>
        </p:txBody>
      </p:sp>
      <p:sp>
        <p:nvSpPr>
          <p:cNvPr id="22" name="CaixaDeTexto 21"/>
          <p:cNvSpPr txBox="1"/>
          <p:nvPr/>
        </p:nvSpPr>
        <p:spPr>
          <a:xfrm>
            <a:off x="448360" y="3534782"/>
            <a:ext cx="1274120" cy="646331"/>
          </a:xfrm>
          <a:prstGeom prst="rect">
            <a:avLst/>
          </a:prstGeom>
          <a:noFill/>
        </p:spPr>
        <p:txBody>
          <a:bodyPr wrap="square" rtlCol="0">
            <a:spAutoFit/>
          </a:bodyPr>
          <a:lstStyle/>
          <a:p>
            <a:r>
              <a:rPr lang="pt-BR" dirty="0" smtClean="0">
                <a:latin typeface="+mn-lt"/>
              </a:rPr>
              <a:t>Nova Codificação</a:t>
            </a:r>
            <a:endParaRPr lang="pt-BR" dirty="0">
              <a:latin typeface="+mn-lt"/>
            </a:endParaRPr>
          </a:p>
        </p:txBody>
      </p:sp>
      <p:sp>
        <p:nvSpPr>
          <p:cNvPr id="23" name="CaixaDeTexto 22"/>
          <p:cNvSpPr txBox="1"/>
          <p:nvPr/>
        </p:nvSpPr>
        <p:spPr>
          <a:xfrm>
            <a:off x="9048328" y="978351"/>
            <a:ext cx="3071664" cy="3098721"/>
          </a:xfrm>
          <a:prstGeom prst="round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pPr algn="r"/>
            <a:r>
              <a:rPr lang="pt-BR" sz="1600" dirty="0" smtClean="0">
                <a:latin typeface="+mn-lt"/>
              </a:rPr>
              <a:t>As portarias </a:t>
            </a:r>
            <a:r>
              <a:rPr lang="pt-BR" sz="1600" dirty="0">
                <a:latin typeface="+mn-lt"/>
              </a:rPr>
              <a:t>SOF e STN que desdobrarão o Anexo I da Portaria Interministerial STN/SOF nº </a:t>
            </a:r>
            <a:r>
              <a:rPr lang="pt-BR" sz="1600" dirty="0" smtClean="0">
                <a:latin typeface="+mn-lt"/>
              </a:rPr>
              <a:t>163/2001</a:t>
            </a:r>
            <a:r>
              <a:rPr lang="pt-BR" sz="1600" dirty="0">
                <a:latin typeface="+mn-lt"/>
              </a:rPr>
              <a:t>, conterão </a:t>
            </a:r>
            <a:r>
              <a:rPr lang="pt-BR" sz="1600" b="1" dirty="0">
                <a:latin typeface="+mn-lt"/>
              </a:rPr>
              <a:t>apenas as naturezas de receita </a:t>
            </a:r>
            <a:r>
              <a:rPr lang="pt-BR" sz="1600" b="1" dirty="0" smtClean="0">
                <a:latin typeface="+mn-lt"/>
              </a:rPr>
              <a:t>agregadoras </a:t>
            </a:r>
            <a:r>
              <a:rPr lang="pt-BR" sz="1600" dirty="0" smtClean="0">
                <a:latin typeface="+mn-lt"/>
              </a:rPr>
              <a:t>(finalizadas </a:t>
            </a:r>
            <a:r>
              <a:rPr lang="pt-BR" sz="1600" dirty="0">
                <a:latin typeface="+mn-lt"/>
              </a:rPr>
              <a:t>com dígito “0</a:t>
            </a:r>
            <a:r>
              <a:rPr lang="pt-BR" sz="1600" dirty="0" smtClean="0">
                <a:latin typeface="+mn-lt"/>
              </a:rPr>
              <a:t>”) </a:t>
            </a:r>
            <a:r>
              <a:rPr lang="pt-BR" sz="1600" dirty="0">
                <a:latin typeface="+mn-lt"/>
              </a:rPr>
              <a:t>considerando criadas </a:t>
            </a:r>
            <a:r>
              <a:rPr lang="pt-BR" sz="1600" b="1" dirty="0" smtClean="0">
                <a:latin typeface="+mn-lt"/>
              </a:rPr>
              <a:t>automaticamente</a:t>
            </a:r>
            <a:r>
              <a:rPr lang="pt-BR" sz="1600" dirty="0" smtClean="0">
                <a:latin typeface="+mn-lt"/>
              </a:rPr>
              <a:t> as </a:t>
            </a:r>
            <a:r>
              <a:rPr lang="pt-BR" sz="1600" dirty="0">
                <a:latin typeface="+mn-lt"/>
              </a:rPr>
              <a:t>naturezas valorizáveis, terminadas em “1”, “2”, “3” e “4”.</a:t>
            </a:r>
          </a:p>
        </p:txBody>
      </p:sp>
      <p:grpSp>
        <p:nvGrpSpPr>
          <p:cNvPr id="24" name="Grupo 23"/>
          <p:cNvGrpSpPr/>
          <p:nvPr/>
        </p:nvGrpSpPr>
        <p:grpSpPr>
          <a:xfrm>
            <a:off x="9142473" y="1404423"/>
            <a:ext cx="625935" cy="881431"/>
            <a:chOff x="1187624" y="1196752"/>
            <a:chExt cx="720080" cy="872618"/>
          </a:xfrm>
        </p:grpSpPr>
        <p:sp>
          <p:nvSpPr>
            <p:cNvPr id="25" name="Triângulo isósceles 24"/>
            <p:cNvSpPr/>
            <p:nvPr/>
          </p:nvSpPr>
          <p:spPr>
            <a:xfrm>
              <a:off x="1187624" y="1196752"/>
              <a:ext cx="720080" cy="576064"/>
            </a:xfrm>
            <a:prstGeom prst="triangle">
              <a:avLst/>
            </a:prstGeom>
            <a:solidFill>
              <a:schemeClr val="bg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lang="pt-BR" sz="2800" b="1" dirty="0">
                <a:solidFill>
                  <a:schemeClr val="tx1"/>
                </a:solidFill>
              </a:endParaRPr>
            </a:p>
            <a:p>
              <a:pPr algn="ctr"/>
              <a:endParaRPr lang="pt-BR" sz="2800" b="1" dirty="0">
                <a:solidFill>
                  <a:schemeClr val="tx1"/>
                </a:solidFill>
              </a:endParaRPr>
            </a:p>
            <a:p>
              <a:pPr algn="ctr"/>
              <a:endParaRPr lang="pt-BR" sz="2800" b="1" dirty="0">
                <a:solidFill>
                  <a:schemeClr val="tx1"/>
                </a:solidFill>
              </a:endParaRPr>
            </a:p>
          </p:txBody>
        </p:sp>
        <p:sp>
          <p:nvSpPr>
            <p:cNvPr id="26" name="CaixaDeTexto 25"/>
            <p:cNvSpPr txBox="1"/>
            <p:nvPr/>
          </p:nvSpPr>
          <p:spPr>
            <a:xfrm>
              <a:off x="1403649" y="1276310"/>
              <a:ext cx="299036" cy="793060"/>
            </a:xfrm>
            <a:prstGeom prst="rect">
              <a:avLst/>
            </a:prstGeom>
            <a:noFill/>
          </p:spPr>
          <p:txBody>
            <a:bodyPr wrap="square" rtlCol="0">
              <a:spAutoFit/>
            </a:bodyPr>
            <a:lstStyle/>
            <a:p>
              <a:pPr algn="ctr"/>
              <a:r>
                <a:rPr lang="pt-BR" sz="3200" dirty="0">
                  <a:latin typeface="Arial Black" panose="020B0A04020102020204" pitchFamily="34" charset="0"/>
                  <a:cs typeface="Aharoni" panose="02010803020104030203" pitchFamily="2" charset="-79"/>
                </a:rPr>
                <a:t>!</a:t>
              </a:r>
            </a:p>
          </p:txBody>
        </p:sp>
      </p:grpSp>
      <p:sp>
        <p:nvSpPr>
          <p:cNvPr id="27" name="Seta para baixo 26"/>
          <p:cNvSpPr/>
          <p:nvPr/>
        </p:nvSpPr>
        <p:spPr>
          <a:xfrm>
            <a:off x="6672064" y="4314724"/>
            <a:ext cx="216024" cy="3678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28" name="Seta para baixo 27"/>
          <p:cNvSpPr/>
          <p:nvPr/>
        </p:nvSpPr>
        <p:spPr>
          <a:xfrm>
            <a:off x="8544272" y="4281552"/>
            <a:ext cx="216024" cy="26669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extLst>
      <p:ext uri="{BB962C8B-B14F-4D97-AF65-F5344CB8AC3E}">
        <p14:creationId xmlns:p14="http://schemas.microsoft.com/office/powerpoint/2010/main" val="1433930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8"/>
                                        </p:tgtEl>
                                        <p:attrNameLst>
                                          <p:attrName>style.visibility</p:attrName>
                                        </p:attrNameLst>
                                      </p:cBhvr>
                                      <p:to>
                                        <p:strVal val="visible"/>
                                      </p:to>
                                    </p:set>
                                  </p:childTnLst>
                                </p:cTn>
                              </p:par>
                            </p:childTnLst>
                          </p:cTn>
                        </p:par>
                        <p:par>
                          <p:cTn id="23" fill="hold">
                            <p:stCondLst>
                              <p:cond delay="0"/>
                            </p:stCondLst>
                            <p:childTnLst>
                              <p:par>
                                <p:cTn id="24" presetID="1" presetClass="entr" presetSubtype="0" fill="hold" nodeType="afterEffect">
                                  <p:stCondLst>
                                    <p:cond delay="0"/>
                                  </p:stCondLst>
                                  <p:childTnLst>
                                    <p:set>
                                      <p:cBhvr>
                                        <p:cTn id="25" dur="1" fill="hold">
                                          <p:stCondLst>
                                            <p:cond delay="0"/>
                                          </p:stCondLst>
                                        </p:cTn>
                                        <p:tgtEl>
                                          <p:spTgt spid="17"/>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24"/>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P spid="12" grpId="0" animBg="1"/>
      <p:bldP spid="14" grpId="0" animBg="1"/>
      <p:bldP spid="23" grpId="0" animBg="1"/>
      <p:bldP spid="27" grpId="0" animBg="1"/>
      <p:bldP spid="2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2928" y="-171400"/>
            <a:ext cx="10515600" cy="1325563"/>
          </a:xfrm>
        </p:spPr>
        <p:txBody>
          <a:bodyPr/>
          <a:lstStyle/>
          <a:p>
            <a:r>
              <a:rPr lang="pt-BR" dirty="0"/>
              <a:t>Estrutura Lógica da Nova Codificação de Naturezas de Receita</a:t>
            </a:r>
          </a:p>
        </p:txBody>
      </p:sp>
      <p:sp>
        <p:nvSpPr>
          <p:cNvPr id="4" name="Espaço Reservado para Número de Slide 3"/>
          <p:cNvSpPr>
            <a:spLocks noGrp="1"/>
          </p:cNvSpPr>
          <p:nvPr>
            <p:ph type="sldNum" sz="quarter" idx="12"/>
          </p:nvPr>
        </p:nvSpPr>
        <p:spPr/>
        <p:txBody>
          <a:bodyPr/>
          <a:lstStyle/>
          <a:p>
            <a:fld id="{6C24D49B-0E82-46B4-BC54-FF357924A8BC}" type="slidenum">
              <a:rPr lang="pt-BR" smtClean="0"/>
              <a:pPr/>
              <a:t>13</a:t>
            </a:fld>
            <a:endParaRPr lang="pt-BR"/>
          </a:p>
        </p:txBody>
      </p:sp>
      <p:sp>
        <p:nvSpPr>
          <p:cNvPr id="24" name="Retângulo de cantos arredondados 23"/>
          <p:cNvSpPr/>
          <p:nvPr/>
        </p:nvSpPr>
        <p:spPr>
          <a:xfrm>
            <a:off x="7621646" y="2342672"/>
            <a:ext cx="3946962" cy="10800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1500" dirty="0">
                <a:solidFill>
                  <a:schemeClr val="bg1"/>
                </a:solidFill>
              </a:rPr>
              <a:t>(1) Impostos</a:t>
            </a:r>
          </a:p>
          <a:p>
            <a:r>
              <a:rPr lang="pt-BR" sz="1500" dirty="0">
                <a:solidFill>
                  <a:schemeClr val="bg1"/>
                </a:solidFill>
              </a:rPr>
              <a:t>(2) Taxas</a:t>
            </a:r>
          </a:p>
          <a:p>
            <a:r>
              <a:rPr lang="pt-BR" sz="1500" dirty="0">
                <a:solidFill>
                  <a:schemeClr val="bg1"/>
                </a:solidFill>
              </a:rPr>
              <a:t>(3) </a:t>
            </a:r>
            <a:r>
              <a:rPr lang="pt-BR" sz="1500" dirty="0" smtClean="0">
                <a:solidFill>
                  <a:schemeClr val="bg1"/>
                </a:solidFill>
              </a:rPr>
              <a:t>Contribuição de Melhoria</a:t>
            </a:r>
            <a:endParaRPr lang="pt-BR" sz="1500" dirty="0">
              <a:solidFill>
                <a:schemeClr val="bg1"/>
              </a:solidFill>
            </a:endParaRPr>
          </a:p>
        </p:txBody>
      </p:sp>
      <p:cxnSp>
        <p:nvCxnSpPr>
          <p:cNvPr id="26" name="Conector em curva 25"/>
          <p:cNvCxnSpPr>
            <a:stCxn id="34" idx="3"/>
            <a:endCxn id="24" idx="0"/>
          </p:cNvCxnSpPr>
          <p:nvPr/>
        </p:nvCxnSpPr>
        <p:spPr>
          <a:xfrm>
            <a:off x="7243515" y="1697444"/>
            <a:ext cx="2351612" cy="645228"/>
          </a:xfrm>
          <a:prstGeom prst="curvedConnector2">
            <a:avLst/>
          </a:prstGeom>
          <a:ln w="19050">
            <a:tailEnd type="triangle"/>
          </a:ln>
        </p:spPr>
        <p:style>
          <a:lnRef idx="1">
            <a:schemeClr val="accent2"/>
          </a:lnRef>
          <a:fillRef idx="0">
            <a:schemeClr val="accent2"/>
          </a:fillRef>
          <a:effectRef idx="0">
            <a:schemeClr val="accent2"/>
          </a:effectRef>
          <a:fontRef idx="minor">
            <a:schemeClr val="tx1"/>
          </a:fontRef>
        </p:style>
      </p:cxnSp>
      <p:sp>
        <p:nvSpPr>
          <p:cNvPr id="31" name="Retângulo de cantos arredondados 30"/>
          <p:cNvSpPr/>
          <p:nvPr/>
        </p:nvSpPr>
        <p:spPr>
          <a:xfrm rot="16200000">
            <a:off x="-1572731" y="3897212"/>
            <a:ext cx="5040280" cy="360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000" dirty="0">
                <a:solidFill>
                  <a:schemeClr val="tx1"/>
                </a:solidFill>
              </a:rPr>
              <a:t>NATUREZA DA RECEITA</a:t>
            </a:r>
          </a:p>
        </p:txBody>
      </p:sp>
      <p:sp>
        <p:nvSpPr>
          <p:cNvPr id="32" name="Retângulo de cantos arredondados 31"/>
          <p:cNvSpPr/>
          <p:nvPr/>
        </p:nvSpPr>
        <p:spPr>
          <a:xfrm>
            <a:off x="1338859" y="2205056"/>
            <a:ext cx="2160000" cy="7200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a:solidFill>
                  <a:schemeClr val="tx1"/>
                </a:solidFill>
              </a:rPr>
              <a:t>(1) </a:t>
            </a:r>
          </a:p>
          <a:p>
            <a:pPr algn="ctr"/>
            <a:r>
              <a:rPr lang="pt-BR" sz="1600" dirty="0">
                <a:solidFill>
                  <a:schemeClr val="tx1"/>
                </a:solidFill>
              </a:rPr>
              <a:t>ORÇAMENTÁRIA</a:t>
            </a:r>
          </a:p>
          <a:p>
            <a:pPr algn="ctr"/>
            <a:r>
              <a:rPr lang="pt-BR" sz="1600" dirty="0">
                <a:solidFill>
                  <a:schemeClr val="tx1"/>
                </a:solidFill>
              </a:rPr>
              <a:t>CORRENTE</a:t>
            </a:r>
          </a:p>
        </p:txBody>
      </p:sp>
      <p:sp>
        <p:nvSpPr>
          <p:cNvPr id="33" name="Retângulo de cantos arredondados 32"/>
          <p:cNvSpPr/>
          <p:nvPr/>
        </p:nvSpPr>
        <p:spPr>
          <a:xfrm>
            <a:off x="1338859" y="4940912"/>
            <a:ext cx="2160000" cy="720000"/>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a:solidFill>
                  <a:schemeClr val="tx1"/>
                </a:solidFill>
              </a:rPr>
              <a:t>(2) </a:t>
            </a:r>
          </a:p>
          <a:p>
            <a:pPr algn="ctr"/>
            <a:r>
              <a:rPr lang="pt-BR" sz="1600" dirty="0">
                <a:solidFill>
                  <a:schemeClr val="tx1"/>
                </a:solidFill>
              </a:rPr>
              <a:t>ORÇAMENTÁRIA</a:t>
            </a:r>
          </a:p>
          <a:p>
            <a:pPr algn="ctr"/>
            <a:r>
              <a:rPr lang="pt-BR" sz="1600" dirty="0">
                <a:solidFill>
                  <a:schemeClr val="tx1"/>
                </a:solidFill>
              </a:rPr>
              <a:t>CAPITAL</a:t>
            </a:r>
          </a:p>
        </p:txBody>
      </p:sp>
      <p:sp>
        <p:nvSpPr>
          <p:cNvPr id="34" name="Retângulo de cantos arredondados 33"/>
          <p:cNvSpPr/>
          <p:nvPr/>
        </p:nvSpPr>
        <p:spPr>
          <a:xfrm>
            <a:off x="3813241" y="1553444"/>
            <a:ext cx="3430274" cy="288000"/>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1600" dirty="0">
                <a:solidFill>
                  <a:schemeClr val="tx1"/>
                </a:solidFill>
              </a:rPr>
              <a:t>(1) </a:t>
            </a:r>
            <a:r>
              <a:rPr lang="pt-BR" sz="1600" dirty="0" smtClean="0">
                <a:solidFill>
                  <a:schemeClr val="tx1"/>
                </a:solidFill>
              </a:rPr>
              <a:t>Impostos, Taxas e </a:t>
            </a:r>
            <a:r>
              <a:rPr lang="pt-BR" sz="1600" dirty="0" err="1" smtClean="0">
                <a:solidFill>
                  <a:schemeClr val="tx1"/>
                </a:solidFill>
              </a:rPr>
              <a:t>Contrib</a:t>
            </a:r>
            <a:r>
              <a:rPr lang="pt-BR" sz="1600" dirty="0" smtClean="0">
                <a:solidFill>
                  <a:schemeClr val="tx1"/>
                </a:solidFill>
              </a:rPr>
              <a:t>. Melhoria</a:t>
            </a:r>
            <a:endParaRPr lang="pt-BR" sz="1600" dirty="0">
              <a:solidFill>
                <a:schemeClr val="tx1"/>
              </a:solidFill>
            </a:endParaRPr>
          </a:p>
        </p:txBody>
      </p:sp>
      <p:sp>
        <p:nvSpPr>
          <p:cNvPr id="35" name="Retângulo de cantos arredondados 34"/>
          <p:cNvSpPr/>
          <p:nvPr/>
        </p:nvSpPr>
        <p:spPr>
          <a:xfrm>
            <a:off x="3822359" y="1913404"/>
            <a:ext cx="3421156" cy="288000"/>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1600" dirty="0">
                <a:solidFill>
                  <a:schemeClr val="tx1"/>
                </a:solidFill>
              </a:rPr>
              <a:t>(2) </a:t>
            </a:r>
            <a:r>
              <a:rPr lang="pt-BR" sz="1600" dirty="0" smtClean="0">
                <a:solidFill>
                  <a:schemeClr val="tx1"/>
                </a:solidFill>
              </a:rPr>
              <a:t>Contribuições</a:t>
            </a:r>
            <a:endParaRPr lang="pt-BR" sz="1600" dirty="0">
              <a:solidFill>
                <a:schemeClr val="tx1"/>
              </a:solidFill>
            </a:endParaRPr>
          </a:p>
        </p:txBody>
      </p:sp>
      <p:sp>
        <p:nvSpPr>
          <p:cNvPr id="36" name="Retângulo de cantos arredondados 35"/>
          <p:cNvSpPr/>
          <p:nvPr/>
        </p:nvSpPr>
        <p:spPr>
          <a:xfrm>
            <a:off x="3822359" y="2273588"/>
            <a:ext cx="3421156" cy="288000"/>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1600" dirty="0">
                <a:solidFill>
                  <a:schemeClr val="tx1"/>
                </a:solidFill>
              </a:rPr>
              <a:t>(3) </a:t>
            </a:r>
            <a:r>
              <a:rPr lang="pt-BR" sz="1600" dirty="0" smtClean="0">
                <a:solidFill>
                  <a:schemeClr val="tx1"/>
                </a:solidFill>
              </a:rPr>
              <a:t>Receita Patrimonial</a:t>
            </a:r>
            <a:endParaRPr lang="pt-BR" sz="1600" dirty="0">
              <a:solidFill>
                <a:schemeClr val="tx1"/>
              </a:solidFill>
            </a:endParaRPr>
          </a:p>
        </p:txBody>
      </p:sp>
      <p:sp>
        <p:nvSpPr>
          <p:cNvPr id="37" name="Retângulo de cantos arredondados 36"/>
          <p:cNvSpPr/>
          <p:nvPr/>
        </p:nvSpPr>
        <p:spPr>
          <a:xfrm>
            <a:off x="3813241" y="2633484"/>
            <a:ext cx="3421156" cy="288000"/>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1600" dirty="0">
                <a:solidFill>
                  <a:schemeClr val="tx1"/>
                </a:solidFill>
              </a:rPr>
              <a:t>(4) </a:t>
            </a:r>
            <a:r>
              <a:rPr lang="pt-BR" sz="1600" dirty="0" smtClean="0">
                <a:solidFill>
                  <a:schemeClr val="tx1"/>
                </a:solidFill>
              </a:rPr>
              <a:t>Receita Agropecuária</a:t>
            </a:r>
            <a:endParaRPr lang="pt-BR" sz="1600" dirty="0">
              <a:solidFill>
                <a:schemeClr val="tx1"/>
              </a:solidFill>
            </a:endParaRPr>
          </a:p>
        </p:txBody>
      </p:sp>
      <p:sp>
        <p:nvSpPr>
          <p:cNvPr id="38" name="Retângulo de cantos arredondados 37"/>
          <p:cNvSpPr/>
          <p:nvPr/>
        </p:nvSpPr>
        <p:spPr>
          <a:xfrm>
            <a:off x="3823475" y="2993380"/>
            <a:ext cx="3421156" cy="288000"/>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1600" dirty="0">
                <a:solidFill>
                  <a:schemeClr val="tx1"/>
                </a:solidFill>
              </a:rPr>
              <a:t>(5) </a:t>
            </a:r>
            <a:r>
              <a:rPr lang="pt-BR" sz="1600" dirty="0" smtClean="0">
                <a:solidFill>
                  <a:schemeClr val="tx1"/>
                </a:solidFill>
              </a:rPr>
              <a:t>Receita Industrial</a:t>
            </a:r>
            <a:endParaRPr lang="pt-BR" sz="1600" dirty="0">
              <a:solidFill>
                <a:schemeClr val="tx1"/>
              </a:solidFill>
            </a:endParaRPr>
          </a:p>
        </p:txBody>
      </p:sp>
      <p:sp>
        <p:nvSpPr>
          <p:cNvPr id="39" name="Retângulo de cantos arredondados 38"/>
          <p:cNvSpPr/>
          <p:nvPr/>
        </p:nvSpPr>
        <p:spPr>
          <a:xfrm>
            <a:off x="3822359" y="3353564"/>
            <a:ext cx="3421156" cy="288000"/>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1600" dirty="0">
                <a:solidFill>
                  <a:schemeClr val="tx1"/>
                </a:solidFill>
              </a:rPr>
              <a:t>(6) </a:t>
            </a:r>
            <a:r>
              <a:rPr lang="pt-BR" sz="1600" dirty="0" smtClean="0">
                <a:solidFill>
                  <a:schemeClr val="tx1"/>
                </a:solidFill>
              </a:rPr>
              <a:t>Receita de </a:t>
            </a:r>
            <a:r>
              <a:rPr lang="pt-BR" sz="1600" dirty="0">
                <a:solidFill>
                  <a:schemeClr val="tx1"/>
                </a:solidFill>
              </a:rPr>
              <a:t>Serviços</a:t>
            </a:r>
          </a:p>
        </p:txBody>
      </p:sp>
      <p:sp>
        <p:nvSpPr>
          <p:cNvPr id="40" name="Retângulo de cantos arredondados 39"/>
          <p:cNvSpPr/>
          <p:nvPr/>
        </p:nvSpPr>
        <p:spPr>
          <a:xfrm>
            <a:off x="3822359" y="3713172"/>
            <a:ext cx="3421156" cy="288000"/>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1600" dirty="0">
                <a:solidFill>
                  <a:schemeClr val="tx1"/>
                </a:solidFill>
              </a:rPr>
              <a:t>(7) Transferências Correntes</a:t>
            </a:r>
          </a:p>
        </p:txBody>
      </p:sp>
      <p:sp>
        <p:nvSpPr>
          <p:cNvPr id="41" name="Retângulo de cantos arredondados 40"/>
          <p:cNvSpPr/>
          <p:nvPr/>
        </p:nvSpPr>
        <p:spPr>
          <a:xfrm>
            <a:off x="3813241" y="4073644"/>
            <a:ext cx="3421156" cy="288000"/>
          </a:xfrm>
          <a:prstGeom prst="round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1600" dirty="0">
                <a:solidFill>
                  <a:schemeClr val="tx1"/>
                </a:solidFill>
              </a:rPr>
              <a:t>(9) Outras Receitas Correntes</a:t>
            </a:r>
          </a:p>
        </p:txBody>
      </p:sp>
      <p:sp>
        <p:nvSpPr>
          <p:cNvPr id="42" name="Retângulo de cantos arredondados 41"/>
          <p:cNvSpPr/>
          <p:nvPr/>
        </p:nvSpPr>
        <p:spPr>
          <a:xfrm>
            <a:off x="1338859" y="2997032"/>
            <a:ext cx="2160000" cy="72000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a:solidFill>
                  <a:schemeClr val="tx1"/>
                </a:solidFill>
              </a:rPr>
              <a:t>(7) </a:t>
            </a:r>
          </a:p>
          <a:p>
            <a:pPr algn="ctr"/>
            <a:r>
              <a:rPr lang="pt-BR" sz="1600" dirty="0">
                <a:solidFill>
                  <a:schemeClr val="tx1"/>
                </a:solidFill>
              </a:rPr>
              <a:t>INTRAORÇAMENTÁRIA</a:t>
            </a:r>
          </a:p>
          <a:p>
            <a:pPr algn="ctr"/>
            <a:r>
              <a:rPr lang="pt-BR" sz="1600" dirty="0">
                <a:solidFill>
                  <a:schemeClr val="tx1"/>
                </a:solidFill>
              </a:rPr>
              <a:t>CORRENTE</a:t>
            </a:r>
          </a:p>
        </p:txBody>
      </p:sp>
      <p:sp>
        <p:nvSpPr>
          <p:cNvPr id="43" name="Retângulo de cantos arredondados 42"/>
          <p:cNvSpPr/>
          <p:nvPr/>
        </p:nvSpPr>
        <p:spPr>
          <a:xfrm>
            <a:off x="1338859" y="5732920"/>
            <a:ext cx="2160000" cy="720000"/>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dirty="0">
                <a:solidFill>
                  <a:schemeClr val="tx1"/>
                </a:solidFill>
              </a:rPr>
              <a:t>(8) </a:t>
            </a:r>
          </a:p>
          <a:p>
            <a:pPr algn="ctr"/>
            <a:r>
              <a:rPr lang="pt-BR" sz="1600" dirty="0">
                <a:solidFill>
                  <a:schemeClr val="tx1"/>
                </a:solidFill>
              </a:rPr>
              <a:t>INTRAORÇAMENTÁRIA</a:t>
            </a:r>
          </a:p>
          <a:p>
            <a:pPr algn="ctr"/>
            <a:r>
              <a:rPr lang="pt-BR" sz="1600" dirty="0">
                <a:solidFill>
                  <a:schemeClr val="tx1"/>
                </a:solidFill>
              </a:rPr>
              <a:t>CAPITAL</a:t>
            </a:r>
          </a:p>
        </p:txBody>
      </p:sp>
      <p:sp>
        <p:nvSpPr>
          <p:cNvPr id="44" name="Retângulo de cantos arredondados 43"/>
          <p:cNvSpPr/>
          <p:nvPr/>
        </p:nvSpPr>
        <p:spPr>
          <a:xfrm>
            <a:off x="3813241" y="4793140"/>
            <a:ext cx="3421156" cy="288000"/>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1600" dirty="0">
                <a:solidFill>
                  <a:schemeClr val="tx1"/>
                </a:solidFill>
              </a:rPr>
              <a:t>(1) Operações de crédito</a:t>
            </a:r>
          </a:p>
        </p:txBody>
      </p:sp>
      <p:sp>
        <p:nvSpPr>
          <p:cNvPr id="45" name="Retângulo de cantos arredondados 44"/>
          <p:cNvSpPr/>
          <p:nvPr/>
        </p:nvSpPr>
        <p:spPr>
          <a:xfrm>
            <a:off x="3823475" y="5153036"/>
            <a:ext cx="3421156" cy="288000"/>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1600" dirty="0">
                <a:solidFill>
                  <a:schemeClr val="tx1"/>
                </a:solidFill>
              </a:rPr>
              <a:t>(2) Alienação de bens</a:t>
            </a:r>
          </a:p>
        </p:txBody>
      </p:sp>
      <p:sp>
        <p:nvSpPr>
          <p:cNvPr id="46" name="Retângulo de cantos arredondados 45"/>
          <p:cNvSpPr/>
          <p:nvPr/>
        </p:nvSpPr>
        <p:spPr>
          <a:xfrm>
            <a:off x="3822359" y="5513220"/>
            <a:ext cx="3421156" cy="288000"/>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1600" dirty="0">
                <a:solidFill>
                  <a:schemeClr val="tx1"/>
                </a:solidFill>
              </a:rPr>
              <a:t>(3) Amortização de empréstimos</a:t>
            </a:r>
          </a:p>
        </p:txBody>
      </p:sp>
      <p:sp>
        <p:nvSpPr>
          <p:cNvPr id="47" name="Retângulo de cantos arredondados 46"/>
          <p:cNvSpPr/>
          <p:nvPr/>
        </p:nvSpPr>
        <p:spPr>
          <a:xfrm>
            <a:off x="3822359" y="5872828"/>
            <a:ext cx="3421156" cy="288000"/>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1600" dirty="0">
                <a:solidFill>
                  <a:schemeClr val="tx1"/>
                </a:solidFill>
              </a:rPr>
              <a:t>(4) Transferências de Capital</a:t>
            </a:r>
          </a:p>
        </p:txBody>
      </p:sp>
      <p:sp>
        <p:nvSpPr>
          <p:cNvPr id="48" name="Retângulo de cantos arredondados 47"/>
          <p:cNvSpPr/>
          <p:nvPr/>
        </p:nvSpPr>
        <p:spPr>
          <a:xfrm>
            <a:off x="3813241" y="6233300"/>
            <a:ext cx="3421156" cy="288000"/>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1600" dirty="0" smtClean="0">
                <a:solidFill>
                  <a:schemeClr val="tx1"/>
                </a:solidFill>
              </a:rPr>
              <a:t>(9) </a:t>
            </a:r>
            <a:r>
              <a:rPr lang="pt-BR" sz="1600" dirty="0">
                <a:solidFill>
                  <a:schemeClr val="tx1"/>
                </a:solidFill>
              </a:rPr>
              <a:t>Outras Receitas de Capital</a:t>
            </a:r>
          </a:p>
        </p:txBody>
      </p:sp>
      <p:sp>
        <p:nvSpPr>
          <p:cNvPr id="49" name="Retângulo de cantos arredondados 48"/>
          <p:cNvSpPr/>
          <p:nvPr/>
        </p:nvSpPr>
        <p:spPr>
          <a:xfrm>
            <a:off x="7621644" y="4001036"/>
            <a:ext cx="3946963" cy="14400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1500" dirty="0">
                <a:solidFill>
                  <a:schemeClr val="bg1"/>
                </a:solidFill>
              </a:rPr>
              <a:t>(1) </a:t>
            </a:r>
            <a:r>
              <a:rPr lang="pt-BR" sz="1500" dirty="0" smtClean="0">
                <a:solidFill>
                  <a:schemeClr val="bg1"/>
                </a:solidFill>
              </a:rPr>
              <a:t>Contribuições Sociais</a:t>
            </a:r>
            <a:endParaRPr lang="pt-BR" sz="1500" dirty="0">
              <a:solidFill>
                <a:schemeClr val="bg1"/>
              </a:solidFill>
            </a:endParaRPr>
          </a:p>
          <a:p>
            <a:r>
              <a:rPr lang="pt-BR" sz="1500" dirty="0">
                <a:solidFill>
                  <a:schemeClr val="bg1"/>
                </a:solidFill>
              </a:rPr>
              <a:t>(2) </a:t>
            </a:r>
            <a:r>
              <a:rPr lang="pt-BR" sz="1500" dirty="0" smtClean="0">
                <a:solidFill>
                  <a:schemeClr val="bg1"/>
                </a:solidFill>
              </a:rPr>
              <a:t>Contribuições Econômicas</a:t>
            </a:r>
            <a:endParaRPr lang="pt-BR" sz="1500" dirty="0">
              <a:solidFill>
                <a:schemeClr val="bg1"/>
              </a:solidFill>
            </a:endParaRPr>
          </a:p>
          <a:p>
            <a:r>
              <a:rPr lang="pt-BR" sz="1500" dirty="0">
                <a:solidFill>
                  <a:schemeClr val="bg1"/>
                </a:solidFill>
              </a:rPr>
              <a:t>(3</a:t>
            </a:r>
            <a:r>
              <a:rPr lang="pt-BR" sz="1500" dirty="0" smtClean="0">
                <a:solidFill>
                  <a:schemeClr val="bg1"/>
                </a:solidFill>
              </a:rPr>
              <a:t>) Contribuições para Entidades Privadas de Serviço Social e de Formação Profissional</a:t>
            </a:r>
          </a:p>
          <a:p>
            <a:r>
              <a:rPr lang="pt-BR" sz="1500" dirty="0" smtClean="0">
                <a:solidFill>
                  <a:schemeClr val="bg1"/>
                </a:solidFill>
              </a:rPr>
              <a:t>(4) Contribuições para custeio da Iluminação </a:t>
            </a:r>
            <a:r>
              <a:rPr lang="pt-BR" sz="1500" dirty="0">
                <a:solidFill>
                  <a:schemeClr val="bg1"/>
                </a:solidFill>
              </a:rPr>
              <a:t>Pública</a:t>
            </a:r>
            <a:r>
              <a:rPr lang="pt-BR" sz="1500" dirty="0" smtClean="0">
                <a:solidFill>
                  <a:schemeClr val="bg1"/>
                </a:solidFill>
              </a:rPr>
              <a:t> </a:t>
            </a:r>
            <a:endParaRPr lang="pt-BR" sz="1500" dirty="0">
              <a:solidFill>
                <a:schemeClr val="bg1"/>
              </a:solidFill>
            </a:endParaRPr>
          </a:p>
        </p:txBody>
      </p:sp>
      <p:cxnSp>
        <p:nvCxnSpPr>
          <p:cNvPr id="50" name="Conector em curva 49"/>
          <p:cNvCxnSpPr>
            <a:stCxn id="35" idx="2"/>
            <a:endCxn id="49" idx="1"/>
          </p:cNvCxnSpPr>
          <p:nvPr/>
        </p:nvCxnSpPr>
        <p:spPr>
          <a:xfrm rot="16200000" flipH="1">
            <a:off x="5317474" y="2416866"/>
            <a:ext cx="2519632" cy="2088707"/>
          </a:xfrm>
          <a:prstGeom prst="curvedConnector2">
            <a:avLst/>
          </a:prstGeom>
          <a:ln w="19050">
            <a:tailEnd type="triangle"/>
          </a:ln>
        </p:spPr>
        <p:style>
          <a:lnRef idx="1">
            <a:schemeClr val="accent2"/>
          </a:lnRef>
          <a:fillRef idx="0">
            <a:schemeClr val="accent2"/>
          </a:fillRef>
          <a:effectRef idx="0">
            <a:schemeClr val="accent2"/>
          </a:effectRef>
          <a:fontRef idx="minor">
            <a:schemeClr val="tx1"/>
          </a:fontRef>
        </p:style>
      </p:cxnSp>
      <p:sp>
        <p:nvSpPr>
          <p:cNvPr id="51" name="Retângulo de cantos arredondados 50"/>
          <p:cNvSpPr/>
          <p:nvPr/>
        </p:nvSpPr>
        <p:spPr>
          <a:xfrm>
            <a:off x="1338859" y="1052384"/>
            <a:ext cx="2160000" cy="360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700" b="1" dirty="0">
                <a:solidFill>
                  <a:schemeClr val="tx1"/>
                </a:solidFill>
              </a:rPr>
              <a:t>Categoria Econômica</a:t>
            </a:r>
          </a:p>
        </p:txBody>
      </p:sp>
      <p:sp>
        <p:nvSpPr>
          <p:cNvPr id="52" name="Retângulo de cantos arredondados 51"/>
          <p:cNvSpPr/>
          <p:nvPr/>
        </p:nvSpPr>
        <p:spPr>
          <a:xfrm>
            <a:off x="4438250" y="1052384"/>
            <a:ext cx="2160000" cy="360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700" b="1" dirty="0">
                <a:solidFill>
                  <a:schemeClr val="tx1"/>
                </a:solidFill>
              </a:rPr>
              <a:t>Origem</a:t>
            </a:r>
          </a:p>
        </p:txBody>
      </p:sp>
      <p:sp>
        <p:nvSpPr>
          <p:cNvPr id="53" name="Retângulo de cantos arredondados 52"/>
          <p:cNvSpPr/>
          <p:nvPr/>
        </p:nvSpPr>
        <p:spPr>
          <a:xfrm>
            <a:off x="8515126" y="1052384"/>
            <a:ext cx="2160000" cy="3600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700" b="1" dirty="0">
                <a:solidFill>
                  <a:schemeClr val="tx1"/>
                </a:solidFill>
              </a:rPr>
              <a:t>Espécie</a:t>
            </a:r>
          </a:p>
        </p:txBody>
      </p:sp>
    </p:spTree>
    <p:extLst>
      <p:ext uri="{BB962C8B-B14F-4D97-AF65-F5344CB8AC3E}">
        <p14:creationId xmlns:p14="http://schemas.microsoft.com/office/powerpoint/2010/main" val="650649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fade">
                                      <p:cBhvr>
                                        <p:cTn id="17" dur="1000"/>
                                        <p:tgtEl>
                                          <p:spTgt spid="34"/>
                                        </p:tgtEl>
                                      </p:cBhvr>
                                    </p:animEffect>
                                    <p:anim calcmode="lin" valueType="num">
                                      <p:cBhvr>
                                        <p:cTn id="18" dur="1000" fill="hold"/>
                                        <p:tgtEl>
                                          <p:spTgt spid="34"/>
                                        </p:tgtEl>
                                        <p:attrNameLst>
                                          <p:attrName>ppt_x</p:attrName>
                                        </p:attrNameLst>
                                      </p:cBhvr>
                                      <p:tavLst>
                                        <p:tav tm="0">
                                          <p:val>
                                            <p:strVal val="#ppt_x"/>
                                          </p:val>
                                        </p:tav>
                                        <p:tav tm="100000">
                                          <p:val>
                                            <p:strVal val="#ppt_x"/>
                                          </p:val>
                                        </p:tav>
                                      </p:tavLst>
                                    </p:anim>
                                    <p:anim calcmode="lin" valueType="num">
                                      <p:cBhvr>
                                        <p:cTn id="19" dur="1000" fill="hold"/>
                                        <p:tgtEl>
                                          <p:spTgt spid="34"/>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5"/>
                                        </p:tgtEl>
                                        <p:attrNameLst>
                                          <p:attrName>style.visibility</p:attrName>
                                        </p:attrNameLst>
                                      </p:cBhvr>
                                      <p:to>
                                        <p:strVal val="visible"/>
                                      </p:to>
                                    </p:set>
                                    <p:animEffect transition="in" filter="fade">
                                      <p:cBhvr>
                                        <p:cTn id="22" dur="1000"/>
                                        <p:tgtEl>
                                          <p:spTgt spid="35"/>
                                        </p:tgtEl>
                                      </p:cBhvr>
                                    </p:animEffect>
                                    <p:anim calcmode="lin" valueType="num">
                                      <p:cBhvr>
                                        <p:cTn id="23" dur="1000" fill="hold"/>
                                        <p:tgtEl>
                                          <p:spTgt spid="35"/>
                                        </p:tgtEl>
                                        <p:attrNameLst>
                                          <p:attrName>ppt_x</p:attrName>
                                        </p:attrNameLst>
                                      </p:cBhvr>
                                      <p:tavLst>
                                        <p:tav tm="0">
                                          <p:val>
                                            <p:strVal val="#ppt_x"/>
                                          </p:val>
                                        </p:tav>
                                        <p:tav tm="100000">
                                          <p:val>
                                            <p:strVal val="#ppt_x"/>
                                          </p:val>
                                        </p:tav>
                                      </p:tavLst>
                                    </p:anim>
                                    <p:anim calcmode="lin" valueType="num">
                                      <p:cBhvr>
                                        <p:cTn id="24" dur="1000" fill="hold"/>
                                        <p:tgtEl>
                                          <p:spTgt spid="35"/>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36"/>
                                        </p:tgtEl>
                                        <p:attrNameLst>
                                          <p:attrName>style.visibility</p:attrName>
                                        </p:attrNameLst>
                                      </p:cBhvr>
                                      <p:to>
                                        <p:strVal val="visible"/>
                                      </p:to>
                                    </p:set>
                                    <p:animEffect transition="in" filter="fade">
                                      <p:cBhvr>
                                        <p:cTn id="27" dur="1000"/>
                                        <p:tgtEl>
                                          <p:spTgt spid="36"/>
                                        </p:tgtEl>
                                      </p:cBhvr>
                                    </p:animEffect>
                                    <p:anim calcmode="lin" valueType="num">
                                      <p:cBhvr>
                                        <p:cTn id="28" dur="1000" fill="hold"/>
                                        <p:tgtEl>
                                          <p:spTgt spid="36"/>
                                        </p:tgtEl>
                                        <p:attrNameLst>
                                          <p:attrName>ppt_x</p:attrName>
                                        </p:attrNameLst>
                                      </p:cBhvr>
                                      <p:tavLst>
                                        <p:tav tm="0">
                                          <p:val>
                                            <p:strVal val="#ppt_x"/>
                                          </p:val>
                                        </p:tav>
                                        <p:tav tm="100000">
                                          <p:val>
                                            <p:strVal val="#ppt_x"/>
                                          </p:val>
                                        </p:tav>
                                      </p:tavLst>
                                    </p:anim>
                                    <p:anim calcmode="lin" valueType="num">
                                      <p:cBhvr>
                                        <p:cTn id="29" dur="1000" fill="hold"/>
                                        <p:tgtEl>
                                          <p:spTgt spid="36"/>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37"/>
                                        </p:tgtEl>
                                        <p:attrNameLst>
                                          <p:attrName>style.visibility</p:attrName>
                                        </p:attrNameLst>
                                      </p:cBhvr>
                                      <p:to>
                                        <p:strVal val="visible"/>
                                      </p:to>
                                    </p:set>
                                    <p:animEffect transition="in" filter="fade">
                                      <p:cBhvr>
                                        <p:cTn id="32" dur="1000"/>
                                        <p:tgtEl>
                                          <p:spTgt spid="37"/>
                                        </p:tgtEl>
                                      </p:cBhvr>
                                    </p:animEffect>
                                    <p:anim calcmode="lin" valueType="num">
                                      <p:cBhvr>
                                        <p:cTn id="33" dur="1000" fill="hold"/>
                                        <p:tgtEl>
                                          <p:spTgt spid="37"/>
                                        </p:tgtEl>
                                        <p:attrNameLst>
                                          <p:attrName>ppt_x</p:attrName>
                                        </p:attrNameLst>
                                      </p:cBhvr>
                                      <p:tavLst>
                                        <p:tav tm="0">
                                          <p:val>
                                            <p:strVal val="#ppt_x"/>
                                          </p:val>
                                        </p:tav>
                                        <p:tav tm="100000">
                                          <p:val>
                                            <p:strVal val="#ppt_x"/>
                                          </p:val>
                                        </p:tav>
                                      </p:tavLst>
                                    </p:anim>
                                    <p:anim calcmode="lin" valueType="num">
                                      <p:cBhvr>
                                        <p:cTn id="34" dur="1000" fill="hold"/>
                                        <p:tgtEl>
                                          <p:spTgt spid="37"/>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fade">
                                      <p:cBhvr>
                                        <p:cTn id="37" dur="1000"/>
                                        <p:tgtEl>
                                          <p:spTgt spid="38"/>
                                        </p:tgtEl>
                                      </p:cBhvr>
                                    </p:animEffect>
                                    <p:anim calcmode="lin" valueType="num">
                                      <p:cBhvr>
                                        <p:cTn id="38" dur="1000" fill="hold"/>
                                        <p:tgtEl>
                                          <p:spTgt spid="38"/>
                                        </p:tgtEl>
                                        <p:attrNameLst>
                                          <p:attrName>ppt_x</p:attrName>
                                        </p:attrNameLst>
                                      </p:cBhvr>
                                      <p:tavLst>
                                        <p:tav tm="0">
                                          <p:val>
                                            <p:strVal val="#ppt_x"/>
                                          </p:val>
                                        </p:tav>
                                        <p:tav tm="100000">
                                          <p:val>
                                            <p:strVal val="#ppt_x"/>
                                          </p:val>
                                        </p:tav>
                                      </p:tavLst>
                                    </p:anim>
                                    <p:anim calcmode="lin" valueType="num">
                                      <p:cBhvr>
                                        <p:cTn id="39" dur="1000" fill="hold"/>
                                        <p:tgtEl>
                                          <p:spTgt spid="38"/>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39"/>
                                        </p:tgtEl>
                                        <p:attrNameLst>
                                          <p:attrName>style.visibility</p:attrName>
                                        </p:attrNameLst>
                                      </p:cBhvr>
                                      <p:to>
                                        <p:strVal val="visible"/>
                                      </p:to>
                                    </p:set>
                                    <p:animEffect transition="in" filter="fade">
                                      <p:cBhvr>
                                        <p:cTn id="42" dur="1000"/>
                                        <p:tgtEl>
                                          <p:spTgt spid="39"/>
                                        </p:tgtEl>
                                      </p:cBhvr>
                                    </p:animEffect>
                                    <p:anim calcmode="lin" valueType="num">
                                      <p:cBhvr>
                                        <p:cTn id="43" dur="1000" fill="hold"/>
                                        <p:tgtEl>
                                          <p:spTgt spid="39"/>
                                        </p:tgtEl>
                                        <p:attrNameLst>
                                          <p:attrName>ppt_x</p:attrName>
                                        </p:attrNameLst>
                                      </p:cBhvr>
                                      <p:tavLst>
                                        <p:tav tm="0">
                                          <p:val>
                                            <p:strVal val="#ppt_x"/>
                                          </p:val>
                                        </p:tav>
                                        <p:tav tm="100000">
                                          <p:val>
                                            <p:strVal val="#ppt_x"/>
                                          </p:val>
                                        </p:tav>
                                      </p:tavLst>
                                    </p:anim>
                                    <p:anim calcmode="lin" valueType="num">
                                      <p:cBhvr>
                                        <p:cTn id="44" dur="1000" fill="hold"/>
                                        <p:tgtEl>
                                          <p:spTgt spid="39"/>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40"/>
                                        </p:tgtEl>
                                        <p:attrNameLst>
                                          <p:attrName>style.visibility</p:attrName>
                                        </p:attrNameLst>
                                      </p:cBhvr>
                                      <p:to>
                                        <p:strVal val="visible"/>
                                      </p:to>
                                    </p:set>
                                    <p:animEffect transition="in" filter="fade">
                                      <p:cBhvr>
                                        <p:cTn id="47" dur="1000"/>
                                        <p:tgtEl>
                                          <p:spTgt spid="40"/>
                                        </p:tgtEl>
                                      </p:cBhvr>
                                    </p:animEffect>
                                    <p:anim calcmode="lin" valueType="num">
                                      <p:cBhvr>
                                        <p:cTn id="48" dur="1000" fill="hold"/>
                                        <p:tgtEl>
                                          <p:spTgt spid="40"/>
                                        </p:tgtEl>
                                        <p:attrNameLst>
                                          <p:attrName>ppt_x</p:attrName>
                                        </p:attrNameLst>
                                      </p:cBhvr>
                                      <p:tavLst>
                                        <p:tav tm="0">
                                          <p:val>
                                            <p:strVal val="#ppt_x"/>
                                          </p:val>
                                        </p:tav>
                                        <p:tav tm="100000">
                                          <p:val>
                                            <p:strVal val="#ppt_x"/>
                                          </p:val>
                                        </p:tav>
                                      </p:tavLst>
                                    </p:anim>
                                    <p:anim calcmode="lin" valueType="num">
                                      <p:cBhvr>
                                        <p:cTn id="49" dur="1000" fill="hold"/>
                                        <p:tgtEl>
                                          <p:spTgt spid="40"/>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41"/>
                                        </p:tgtEl>
                                        <p:attrNameLst>
                                          <p:attrName>style.visibility</p:attrName>
                                        </p:attrNameLst>
                                      </p:cBhvr>
                                      <p:to>
                                        <p:strVal val="visible"/>
                                      </p:to>
                                    </p:set>
                                    <p:animEffect transition="in" filter="fade">
                                      <p:cBhvr>
                                        <p:cTn id="52" dur="1000"/>
                                        <p:tgtEl>
                                          <p:spTgt spid="41"/>
                                        </p:tgtEl>
                                      </p:cBhvr>
                                    </p:animEffect>
                                    <p:anim calcmode="lin" valueType="num">
                                      <p:cBhvr>
                                        <p:cTn id="53" dur="1000" fill="hold"/>
                                        <p:tgtEl>
                                          <p:spTgt spid="41"/>
                                        </p:tgtEl>
                                        <p:attrNameLst>
                                          <p:attrName>ppt_x</p:attrName>
                                        </p:attrNameLst>
                                      </p:cBhvr>
                                      <p:tavLst>
                                        <p:tav tm="0">
                                          <p:val>
                                            <p:strVal val="#ppt_x"/>
                                          </p:val>
                                        </p:tav>
                                        <p:tav tm="100000">
                                          <p:val>
                                            <p:strVal val="#ppt_x"/>
                                          </p:val>
                                        </p:tav>
                                      </p:tavLst>
                                    </p:anim>
                                    <p:anim calcmode="lin" valueType="num">
                                      <p:cBhvr>
                                        <p:cTn id="54" dur="1000" fill="hold"/>
                                        <p:tgtEl>
                                          <p:spTgt spid="41"/>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grpId="0" nodeType="clickEffect">
                                  <p:stCondLst>
                                    <p:cond delay="0"/>
                                  </p:stCondLst>
                                  <p:childTnLst>
                                    <p:set>
                                      <p:cBhvr>
                                        <p:cTn id="58" dur="1" fill="hold">
                                          <p:stCondLst>
                                            <p:cond delay="0"/>
                                          </p:stCondLst>
                                        </p:cTn>
                                        <p:tgtEl>
                                          <p:spTgt spid="44"/>
                                        </p:tgtEl>
                                        <p:attrNameLst>
                                          <p:attrName>style.visibility</p:attrName>
                                        </p:attrNameLst>
                                      </p:cBhvr>
                                      <p:to>
                                        <p:strVal val="visible"/>
                                      </p:to>
                                    </p:set>
                                    <p:animEffect transition="in" filter="fade">
                                      <p:cBhvr>
                                        <p:cTn id="59" dur="1000"/>
                                        <p:tgtEl>
                                          <p:spTgt spid="44"/>
                                        </p:tgtEl>
                                      </p:cBhvr>
                                    </p:animEffect>
                                    <p:anim calcmode="lin" valueType="num">
                                      <p:cBhvr>
                                        <p:cTn id="60" dur="1000" fill="hold"/>
                                        <p:tgtEl>
                                          <p:spTgt spid="44"/>
                                        </p:tgtEl>
                                        <p:attrNameLst>
                                          <p:attrName>ppt_x</p:attrName>
                                        </p:attrNameLst>
                                      </p:cBhvr>
                                      <p:tavLst>
                                        <p:tav tm="0">
                                          <p:val>
                                            <p:strVal val="#ppt_x"/>
                                          </p:val>
                                        </p:tav>
                                        <p:tav tm="100000">
                                          <p:val>
                                            <p:strVal val="#ppt_x"/>
                                          </p:val>
                                        </p:tav>
                                      </p:tavLst>
                                    </p:anim>
                                    <p:anim calcmode="lin" valueType="num">
                                      <p:cBhvr>
                                        <p:cTn id="61" dur="1000" fill="hold"/>
                                        <p:tgtEl>
                                          <p:spTgt spid="44"/>
                                        </p:tgtEl>
                                        <p:attrNameLst>
                                          <p:attrName>ppt_y</p:attrName>
                                        </p:attrNameLst>
                                      </p:cBhvr>
                                      <p:tavLst>
                                        <p:tav tm="0">
                                          <p:val>
                                            <p:strVal val="#ppt_y+.1"/>
                                          </p:val>
                                        </p:tav>
                                        <p:tav tm="100000">
                                          <p:val>
                                            <p:strVal val="#ppt_y"/>
                                          </p:val>
                                        </p:tav>
                                      </p:tavLst>
                                    </p:anim>
                                  </p:childTnLst>
                                </p:cTn>
                              </p:par>
                              <p:par>
                                <p:cTn id="62" presetID="42" presetClass="entr" presetSubtype="0" fill="hold" grpId="0" nodeType="withEffect">
                                  <p:stCondLst>
                                    <p:cond delay="0"/>
                                  </p:stCondLst>
                                  <p:childTnLst>
                                    <p:set>
                                      <p:cBhvr>
                                        <p:cTn id="63" dur="1" fill="hold">
                                          <p:stCondLst>
                                            <p:cond delay="0"/>
                                          </p:stCondLst>
                                        </p:cTn>
                                        <p:tgtEl>
                                          <p:spTgt spid="45"/>
                                        </p:tgtEl>
                                        <p:attrNameLst>
                                          <p:attrName>style.visibility</p:attrName>
                                        </p:attrNameLst>
                                      </p:cBhvr>
                                      <p:to>
                                        <p:strVal val="visible"/>
                                      </p:to>
                                    </p:set>
                                    <p:animEffect transition="in" filter="fade">
                                      <p:cBhvr>
                                        <p:cTn id="64" dur="1000"/>
                                        <p:tgtEl>
                                          <p:spTgt spid="45"/>
                                        </p:tgtEl>
                                      </p:cBhvr>
                                    </p:animEffect>
                                    <p:anim calcmode="lin" valueType="num">
                                      <p:cBhvr>
                                        <p:cTn id="65" dur="1000" fill="hold"/>
                                        <p:tgtEl>
                                          <p:spTgt spid="45"/>
                                        </p:tgtEl>
                                        <p:attrNameLst>
                                          <p:attrName>ppt_x</p:attrName>
                                        </p:attrNameLst>
                                      </p:cBhvr>
                                      <p:tavLst>
                                        <p:tav tm="0">
                                          <p:val>
                                            <p:strVal val="#ppt_x"/>
                                          </p:val>
                                        </p:tav>
                                        <p:tav tm="100000">
                                          <p:val>
                                            <p:strVal val="#ppt_x"/>
                                          </p:val>
                                        </p:tav>
                                      </p:tavLst>
                                    </p:anim>
                                    <p:anim calcmode="lin" valueType="num">
                                      <p:cBhvr>
                                        <p:cTn id="66" dur="1000" fill="hold"/>
                                        <p:tgtEl>
                                          <p:spTgt spid="45"/>
                                        </p:tgtEl>
                                        <p:attrNameLst>
                                          <p:attrName>ppt_y</p:attrName>
                                        </p:attrNameLst>
                                      </p:cBhvr>
                                      <p:tavLst>
                                        <p:tav tm="0">
                                          <p:val>
                                            <p:strVal val="#ppt_y+.1"/>
                                          </p:val>
                                        </p:tav>
                                        <p:tav tm="100000">
                                          <p:val>
                                            <p:strVal val="#ppt_y"/>
                                          </p:val>
                                        </p:tav>
                                      </p:tavLst>
                                    </p:anim>
                                  </p:childTnLst>
                                </p:cTn>
                              </p:par>
                              <p:par>
                                <p:cTn id="67" presetID="42" presetClass="entr" presetSubtype="0" fill="hold" grpId="0" nodeType="withEffect">
                                  <p:stCondLst>
                                    <p:cond delay="0"/>
                                  </p:stCondLst>
                                  <p:childTnLst>
                                    <p:set>
                                      <p:cBhvr>
                                        <p:cTn id="68" dur="1" fill="hold">
                                          <p:stCondLst>
                                            <p:cond delay="0"/>
                                          </p:stCondLst>
                                        </p:cTn>
                                        <p:tgtEl>
                                          <p:spTgt spid="46"/>
                                        </p:tgtEl>
                                        <p:attrNameLst>
                                          <p:attrName>style.visibility</p:attrName>
                                        </p:attrNameLst>
                                      </p:cBhvr>
                                      <p:to>
                                        <p:strVal val="visible"/>
                                      </p:to>
                                    </p:set>
                                    <p:animEffect transition="in" filter="fade">
                                      <p:cBhvr>
                                        <p:cTn id="69" dur="1000"/>
                                        <p:tgtEl>
                                          <p:spTgt spid="46"/>
                                        </p:tgtEl>
                                      </p:cBhvr>
                                    </p:animEffect>
                                    <p:anim calcmode="lin" valueType="num">
                                      <p:cBhvr>
                                        <p:cTn id="70" dur="1000" fill="hold"/>
                                        <p:tgtEl>
                                          <p:spTgt spid="46"/>
                                        </p:tgtEl>
                                        <p:attrNameLst>
                                          <p:attrName>ppt_x</p:attrName>
                                        </p:attrNameLst>
                                      </p:cBhvr>
                                      <p:tavLst>
                                        <p:tav tm="0">
                                          <p:val>
                                            <p:strVal val="#ppt_x"/>
                                          </p:val>
                                        </p:tav>
                                        <p:tav tm="100000">
                                          <p:val>
                                            <p:strVal val="#ppt_x"/>
                                          </p:val>
                                        </p:tav>
                                      </p:tavLst>
                                    </p:anim>
                                    <p:anim calcmode="lin" valueType="num">
                                      <p:cBhvr>
                                        <p:cTn id="71" dur="1000" fill="hold"/>
                                        <p:tgtEl>
                                          <p:spTgt spid="46"/>
                                        </p:tgtEl>
                                        <p:attrNameLst>
                                          <p:attrName>ppt_y</p:attrName>
                                        </p:attrNameLst>
                                      </p:cBhvr>
                                      <p:tavLst>
                                        <p:tav tm="0">
                                          <p:val>
                                            <p:strVal val="#ppt_y+.1"/>
                                          </p:val>
                                        </p:tav>
                                        <p:tav tm="100000">
                                          <p:val>
                                            <p:strVal val="#ppt_y"/>
                                          </p:val>
                                        </p:tav>
                                      </p:tavLst>
                                    </p:anim>
                                  </p:childTnLst>
                                </p:cTn>
                              </p:par>
                              <p:par>
                                <p:cTn id="72" presetID="42" presetClass="entr" presetSubtype="0" fill="hold" grpId="0" nodeType="withEffect">
                                  <p:stCondLst>
                                    <p:cond delay="0"/>
                                  </p:stCondLst>
                                  <p:childTnLst>
                                    <p:set>
                                      <p:cBhvr>
                                        <p:cTn id="73" dur="1" fill="hold">
                                          <p:stCondLst>
                                            <p:cond delay="0"/>
                                          </p:stCondLst>
                                        </p:cTn>
                                        <p:tgtEl>
                                          <p:spTgt spid="47"/>
                                        </p:tgtEl>
                                        <p:attrNameLst>
                                          <p:attrName>style.visibility</p:attrName>
                                        </p:attrNameLst>
                                      </p:cBhvr>
                                      <p:to>
                                        <p:strVal val="visible"/>
                                      </p:to>
                                    </p:set>
                                    <p:animEffect transition="in" filter="fade">
                                      <p:cBhvr>
                                        <p:cTn id="74" dur="1000"/>
                                        <p:tgtEl>
                                          <p:spTgt spid="47"/>
                                        </p:tgtEl>
                                      </p:cBhvr>
                                    </p:animEffect>
                                    <p:anim calcmode="lin" valueType="num">
                                      <p:cBhvr>
                                        <p:cTn id="75" dur="1000" fill="hold"/>
                                        <p:tgtEl>
                                          <p:spTgt spid="47"/>
                                        </p:tgtEl>
                                        <p:attrNameLst>
                                          <p:attrName>ppt_x</p:attrName>
                                        </p:attrNameLst>
                                      </p:cBhvr>
                                      <p:tavLst>
                                        <p:tav tm="0">
                                          <p:val>
                                            <p:strVal val="#ppt_x"/>
                                          </p:val>
                                        </p:tav>
                                        <p:tav tm="100000">
                                          <p:val>
                                            <p:strVal val="#ppt_x"/>
                                          </p:val>
                                        </p:tav>
                                      </p:tavLst>
                                    </p:anim>
                                    <p:anim calcmode="lin" valueType="num">
                                      <p:cBhvr>
                                        <p:cTn id="76" dur="1000" fill="hold"/>
                                        <p:tgtEl>
                                          <p:spTgt spid="47"/>
                                        </p:tgtEl>
                                        <p:attrNameLst>
                                          <p:attrName>ppt_y</p:attrName>
                                        </p:attrNameLst>
                                      </p:cBhvr>
                                      <p:tavLst>
                                        <p:tav tm="0">
                                          <p:val>
                                            <p:strVal val="#ppt_y+.1"/>
                                          </p:val>
                                        </p:tav>
                                        <p:tav tm="100000">
                                          <p:val>
                                            <p:strVal val="#ppt_y"/>
                                          </p:val>
                                        </p:tav>
                                      </p:tavLst>
                                    </p:anim>
                                  </p:childTnLst>
                                </p:cTn>
                              </p:par>
                              <p:par>
                                <p:cTn id="77" presetID="42" presetClass="entr" presetSubtype="0" fill="hold" grpId="0" nodeType="withEffect">
                                  <p:stCondLst>
                                    <p:cond delay="0"/>
                                  </p:stCondLst>
                                  <p:childTnLst>
                                    <p:set>
                                      <p:cBhvr>
                                        <p:cTn id="78" dur="1" fill="hold">
                                          <p:stCondLst>
                                            <p:cond delay="0"/>
                                          </p:stCondLst>
                                        </p:cTn>
                                        <p:tgtEl>
                                          <p:spTgt spid="48"/>
                                        </p:tgtEl>
                                        <p:attrNameLst>
                                          <p:attrName>style.visibility</p:attrName>
                                        </p:attrNameLst>
                                      </p:cBhvr>
                                      <p:to>
                                        <p:strVal val="visible"/>
                                      </p:to>
                                    </p:set>
                                    <p:animEffect transition="in" filter="fade">
                                      <p:cBhvr>
                                        <p:cTn id="79" dur="1000"/>
                                        <p:tgtEl>
                                          <p:spTgt spid="48"/>
                                        </p:tgtEl>
                                      </p:cBhvr>
                                    </p:animEffect>
                                    <p:anim calcmode="lin" valueType="num">
                                      <p:cBhvr>
                                        <p:cTn id="80" dur="1000" fill="hold"/>
                                        <p:tgtEl>
                                          <p:spTgt spid="48"/>
                                        </p:tgtEl>
                                        <p:attrNameLst>
                                          <p:attrName>ppt_x</p:attrName>
                                        </p:attrNameLst>
                                      </p:cBhvr>
                                      <p:tavLst>
                                        <p:tav tm="0">
                                          <p:val>
                                            <p:strVal val="#ppt_x"/>
                                          </p:val>
                                        </p:tav>
                                        <p:tav tm="100000">
                                          <p:val>
                                            <p:strVal val="#ppt_x"/>
                                          </p:val>
                                        </p:tav>
                                      </p:tavLst>
                                    </p:anim>
                                    <p:anim calcmode="lin" valueType="num">
                                      <p:cBhvr>
                                        <p:cTn id="81" dur="1000" fill="hold"/>
                                        <p:tgtEl>
                                          <p:spTgt spid="48"/>
                                        </p:tgtEl>
                                        <p:attrNameLst>
                                          <p:attrName>ppt_y</p:attrName>
                                        </p:attrNameLst>
                                      </p:cBhvr>
                                      <p:tavLst>
                                        <p:tav tm="0">
                                          <p:val>
                                            <p:strVal val="#ppt_y+.1"/>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1" presetClass="entr" presetSubtype="0" fill="hold" nodeType="clickEffect">
                                  <p:stCondLst>
                                    <p:cond delay="0"/>
                                  </p:stCondLst>
                                  <p:childTnLst>
                                    <p:set>
                                      <p:cBhvr>
                                        <p:cTn id="85" dur="1" fill="hold">
                                          <p:stCondLst>
                                            <p:cond delay="0"/>
                                          </p:stCondLst>
                                        </p:cTn>
                                        <p:tgtEl>
                                          <p:spTgt spid="26"/>
                                        </p:tgtEl>
                                        <p:attrNameLst>
                                          <p:attrName>style.visibility</p:attrName>
                                        </p:attrNameLst>
                                      </p:cBhvr>
                                      <p:to>
                                        <p:strVal val="visible"/>
                                      </p:to>
                                    </p:set>
                                  </p:childTnLst>
                                </p:cTn>
                              </p:par>
                              <p:par>
                                <p:cTn id="86" presetID="1" presetClass="entr" presetSubtype="0" fill="hold" grpId="0" nodeType="withEffect">
                                  <p:stCondLst>
                                    <p:cond delay="0"/>
                                  </p:stCondLst>
                                  <p:childTnLst>
                                    <p:set>
                                      <p:cBhvr>
                                        <p:cTn id="87" dur="1" fill="hold">
                                          <p:stCondLst>
                                            <p:cond delay="0"/>
                                          </p:stCondLst>
                                        </p:cTn>
                                        <p:tgtEl>
                                          <p:spTgt spid="24"/>
                                        </p:tgtEl>
                                        <p:attrNameLst>
                                          <p:attrName>style.visibility</p:attrName>
                                        </p:attrNameLst>
                                      </p:cBhvr>
                                      <p:to>
                                        <p:strVal val="visible"/>
                                      </p:to>
                                    </p:set>
                                  </p:childTnLst>
                                </p:cTn>
                              </p:par>
                            </p:childTnLst>
                          </p:cTn>
                        </p:par>
                      </p:childTnLst>
                    </p:cTn>
                  </p:par>
                  <p:par>
                    <p:cTn id="88" fill="hold">
                      <p:stCondLst>
                        <p:cond delay="indefinite"/>
                      </p:stCondLst>
                      <p:childTnLst>
                        <p:par>
                          <p:cTn id="89" fill="hold">
                            <p:stCondLst>
                              <p:cond delay="0"/>
                            </p:stCondLst>
                            <p:childTnLst>
                              <p:par>
                                <p:cTn id="90" presetID="1" presetClass="entr" presetSubtype="0" fill="hold" nodeType="clickEffect">
                                  <p:stCondLst>
                                    <p:cond delay="0"/>
                                  </p:stCondLst>
                                  <p:childTnLst>
                                    <p:set>
                                      <p:cBhvr>
                                        <p:cTn id="91" dur="1" fill="hold">
                                          <p:stCondLst>
                                            <p:cond delay="0"/>
                                          </p:stCondLst>
                                        </p:cTn>
                                        <p:tgtEl>
                                          <p:spTgt spid="50"/>
                                        </p:tgtEl>
                                        <p:attrNameLst>
                                          <p:attrName>style.visibility</p:attrName>
                                        </p:attrNameLst>
                                      </p:cBhvr>
                                      <p:to>
                                        <p:strVal val="visible"/>
                                      </p:to>
                                    </p:set>
                                  </p:childTnLst>
                                </p:cTn>
                              </p:par>
                              <p:par>
                                <p:cTn id="92" presetID="1" presetClass="entr" presetSubtype="0" fill="hold" grpId="0" nodeType="withEffect">
                                  <p:stCondLst>
                                    <p:cond delay="0"/>
                                  </p:stCondLst>
                                  <p:childTnLst>
                                    <p:set>
                                      <p:cBhvr>
                                        <p:cTn id="93" dur="1" fill="hold">
                                          <p:stCondLst>
                                            <p:cond delay="0"/>
                                          </p:stCondLst>
                                        </p:cTn>
                                        <p:tgtEl>
                                          <p:spTgt spid="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2928" y="-171400"/>
            <a:ext cx="10515600" cy="1325563"/>
          </a:xfrm>
        </p:spPr>
        <p:txBody>
          <a:bodyPr/>
          <a:lstStyle/>
          <a:p>
            <a:r>
              <a:rPr lang="pt-BR" dirty="0" smtClean="0"/>
              <a:t>Mudança de Estrutura da Codificação</a:t>
            </a:r>
            <a:endParaRPr lang="pt-BR" dirty="0"/>
          </a:p>
        </p:txBody>
      </p:sp>
      <p:sp>
        <p:nvSpPr>
          <p:cNvPr id="4" name="Espaço Reservado para Número de Slide 3"/>
          <p:cNvSpPr>
            <a:spLocks noGrp="1"/>
          </p:cNvSpPr>
          <p:nvPr>
            <p:ph type="sldNum" sz="quarter" idx="12"/>
          </p:nvPr>
        </p:nvSpPr>
        <p:spPr/>
        <p:txBody>
          <a:bodyPr/>
          <a:lstStyle/>
          <a:p>
            <a:fld id="{6C24D49B-0E82-46B4-BC54-FF357924A8BC}" type="slidenum">
              <a:rPr lang="pt-BR" smtClean="0"/>
              <a:pPr/>
              <a:t>14</a:t>
            </a:fld>
            <a:endParaRPr lang="pt-BR"/>
          </a:p>
        </p:txBody>
      </p:sp>
      <p:graphicFrame>
        <p:nvGraphicFramePr>
          <p:cNvPr id="6" name="Tabela 5"/>
          <p:cNvGraphicFramePr>
            <a:graphicFrameLocks noGrp="1"/>
          </p:cNvGraphicFramePr>
          <p:nvPr>
            <p:extLst>
              <p:ext uri="{D42A27DB-BD31-4B8C-83A1-F6EECF244321}">
                <p14:modId xmlns:p14="http://schemas.microsoft.com/office/powerpoint/2010/main" val="1040093993"/>
              </p:ext>
            </p:extLst>
          </p:nvPr>
        </p:nvGraphicFramePr>
        <p:xfrm>
          <a:off x="102323" y="2089702"/>
          <a:ext cx="11987354" cy="1534492"/>
        </p:xfrm>
        <a:graphic>
          <a:graphicData uri="http://schemas.openxmlformats.org/drawingml/2006/table">
            <a:tbl>
              <a:tblPr firstRow="1" firstCol="1" bandRow="1"/>
              <a:tblGrid>
                <a:gridCol w="1816735">
                  <a:extLst>
                    <a:ext uri="{9D8B030D-6E8A-4147-A177-3AD203B41FA5}">
                      <a16:colId xmlns:a16="http://schemas.microsoft.com/office/drawing/2014/main" val="20000"/>
                    </a:ext>
                  </a:extLst>
                </a:gridCol>
                <a:gridCol w="10170619">
                  <a:extLst>
                    <a:ext uri="{9D8B030D-6E8A-4147-A177-3AD203B41FA5}">
                      <a16:colId xmlns:a16="http://schemas.microsoft.com/office/drawing/2014/main" val="20001"/>
                    </a:ext>
                  </a:extLst>
                </a:gridCol>
              </a:tblGrid>
              <a:tr h="280007">
                <a:tc>
                  <a:txBody>
                    <a:bodyPr/>
                    <a:lstStyle/>
                    <a:p>
                      <a:pPr algn="ctr">
                        <a:spcAft>
                          <a:spcPts val="0"/>
                        </a:spcAft>
                      </a:pPr>
                      <a:r>
                        <a:rPr lang="pt-BR" sz="2000" b="1" dirty="0" smtClean="0">
                          <a:effectLst/>
                          <a:latin typeface="Calibri" panose="020F0502020204030204" pitchFamily="34" charset="0"/>
                          <a:ea typeface="Times New Roman" panose="02020603050405020304" pitchFamily="18" charset="0"/>
                          <a:cs typeface="Times New Roman" panose="02020603050405020304" pitchFamily="18" charset="0"/>
                        </a:rPr>
                        <a:t>Código De</a:t>
                      </a:r>
                      <a:endParaRPr lang="pt-BR" sz="20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a:spcAft>
                          <a:spcPts val="0"/>
                        </a:spcAft>
                      </a:pPr>
                      <a:r>
                        <a:rPr lang="pt-BR" sz="2000" b="1" dirty="0" smtClean="0">
                          <a:effectLst/>
                          <a:latin typeface="Calibri" panose="020F0502020204030204" pitchFamily="34" charset="0"/>
                          <a:ea typeface="Times New Roman" panose="02020603050405020304" pitchFamily="18" charset="0"/>
                          <a:cs typeface="Times New Roman" panose="02020603050405020304" pitchFamily="18" charset="0"/>
                        </a:rPr>
                        <a:t>Nome de Natureza de receita</a:t>
                      </a:r>
                      <a:endParaRPr lang="pt-BR" sz="2000" b="1"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10046">
                <a:tc>
                  <a:txBody>
                    <a:bodyPr/>
                    <a:lstStyle/>
                    <a:p>
                      <a:pPr algn="ctr">
                        <a:spcAft>
                          <a:spcPts val="0"/>
                        </a:spcAft>
                      </a:pPr>
                      <a:r>
                        <a:rPr lang="pt-BR" sz="2000" dirty="0" smtClean="0"/>
                        <a:t>1.1.1.2.04.10</a:t>
                      </a:r>
                      <a:endParaRPr lang="pt-BR" sz="20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just">
                        <a:spcAft>
                          <a:spcPts val="0"/>
                        </a:spcAft>
                      </a:pPr>
                      <a:r>
                        <a:rPr lang="pt-BR" sz="2000" dirty="0" smtClean="0"/>
                        <a:t>Imposto sobre a Propriedade Predial e Territorial Urbana</a:t>
                      </a:r>
                      <a:r>
                        <a:rPr lang="pt-BR" sz="2000" baseline="0" dirty="0" smtClean="0"/>
                        <a:t> </a:t>
                      </a:r>
                      <a:r>
                        <a:rPr lang="pt-BR" sz="2000" dirty="0" smtClean="0"/>
                        <a:t>(</a:t>
                      </a:r>
                      <a:r>
                        <a:rPr lang="pt-BR" sz="2000" b="1" dirty="0" smtClean="0"/>
                        <a:t>principal</a:t>
                      </a:r>
                      <a:r>
                        <a:rPr lang="pt-BR" sz="2000" dirty="0" smtClean="0"/>
                        <a:t>)</a:t>
                      </a:r>
                      <a:endParaRPr lang="pt-BR" sz="20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10046">
                <a:tc>
                  <a:txBody>
                    <a:bodyPr/>
                    <a:lstStyle/>
                    <a:p>
                      <a:pPr algn="ctr">
                        <a:spcAft>
                          <a:spcPts val="0"/>
                        </a:spcAft>
                      </a:pPr>
                      <a:r>
                        <a:rPr lang="pt-BR" sz="2000" dirty="0" smtClean="0"/>
                        <a:t>1.9.1.1.38.00</a:t>
                      </a:r>
                      <a:endParaRPr lang="pt-BR" sz="20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marR="0" lvl="0" indent="0" algn="just" defTabSz="914354" rtl="0" eaLnBrk="1" fontAlgn="auto" latinLnBrk="0" hangingPunct="1">
                        <a:lnSpc>
                          <a:spcPct val="100000"/>
                        </a:lnSpc>
                        <a:spcBef>
                          <a:spcPts val="0"/>
                        </a:spcBef>
                        <a:spcAft>
                          <a:spcPts val="0"/>
                        </a:spcAft>
                        <a:buClrTx/>
                        <a:buSzTx/>
                        <a:buFontTx/>
                        <a:buNone/>
                        <a:tabLst/>
                        <a:defRPr/>
                      </a:pPr>
                      <a:r>
                        <a:rPr lang="pt-BR" sz="2000" dirty="0" smtClean="0">
                          <a:effectLst/>
                          <a:latin typeface="Calibri" panose="020F0502020204030204" pitchFamily="34" charset="0"/>
                          <a:ea typeface="Times New Roman" panose="02020603050405020304" pitchFamily="18" charset="0"/>
                          <a:cs typeface="Times New Roman" panose="02020603050405020304" pitchFamily="18" charset="0"/>
                        </a:rPr>
                        <a:t>Imposto sobre a Propriedade Predial e Territorial Urbana</a:t>
                      </a:r>
                      <a:r>
                        <a:rPr lang="pt-BR" sz="2000" baseline="0" dirty="0" smtClean="0">
                          <a:effectLst/>
                          <a:latin typeface="Cambria" panose="02040503050406030204" pitchFamily="18" charset="0"/>
                          <a:ea typeface="Times New Roman" panose="02020603050405020304" pitchFamily="18" charset="0"/>
                          <a:cs typeface="Times New Roman" panose="02020603050405020304" pitchFamily="18" charset="0"/>
                        </a:rPr>
                        <a:t> </a:t>
                      </a:r>
                      <a:r>
                        <a:rPr lang="pt-BR" sz="2000" dirty="0" smtClean="0"/>
                        <a:t>(</a:t>
                      </a:r>
                      <a:r>
                        <a:rPr lang="pt-BR" sz="2000" b="1" dirty="0" smtClean="0"/>
                        <a:t>multas e juros</a:t>
                      </a:r>
                      <a:r>
                        <a:rPr lang="pt-BR" sz="2000" dirty="0" smtClean="0"/>
                        <a:t>)</a:t>
                      </a:r>
                      <a:endParaRPr lang="pt-BR" sz="20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90762">
                <a:tc>
                  <a:txBody>
                    <a:bodyPr/>
                    <a:lstStyle/>
                    <a:p>
                      <a:pPr algn="ctr">
                        <a:spcAft>
                          <a:spcPts val="0"/>
                        </a:spcAft>
                      </a:pPr>
                      <a:r>
                        <a:rPr lang="pt-BR" sz="2000" dirty="0" smtClean="0"/>
                        <a:t>1.9.3.1.11.00</a:t>
                      </a:r>
                      <a:endParaRPr lang="pt-BR" sz="20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marR="0" lvl="0" indent="0" algn="just" defTabSz="914354" rtl="0" eaLnBrk="1" fontAlgn="auto" latinLnBrk="0" hangingPunct="1">
                        <a:lnSpc>
                          <a:spcPct val="100000"/>
                        </a:lnSpc>
                        <a:spcBef>
                          <a:spcPts val="0"/>
                        </a:spcBef>
                        <a:spcAft>
                          <a:spcPts val="0"/>
                        </a:spcAft>
                        <a:buClrTx/>
                        <a:buSzTx/>
                        <a:buFontTx/>
                        <a:buNone/>
                        <a:tabLst/>
                        <a:defRPr/>
                      </a:pPr>
                      <a:r>
                        <a:rPr lang="pt-BR" sz="2000" dirty="0" smtClean="0">
                          <a:effectLst/>
                          <a:latin typeface="Calibri" panose="020F0502020204030204" pitchFamily="34" charset="0"/>
                          <a:ea typeface="Times New Roman" panose="02020603050405020304" pitchFamily="18" charset="0"/>
                          <a:cs typeface="Times New Roman" panose="02020603050405020304" pitchFamily="18" charset="0"/>
                        </a:rPr>
                        <a:t>Imposto sobre a Propriedade Predial e Territorial Urbana</a:t>
                      </a:r>
                      <a:r>
                        <a:rPr lang="pt-BR" sz="2000" baseline="0" dirty="0" smtClean="0">
                          <a:effectLst/>
                          <a:latin typeface="Cambria" panose="02040503050406030204" pitchFamily="18" charset="0"/>
                          <a:ea typeface="Times New Roman" panose="02020603050405020304" pitchFamily="18" charset="0"/>
                          <a:cs typeface="Times New Roman" panose="02020603050405020304" pitchFamily="18" charset="0"/>
                        </a:rPr>
                        <a:t> </a:t>
                      </a:r>
                      <a:r>
                        <a:rPr lang="pt-BR" sz="2000" dirty="0" smtClean="0"/>
                        <a:t>(</a:t>
                      </a:r>
                      <a:r>
                        <a:rPr lang="pt-BR" sz="2000" b="1" dirty="0" smtClean="0"/>
                        <a:t>principal em DA</a:t>
                      </a:r>
                      <a:r>
                        <a:rPr lang="pt-BR" sz="2000" dirty="0" smtClean="0"/>
                        <a:t>)</a:t>
                      </a:r>
                      <a:endParaRPr lang="pt-BR" sz="20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90762">
                <a:tc>
                  <a:txBody>
                    <a:bodyPr/>
                    <a:lstStyle/>
                    <a:p>
                      <a:pPr algn="ctr">
                        <a:spcAft>
                          <a:spcPts val="0"/>
                        </a:spcAft>
                      </a:pPr>
                      <a:r>
                        <a:rPr lang="pt-BR" sz="2000" dirty="0" smtClean="0"/>
                        <a:t>1.9.1.3.11.00</a:t>
                      </a:r>
                      <a:endParaRPr lang="pt-BR" sz="20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marR="0" lvl="0" indent="0" algn="just" defTabSz="914354" rtl="0" eaLnBrk="1" fontAlgn="auto" latinLnBrk="0" hangingPunct="1">
                        <a:lnSpc>
                          <a:spcPct val="100000"/>
                        </a:lnSpc>
                        <a:spcBef>
                          <a:spcPts val="0"/>
                        </a:spcBef>
                        <a:spcAft>
                          <a:spcPts val="0"/>
                        </a:spcAft>
                        <a:buClrTx/>
                        <a:buSzTx/>
                        <a:buFontTx/>
                        <a:buNone/>
                        <a:tabLst/>
                        <a:defRPr/>
                      </a:pPr>
                      <a:r>
                        <a:rPr lang="pt-BR" sz="2000" dirty="0" smtClean="0">
                          <a:effectLst/>
                          <a:latin typeface="Calibri" panose="020F0502020204030204" pitchFamily="34" charset="0"/>
                          <a:ea typeface="Times New Roman" panose="02020603050405020304" pitchFamily="18" charset="0"/>
                          <a:cs typeface="Times New Roman" panose="02020603050405020304" pitchFamily="18" charset="0"/>
                        </a:rPr>
                        <a:t>Imposto sobre a Propriedade Predial e Territorial Urbana</a:t>
                      </a:r>
                      <a:r>
                        <a:rPr lang="pt-BR" sz="2000" baseline="0" dirty="0" smtClean="0">
                          <a:effectLst/>
                          <a:latin typeface="Cambria" panose="02040503050406030204" pitchFamily="18" charset="0"/>
                          <a:ea typeface="Times New Roman" panose="02020603050405020304" pitchFamily="18" charset="0"/>
                          <a:cs typeface="Times New Roman" panose="02020603050405020304" pitchFamily="18" charset="0"/>
                        </a:rPr>
                        <a:t> </a:t>
                      </a:r>
                      <a:r>
                        <a:rPr lang="pt-BR" sz="2000" dirty="0" smtClean="0"/>
                        <a:t>(</a:t>
                      </a:r>
                      <a:r>
                        <a:rPr lang="pt-BR" sz="2000" b="1" dirty="0" smtClean="0"/>
                        <a:t>multas e juros em DA</a:t>
                      </a:r>
                      <a:r>
                        <a:rPr lang="pt-BR" sz="2000" dirty="0" smtClean="0"/>
                        <a:t>)</a:t>
                      </a:r>
                      <a:endParaRPr lang="pt-BR" sz="20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graphicFrame>
        <p:nvGraphicFramePr>
          <p:cNvPr id="7" name="Tabela 6"/>
          <p:cNvGraphicFramePr>
            <a:graphicFrameLocks noGrp="1"/>
          </p:cNvGraphicFramePr>
          <p:nvPr>
            <p:extLst>
              <p:ext uri="{D42A27DB-BD31-4B8C-83A1-F6EECF244321}">
                <p14:modId xmlns:p14="http://schemas.microsoft.com/office/powerpoint/2010/main" val="2370680775"/>
              </p:ext>
            </p:extLst>
          </p:nvPr>
        </p:nvGraphicFramePr>
        <p:xfrm>
          <a:off x="137684" y="4559733"/>
          <a:ext cx="11970341" cy="1534492"/>
        </p:xfrm>
        <a:graphic>
          <a:graphicData uri="http://schemas.openxmlformats.org/drawingml/2006/table">
            <a:tbl>
              <a:tblPr firstRow="1" firstCol="1" bandRow="1"/>
              <a:tblGrid>
                <a:gridCol w="1889221">
                  <a:extLst>
                    <a:ext uri="{9D8B030D-6E8A-4147-A177-3AD203B41FA5}">
                      <a16:colId xmlns:a16="http://schemas.microsoft.com/office/drawing/2014/main" val="20000"/>
                    </a:ext>
                  </a:extLst>
                </a:gridCol>
                <a:gridCol w="10081120">
                  <a:extLst>
                    <a:ext uri="{9D8B030D-6E8A-4147-A177-3AD203B41FA5}">
                      <a16:colId xmlns:a16="http://schemas.microsoft.com/office/drawing/2014/main" val="20001"/>
                    </a:ext>
                  </a:extLst>
                </a:gridCol>
              </a:tblGrid>
              <a:tr h="280007">
                <a:tc>
                  <a:txBody>
                    <a:bodyPr/>
                    <a:lstStyle/>
                    <a:p>
                      <a:pPr algn="ctr">
                        <a:spcAft>
                          <a:spcPts val="0"/>
                        </a:spcAft>
                      </a:pPr>
                      <a:r>
                        <a:rPr lang="pt-BR" sz="2000" b="1" dirty="0" smtClean="0">
                          <a:effectLst/>
                          <a:latin typeface="Calibri" panose="020F0502020204030204" pitchFamily="34" charset="0"/>
                          <a:ea typeface="Times New Roman" panose="02020603050405020304" pitchFamily="18" charset="0"/>
                          <a:cs typeface="Times New Roman" panose="02020603050405020304" pitchFamily="18" charset="0"/>
                        </a:rPr>
                        <a:t>Código Para</a:t>
                      </a:r>
                      <a:endParaRPr lang="pt-BR" sz="20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a:spcAft>
                          <a:spcPts val="0"/>
                        </a:spcAft>
                      </a:pPr>
                      <a:r>
                        <a:rPr lang="pt-BR" sz="2000" b="1" dirty="0" smtClean="0">
                          <a:effectLst/>
                          <a:latin typeface="Calibri" panose="020F0502020204030204" pitchFamily="34" charset="0"/>
                          <a:ea typeface="Times New Roman" panose="02020603050405020304" pitchFamily="18" charset="0"/>
                          <a:cs typeface="Times New Roman" panose="02020603050405020304" pitchFamily="18" charset="0"/>
                        </a:rPr>
                        <a:t>Nome de Natureza de receita</a:t>
                      </a:r>
                      <a:endParaRPr lang="pt-BR" sz="2000" b="1"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10046">
                <a:tc>
                  <a:txBody>
                    <a:bodyPr/>
                    <a:lstStyle/>
                    <a:p>
                      <a:pPr algn="ctr">
                        <a:spcAft>
                          <a:spcPts val="0"/>
                        </a:spcAft>
                      </a:pPr>
                      <a:r>
                        <a:rPr lang="pt-BR" sz="2000" dirty="0" smtClean="0"/>
                        <a:t>1.1.1.8.01.1.1</a:t>
                      </a:r>
                      <a:endParaRPr lang="pt-BR" sz="20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just">
                        <a:spcAft>
                          <a:spcPts val="0"/>
                        </a:spcAft>
                      </a:pPr>
                      <a:r>
                        <a:rPr lang="pt-BR" sz="2000" dirty="0" smtClean="0"/>
                        <a:t>Imposto sobre a Propriedade Predial e Territorial Urbana</a:t>
                      </a:r>
                      <a:r>
                        <a:rPr lang="pt-BR" sz="2000" baseline="0" dirty="0" smtClean="0"/>
                        <a:t> </a:t>
                      </a:r>
                      <a:r>
                        <a:rPr lang="pt-BR" sz="2000" dirty="0" smtClean="0"/>
                        <a:t>(</a:t>
                      </a:r>
                      <a:r>
                        <a:rPr lang="pt-BR" sz="2000" b="1" dirty="0" smtClean="0"/>
                        <a:t>principal</a:t>
                      </a:r>
                      <a:r>
                        <a:rPr lang="pt-BR" sz="2000" dirty="0" smtClean="0"/>
                        <a:t>)</a:t>
                      </a:r>
                      <a:endParaRPr lang="pt-BR" sz="20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10046">
                <a:tc>
                  <a:txBody>
                    <a:bodyPr/>
                    <a:lstStyle/>
                    <a:p>
                      <a:pPr algn="ctr">
                        <a:spcAft>
                          <a:spcPts val="0"/>
                        </a:spcAft>
                      </a:pPr>
                      <a:r>
                        <a:rPr lang="pt-BR" sz="2000" dirty="0" smtClean="0"/>
                        <a:t>1.1.1.8.01.1.2</a:t>
                      </a:r>
                      <a:endParaRPr lang="pt-BR" sz="20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marR="0" lvl="0" indent="0" algn="just" defTabSz="914354" rtl="0" eaLnBrk="1" fontAlgn="auto" latinLnBrk="0" hangingPunct="1">
                        <a:lnSpc>
                          <a:spcPct val="100000"/>
                        </a:lnSpc>
                        <a:spcBef>
                          <a:spcPts val="0"/>
                        </a:spcBef>
                        <a:spcAft>
                          <a:spcPts val="0"/>
                        </a:spcAft>
                        <a:buClrTx/>
                        <a:buSzTx/>
                        <a:buFontTx/>
                        <a:buNone/>
                        <a:tabLst/>
                        <a:defRPr/>
                      </a:pPr>
                      <a:r>
                        <a:rPr lang="pt-BR" sz="2000" dirty="0" smtClean="0">
                          <a:effectLst/>
                          <a:latin typeface="Calibri" panose="020F0502020204030204" pitchFamily="34" charset="0"/>
                          <a:ea typeface="Times New Roman" panose="02020603050405020304" pitchFamily="18" charset="0"/>
                          <a:cs typeface="Times New Roman" panose="02020603050405020304" pitchFamily="18" charset="0"/>
                        </a:rPr>
                        <a:t>Imposto sobre a Propriedade Predial e Territorial Urbana</a:t>
                      </a:r>
                      <a:r>
                        <a:rPr lang="pt-BR" sz="2000" baseline="0" dirty="0" smtClean="0">
                          <a:effectLst/>
                          <a:latin typeface="Cambria" panose="02040503050406030204" pitchFamily="18" charset="0"/>
                          <a:ea typeface="Times New Roman" panose="02020603050405020304" pitchFamily="18" charset="0"/>
                          <a:cs typeface="Times New Roman" panose="02020603050405020304" pitchFamily="18" charset="0"/>
                        </a:rPr>
                        <a:t> </a:t>
                      </a:r>
                      <a:r>
                        <a:rPr lang="pt-BR" sz="2000" dirty="0" smtClean="0"/>
                        <a:t>(</a:t>
                      </a:r>
                      <a:r>
                        <a:rPr lang="pt-BR" sz="2000" b="1" dirty="0" smtClean="0"/>
                        <a:t>multas e juros</a:t>
                      </a:r>
                      <a:r>
                        <a:rPr lang="pt-BR" sz="2000" dirty="0" smtClean="0"/>
                        <a:t>)</a:t>
                      </a:r>
                      <a:endParaRPr lang="pt-BR" sz="20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90762">
                <a:tc>
                  <a:txBody>
                    <a:bodyPr/>
                    <a:lstStyle/>
                    <a:p>
                      <a:pPr algn="ctr">
                        <a:spcAft>
                          <a:spcPts val="0"/>
                        </a:spcAft>
                      </a:pPr>
                      <a:r>
                        <a:rPr lang="pt-BR" sz="2000" dirty="0" smtClean="0"/>
                        <a:t>1.1.1.8.01.1.3</a:t>
                      </a:r>
                      <a:endParaRPr lang="pt-BR" sz="20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marR="0" lvl="0" indent="0" algn="just" defTabSz="914354" rtl="0" eaLnBrk="1" fontAlgn="auto" latinLnBrk="0" hangingPunct="1">
                        <a:lnSpc>
                          <a:spcPct val="100000"/>
                        </a:lnSpc>
                        <a:spcBef>
                          <a:spcPts val="0"/>
                        </a:spcBef>
                        <a:spcAft>
                          <a:spcPts val="0"/>
                        </a:spcAft>
                        <a:buClrTx/>
                        <a:buSzTx/>
                        <a:buFontTx/>
                        <a:buNone/>
                        <a:tabLst/>
                        <a:defRPr/>
                      </a:pPr>
                      <a:r>
                        <a:rPr lang="pt-BR" sz="2000" dirty="0" smtClean="0">
                          <a:effectLst/>
                          <a:latin typeface="Calibri" panose="020F0502020204030204" pitchFamily="34" charset="0"/>
                          <a:ea typeface="Times New Roman" panose="02020603050405020304" pitchFamily="18" charset="0"/>
                          <a:cs typeface="Times New Roman" panose="02020603050405020304" pitchFamily="18" charset="0"/>
                        </a:rPr>
                        <a:t>Imposto sobre a Propriedade Predial e Territorial Urbana</a:t>
                      </a:r>
                      <a:r>
                        <a:rPr lang="pt-BR" sz="2000" baseline="0" dirty="0" smtClean="0">
                          <a:effectLst/>
                          <a:latin typeface="Cambria" panose="02040503050406030204" pitchFamily="18" charset="0"/>
                          <a:ea typeface="Times New Roman" panose="02020603050405020304" pitchFamily="18" charset="0"/>
                          <a:cs typeface="Times New Roman" panose="02020603050405020304" pitchFamily="18" charset="0"/>
                        </a:rPr>
                        <a:t> </a:t>
                      </a:r>
                      <a:r>
                        <a:rPr lang="pt-BR" sz="2000" dirty="0" smtClean="0"/>
                        <a:t>(</a:t>
                      </a:r>
                      <a:r>
                        <a:rPr lang="pt-BR" sz="2000" b="1" dirty="0" smtClean="0"/>
                        <a:t>principal em DA</a:t>
                      </a:r>
                      <a:r>
                        <a:rPr lang="pt-BR" sz="2000" dirty="0" smtClean="0"/>
                        <a:t>)</a:t>
                      </a:r>
                      <a:endParaRPr lang="pt-BR" sz="20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90762">
                <a:tc>
                  <a:txBody>
                    <a:bodyPr/>
                    <a:lstStyle/>
                    <a:p>
                      <a:pPr algn="ctr">
                        <a:spcAft>
                          <a:spcPts val="0"/>
                        </a:spcAft>
                      </a:pPr>
                      <a:r>
                        <a:rPr lang="pt-BR" sz="2000" dirty="0" smtClean="0"/>
                        <a:t>1.1.1.8.01.1.4</a:t>
                      </a:r>
                      <a:endParaRPr lang="pt-BR" sz="20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marR="0" lvl="0" indent="0" algn="just" defTabSz="914354" rtl="0" eaLnBrk="1" fontAlgn="auto" latinLnBrk="0" hangingPunct="1">
                        <a:lnSpc>
                          <a:spcPct val="100000"/>
                        </a:lnSpc>
                        <a:spcBef>
                          <a:spcPts val="0"/>
                        </a:spcBef>
                        <a:spcAft>
                          <a:spcPts val="0"/>
                        </a:spcAft>
                        <a:buClrTx/>
                        <a:buSzTx/>
                        <a:buFontTx/>
                        <a:buNone/>
                        <a:tabLst/>
                        <a:defRPr/>
                      </a:pPr>
                      <a:r>
                        <a:rPr lang="pt-BR" sz="2000" dirty="0" smtClean="0">
                          <a:effectLst/>
                          <a:latin typeface="Calibri" panose="020F0502020204030204" pitchFamily="34" charset="0"/>
                          <a:ea typeface="Times New Roman" panose="02020603050405020304" pitchFamily="18" charset="0"/>
                          <a:cs typeface="Times New Roman" panose="02020603050405020304" pitchFamily="18" charset="0"/>
                        </a:rPr>
                        <a:t>Imposto sobre a Propriedade Predial e Territorial Urbana</a:t>
                      </a:r>
                      <a:r>
                        <a:rPr lang="pt-BR" sz="2000" baseline="0" dirty="0" smtClean="0">
                          <a:effectLst/>
                          <a:latin typeface="Cambria" panose="02040503050406030204" pitchFamily="18" charset="0"/>
                          <a:ea typeface="Times New Roman" panose="02020603050405020304" pitchFamily="18" charset="0"/>
                          <a:cs typeface="Times New Roman" panose="02020603050405020304" pitchFamily="18" charset="0"/>
                        </a:rPr>
                        <a:t> </a:t>
                      </a:r>
                      <a:r>
                        <a:rPr lang="pt-BR" sz="2000" dirty="0" smtClean="0"/>
                        <a:t>(</a:t>
                      </a:r>
                      <a:r>
                        <a:rPr lang="pt-BR" sz="2000" b="1" dirty="0" smtClean="0"/>
                        <a:t>multas e juros em DA</a:t>
                      </a:r>
                      <a:r>
                        <a:rPr lang="pt-BR" sz="2000" dirty="0" smtClean="0"/>
                        <a:t>)</a:t>
                      </a:r>
                      <a:endParaRPr lang="pt-BR" sz="20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8" name="CaixaDeTexto 7"/>
          <p:cNvSpPr txBox="1"/>
          <p:nvPr/>
        </p:nvSpPr>
        <p:spPr>
          <a:xfrm>
            <a:off x="3719736" y="980728"/>
            <a:ext cx="4599529" cy="400110"/>
          </a:xfrm>
          <a:prstGeom prst="rect">
            <a:avLst/>
          </a:prstGeom>
          <a:noFill/>
        </p:spPr>
        <p:txBody>
          <a:bodyPr wrap="none" rtlCol="0">
            <a:spAutoFit/>
          </a:bodyPr>
          <a:lstStyle/>
          <a:p>
            <a:pPr algn="ctr"/>
            <a:r>
              <a:rPr lang="pt-BR" sz="2000" b="1" dirty="0" smtClean="0">
                <a:latin typeface="+mn-lt"/>
              </a:rPr>
              <a:t>Comparação entre padrão de codificação:</a:t>
            </a:r>
            <a:endParaRPr lang="pt-BR" sz="2000" b="1" dirty="0">
              <a:latin typeface="+mn-lt"/>
            </a:endParaRPr>
          </a:p>
        </p:txBody>
      </p:sp>
      <p:sp>
        <p:nvSpPr>
          <p:cNvPr id="9" name="CaixaDeTexto 8"/>
          <p:cNvSpPr txBox="1"/>
          <p:nvPr/>
        </p:nvSpPr>
        <p:spPr bwMode="auto">
          <a:xfrm>
            <a:off x="332928" y="1657844"/>
            <a:ext cx="2312091" cy="360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rtlCol="0" anchor="t" anchorCtr="0" compatLnSpc="1">
            <a:prstTxWarp prst="textNoShape">
              <a:avLst/>
            </a:prstTxWarp>
            <a:noAutofit/>
          </a:bodyPr>
          <a:lstStyle/>
          <a:p>
            <a:r>
              <a:rPr lang="pt-BR" sz="2000" b="1" dirty="0" smtClean="0">
                <a:latin typeface="+mn-lt"/>
              </a:rPr>
              <a:t>Anterior (DE):</a:t>
            </a:r>
          </a:p>
        </p:txBody>
      </p:sp>
      <p:sp>
        <p:nvSpPr>
          <p:cNvPr id="10" name="CaixaDeTexto 9"/>
          <p:cNvSpPr txBox="1"/>
          <p:nvPr/>
        </p:nvSpPr>
        <p:spPr bwMode="auto">
          <a:xfrm>
            <a:off x="332927" y="4153038"/>
            <a:ext cx="2312091" cy="360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91440" tIns="45720" rIns="91440" bIns="45720" numCol="1" rtlCol="0" anchor="t" anchorCtr="0" compatLnSpc="1">
            <a:prstTxWarp prst="textNoShape">
              <a:avLst/>
            </a:prstTxWarp>
            <a:noAutofit/>
          </a:bodyPr>
          <a:lstStyle/>
          <a:p>
            <a:r>
              <a:rPr lang="pt-BR" sz="2000" b="1" dirty="0" smtClean="0">
                <a:latin typeface="+mn-lt"/>
              </a:rPr>
              <a:t>Novo (PARA):</a:t>
            </a:r>
          </a:p>
        </p:txBody>
      </p:sp>
      <p:sp>
        <p:nvSpPr>
          <p:cNvPr id="11" name="Retângulo de cantos arredondados 10"/>
          <p:cNvSpPr/>
          <p:nvPr/>
        </p:nvSpPr>
        <p:spPr>
          <a:xfrm>
            <a:off x="479376" y="2420888"/>
            <a:ext cx="1440160" cy="1512733"/>
          </a:xfrm>
          <a:prstGeom prst="roundRect">
            <a:avLst>
              <a:gd name="adj" fmla="val 4508"/>
            </a:avLst>
          </a:prstGeom>
          <a:solidFill>
            <a:srgbClr val="A20000">
              <a:alpha val="14902"/>
            </a:srgb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lang="pt-BR" b="1" dirty="0" smtClean="0">
                <a:solidFill>
                  <a:schemeClr val="tx1"/>
                </a:solidFill>
              </a:rPr>
              <a:t>Disperso</a:t>
            </a:r>
            <a:endParaRPr lang="pt-BR" b="1" dirty="0">
              <a:solidFill>
                <a:schemeClr val="tx1"/>
              </a:solidFill>
            </a:endParaRPr>
          </a:p>
        </p:txBody>
      </p:sp>
      <p:sp>
        <p:nvSpPr>
          <p:cNvPr id="12" name="Retângulo de cantos arredondados 11"/>
          <p:cNvSpPr/>
          <p:nvPr/>
        </p:nvSpPr>
        <p:spPr>
          <a:xfrm>
            <a:off x="551384" y="4903099"/>
            <a:ext cx="1476229" cy="1550237"/>
          </a:xfrm>
          <a:prstGeom prst="roundRect">
            <a:avLst>
              <a:gd name="adj" fmla="val 4508"/>
            </a:avLst>
          </a:prstGeom>
          <a:solidFill>
            <a:schemeClr val="accent4">
              <a:lumMod val="40000"/>
              <a:lumOff val="60000"/>
              <a:alpha val="30196"/>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lang="pt-BR" b="1" dirty="0" smtClean="0">
                <a:solidFill>
                  <a:schemeClr val="tx1"/>
                </a:solidFill>
              </a:rPr>
              <a:t>Unificado</a:t>
            </a:r>
            <a:endParaRPr lang="pt-BR" b="1" dirty="0">
              <a:solidFill>
                <a:schemeClr val="tx1"/>
              </a:solidFill>
            </a:endParaRPr>
          </a:p>
        </p:txBody>
      </p:sp>
    </p:spTree>
    <p:extLst>
      <p:ext uri="{BB962C8B-B14F-4D97-AF65-F5344CB8AC3E}">
        <p14:creationId xmlns:p14="http://schemas.microsoft.com/office/powerpoint/2010/main" val="3590347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8122" y="-12683"/>
            <a:ext cx="10515600" cy="1325563"/>
          </a:xfrm>
        </p:spPr>
        <p:txBody>
          <a:bodyPr>
            <a:normAutofit/>
          </a:bodyPr>
          <a:lstStyle/>
          <a:p>
            <a:r>
              <a:rPr lang="pt-BR" sz="2600" u="sng" dirty="0"/>
              <a:t>Pontos de Atenção</a:t>
            </a:r>
          </a:p>
        </p:txBody>
      </p:sp>
      <p:sp>
        <p:nvSpPr>
          <p:cNvPr id="3" name="Espaço Reservado para Conteúdo 2"/>
          <p:cNvSpPr>
            <a:spLocks noGrp="1"/>
          </p:cNvSpPr>
          <p:nvPr>
            <p:ph idx="1"/>
          </p:nvPr>
        </p:nvSpPr>
        <p:spPr>
          <a:xfrm>
            <a:off x="623393" y="1010990"/>
            <a:ext cx="10945216" cy="761826"/>
          </a:xfrm>
        </p:spPr>
        <p:txBody>
          <a:bodyPr>
            <a:normAutofit/>
          </a:bodyPr>
          <a:lstStyle/>
          <a:p>
            <a:pPr marL="285750" indent="-285750">
              <a:buFont typeface="Arial" panose="020B0604020202020204" pitchFamily="34" charset="0"/>
              <a:buChar char="•"/>
            </a:pPr>
            <a:r>
              <a:rPr lang="pt-BR" sz="2000" dirty="0"/>
              <a:t>Ressalta-se ainda que, para fins de observância da classificação orçamentária em “Receita Corrente” e “Receita de Capital” estipulada pela Lei nº 4.320/64, </a:t>
            </a:r>
            <a:r>
              <a:rPr lang="pt-BR" sz="2000" dirty="0" smtClean="0"/>
              <a:t>devem-se </a:t>
            </a:r>
            <a:r>
              <a:rPr lang="pt-BR" sz="2000" dirty="0"/>
              <a:t>considerar os seguintes códigos: </a:t>
            </a:r>
            <a:endParaRPr lang="pt-BR" sz="2000" dirty="0" smtClean="0"/>
          </a:p>
        </p:txBody>
      </p:sp>
      <p:sp>
        <p:nvSpPr>
          <p:cNvPr id="4" name="Espaço Reservado para Número de Slide 3"/>
          <p:cNvSpPr>
            <a:spLocks noGrp="1"/>
          </p:cNvSpPr>
          <p:nvPr>
            <p:ph type="sldNum" sz="quarter" idx="12"/>
          </p:nvPr>
        </p:nvSpPr>
        <p:spPr/>
        <p:txBody>
          <a:bodyPr/>
          <a:lstStyle/>
          <a:p>
            <a:fld id="{6C24D49B-0E82-46B4-BC54-FF357924A8BC}" type="slidenum">
              <a:rPr lang="pt-BR" smtClean="0"/>
              <a:pPr/>
              <a:t>15</a:t>
            </a:fld>
            <a:endParaRPr lang="pt-BR"/>
          </a:p>
        </p:txBody>
      </p:sp>
      <p:sp>
        <p:nvSpPr>
          <p:cNvPr id="5" name="CaixaDeTexto 4"/>
          <p:cNvSpPr txBox="1"/>
          <p:nvPr/>
        </p:nvSpPr>
        <p:spPr>
          <a:xfrm>
            <a:off x="911424" y="2415862"/>
            <a:ext cx="5472608" cy="1805226"/>
          </a:xfrm>
          <a:prstGeom prst="roundRect">
            <a:avLst>
              <a:gd name="adj" fmla="val 5926"/>
            </a:avLst>
          </a:prstGeom>
          <a:solidFill>
            <a:schemeClr val="accent1">
              <a:lumMod val="20000"/>
              <a:lumOff val="80000"/>
            </a:schemeClr>
          </a:solidFill>
        </p:spPr>
        <p:txBody>
          <a:bodyPr wrap="square" rtlCol="0">
            <a:spAutoFit/>
          </a:bodyPr>
          <a:lstStyle/>
          <a:p>
            <a:pPr marL="400050" indent="-400050">
              <a:buFont typeface="Arial" panose="020B0604020202020204" pitchFamily="34" charset="0"/>
              <a:buChar char="•"/>
            </a:pPr>
            <a:r>
              <a:rPr lang="pt-BR" dirty="0" smtClean="0">
                <a:latin typeface="+mn-lt"/>
              </a:rPr>
              <a:t>Todos </a:t>
            </a:r>
            <a:r>
              <a:rPr lang="pt-BR" dirty="0">
                <a:latin typeface="+mn-lt"/>
              </a:rPr>
              <a:t>os códigos cujo o primeiro dígito seja “1” (categoria econômica “receitas correntes”); </a:t>
            </a:r>
          </a:p>
          <a:p>
            <a:pPr marL="400050" indent="-400050">
              <a:buFont typeface="Arial" panose="020B0604020202020204" pitchFamily="34" charset="0"/>
              <a:buChar char="•"/>
            </a:pPr>
            <a:r>
              <a:rPr lang="pt-BR" dirty="0">
                <a:latin typeface="+mn-lt"/>
              </a:rPr>
              <a:t>Códigos cujo o primeiro dígito seja “2” (categoria econômica “receitas de capital”) e cujo o oitavo dígito, tipo de natureza de receita, seja “2” (</a:t>
            </a:r>
            <a:r>
              <a:rPr lang="pt-BR" b="1" dirty="0">
                <a:latin typeface="+mn-lt"/>
              </a:rPr>
              <a:t>Multas e Juros</a:t>
            </a:r>
            <a:r>
              <a:rPr lang="pt-BR" dirty="0">
                <a:latin typeface="+mn-lt"/>
              </a:rPr>
              <a:t>) ou “4” (</a:t>
            </a:r>
            <a:r>
              <a:rPr lang="pt-BR" b="1" dirty="0">
                <a:latin typeface="+mn-lt"/>
              </a:rPr>
              <a:t>Multas e Juros </a:t>
            </a:r>
            <a:r>
              <a:rPr lang="pt-BR" dirty="0">
                <a:latin typeface="+mn-lt"/>
              </a:rPr>
              <a:t>da Dívida Ativa). </a:t>
            </a:r>
          </a:p>
        </p:txBody>
      </p:sp>
      <p:sp>
        <p:nvSpPr>
          <p:cNvPr id="6" name="CaixaDeTexto 5"/>
          <p:cNvSpPr txBox="1"/>
          <p:nvPr/>
        </p:nvSpPr>
        <p:spPr>
          <a:xfrm>
            <a:off x="6456040" y="2394754"/>
            <a:ext cx="5400600" cy="1246763"/>
          </a:xfrm>
          <a:prstGeom prst="roundRect">
            <a:avLst>
              <a:gd name="adj" fmla="val 7200"/>
            </a:avLst>
          </a:prstGeom>
          <a:solidFill>
            <a:schemeClr val="accent6">
              <a:lumMod val="40000"/>
              <a:lumOff val="60000"/>
            </a:schemeClr>
          </a:solidFill>
        </p:spPr>
        <p:txBody>
          <a:bodyPr wrap="square" rtlCol="0">
            <a:spAutoFit/>
          </a:bodyPr>
          <a:lstStyle/>
          <a:p>
            <a:pPr marL="400050" indent="-400050">
              <a:buFont typeface="Arial" panose="020B0604020202020204" pitchFamily="34" charset="0"/>
              <a:buChar char="•"/>
            </a:pPr>
            <a:r>
              <a:rPr lang="pt-BR" dirty="0" smtClean="0">
                <a:latin typeface="+mn-lt"/>
              </a:rPr>
              <a:t>Códigos </a:t>
            </a:r>
            <a:r>
              <a:rPr lang="pt-BR" dirty="0">
                <a:latin typeface="+mn-lt"/>
              </a:rPr>
              <a:t>cujo o primeiro dígito seja “2” (categoria econômica “receitas de capital”) </a:t>
            </a:r>
            <a:r>
              <a:rPr lang="pt-BR" b="1" dirty="0">
                <a:solidFill>
                  <a:srgbClr val="FF0000"/>
                </a:solidFill>
                <a:latin typeface="+mn-lt"/>
              </a:rPr>
              <a:t>e </a:t>
            </a:r>
            <a:r>
              <a:rPr lang="pt-BR" dirty="0">
                <a:latin typeface="+mn-lt"/>
              </a:rPr>
              <a:t>cujo o oitavo dígito, tipo de natureza de receita, seja “1” (Principal) ou “3” (Dívida Ativa</a:t>
            </a:r>
            <a:r>
              <a:rPr lang="pt-BR" dirty="0" smtClean="0">
                <a:latin typeface="+mn-lt"/>
              </a:rPr>
              <a:t>).</a:t>
            </a:r>
            <a:endParaRPr lang="pt-BR" dirty="0">
              <a:latin typeface="+mn-lt"/>
            </a:endParaRPr>
          </a:p>
        </p:txBody>
      </p:sp>
      <p:sp>
        <p:nvSpPr>
          <p:cNvPr id="7" name="Retângulo de cantos arredondados 6"/>
          <p:cNvSpPr/>
          <p:nvPr/>
        </p:nvSpPr>
        <p:spPr>
          <a:xfrm>
            <a:off x="911424" y="1998915"/>
            <a:ext cx="5472608" cy="3600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smtClean="0"/>
              <a:t>RECEITA CORRENTE</a:t>
            </a:r>
            <a:endParaRPr lang="pt-BR" b="1" dirty="0"/>
          </a:p>
        </p:txBody>
      </p:sp>
      <p:sp>
        <p:nvSpPr>
          <p:cNvPr id="8" name="Retângulo de cantos arredondados 7"/>
          <p:cNvSpPr/>
          <p:nvPr/>
        </p:nvSpPr>
        <p:spPr>
          <a:xfrm>
            <a:off x="6456040" y="1988840"/>
            <a:ext cx="5400600" cy="360040"/>
          </a:xfrm>
          <a:prstGeom prst="roundRect">
            <a:avLst/>
          </a:prstGeom>
          <a:solidFill>
            <a:schemeClr val="accent6">
              <a:lumMod val="75000"/>
            </a:schemeClr>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pt-BR" b="1" dirty="0" smtClean="0"/>
              <a:t>RECEITA DE CAPITAL</a:t>
            </a:r>
            <a:endParaRPr lang="pt-BR" b="1" dirty="0"/>
          </a:p>
        </p:txBody>
      </p:sp>
      <p:graphicFrame>
        <p:nvGraphicFramePr>
          <p:cNvPr id="10" name="Tabela 9"/>
          <p:cNvGraphicFramePr>
            <a:graphicFrameLocks noGrp="1"/>
          </p:cNvGraphicFramePr>
          <p:nvPr>
            <p:extLst>
              <p:ext uri="{D42A27DB-BD31-4B8C-83A1-F6EECF244321}">
                <p14:modId xmlns:p14="http://schemas.microsoft.com/office/powerpoint/2010/main" val="2071871887"/>
              </p:ext>
            </p:extLst>
          </p:nvPr>
        </p:nvGraphicFramePr>
        <p:xfrm>
          <a:off x="983431" y="4277995"/>
          <a:ext cx="5328594" cy="1406232"/>
        </p:xfrm>
        <a:graphic>
          <a:graphicData uri="http://schemas.openxmlformats.org/drawingml/2006/table">
            <a:tbl>
              <a:tblPr firstRow="1" bandRow="1">
                <a:tableStyleId>{5C22544A-7EE6-4342-B048-85BDC9FD1C3A}</a:tableStyleId>
              </a:tblPr>
              <a:tblGrid>
                <a:gridCol w="913327">
                  <a:extLst>
                    <a:ext uri="{9D8B030D-6E8A-4147-A177-3AD203B41FA5}">
                      <a16:colId xmlns:a16="http://schemas.microsoft.com/office/drawing/2014/main" val="20000"/>
                    </a:ext>
                  </a:extLst>
                </a:gridCol>
                <a:gridCol w="913327">
                  <a:extLst>
                    <a:ext uri="{9D8B030D-6E8A-4147-A177-3AD203B41FA5}">
                      <a16:colId xmlns:a16="http://schemas.microsoft.com/office/drawing/2014/main" val="20001"/>
                    </a:ext>
                  </a:extLst>
                </a:gridCol>
                <a:gridCol w="674927">
                  <a:extLst>
                    <a:ext uri="{9D8B030D-6E8A-4147-A177-3AD203B41FA5}">
                      <a16:colId xmlns:a16="http://schemas.microsoft.com/office/drawing/2014/main" val="20002"/>
                    </a:ext>
                  </a:extLst>
                </a:gridCol>
                <a:gridCol w="637684">
                  <a:extLst>
                    <a:ext uri="{9D8B030D-6E8A-4147-A177-3AD203B41FA5}">
                      <a16:colId xmlns:a16="http://schemas.microsoft.com/office/drawing/2014/main" val="20003"/>
                    </a:ext>
                  </a:extLst>
                </a:gridCol>
                <a:gridCol w="637684">
                  <a:extLst>
                    <a:ext uri="{9D8B030D-6E8A-4147-A177-3AD203B41FA5}">
                      <a16:colId xmlns:a16="http://schemas.microsoft.com/office/drawing/2014/main" val="20004"/>
                    </a:ext>
                  </a:extLst>
                </a:gridCol>
                <a:gridCol w="637684">
                  <a:extLst>
                    <a:ext uri="{9D8B030D-6E8A-4147-A177-3AD203B41FA5}">
                      <a16:colId xmlns:a16="http://schemas.microsoft.com/office/drawing/2014/main" val="20005"/>
                    </a:ext>
                  </a:extLst>
                </a:gridCol>
                <a:gridCol w="913961">
                  <a:extLst>
                    <a:ext uri="{9D8B030D-6E8A-4147-A177-3AD203B41FA5}">
                      <a16:colId xmlns:a16="http://schemas.microsoft.com/office/drawing/2014/main" val="20006"/>
                    </a:ext>
                  </a:extLst>
                </a:gridCol>
              </a:tblGrid>
              <a:tr h="231251">
                <a:tc>
                  <a:txBody>
                    <a:bodyPr/>
                    <a:lstStyle/>
                    <a:p>
                      <a:pPr algn="ctr">
                        <a:spcAft>
                          <a:spcPts val="0"/>
                        </a:spcAft>
                      </a:pPr>
                      <a:r>
                        <a:rPr lang="pt-BR" sz="1800" dirty="0">
                          <a:effectLst/>
                        </a:rPr>
                        <a:t>C</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pt-BR" sz="1800" dirty="0">
                          <a:effectLst/>
                        </a:rPr>
                        <a:t>O</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pt-BR" sz="1800" dirty="0">
                          <a:effectLst/>
                        </a:rPr>
                        <a:t>E</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pt-BR" sz="1800" dirty="0">
                          <a:effectLst/>
                        </a:rPr>
                        <a:t>D</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pt-BR" sz="1800" dirty="0" smtClean="0">
                          <a:effectLst/>
                        </a:rPr>
                        <a:t>DD</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algn="ctr" defTabSz="914400" rtl="0" eaLnBrk="1" latinLnBrk="0" hangingPunct="1">
                        <a:spcAft>
                          <a:spcPts val="0"/>
                        </a:spcAft>
                      </a:pPr>
                      <a:r>
                        <a:rPr lang="pt-BR" sz="1800" kern="1200" dirty="0" smtClean="0">
                          <a:effectLst/>
                        </a:rPr>
                        <a:t>D</a:t>
                      </a:r>
                      <a:endParaRPr lang="pt-BR" sz="1800" b="1"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pt-BR" sz="1800" dirty="0" smtClean="0">
                          <a:effectLst/>
                        </a:rPr>
                        <a:t>T</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373752">
                <a:tc>
                  <a:txBody>
                    <a:bodyPr/>
                    <a:lstStyle/>
                    <a:p>
                      <a:pPr algn="ctr">
                        <a:spcAft>
                          <a:spcPts val="0"/>
                        </a:spcAft>
                      </a:pPr>
                      <a:r>
                        <a:rPr lang="pt-BR" sz="1800" dirty="0" smtClean="0">
                          <a:effectLst/>
                        </a:rPr>
                        <a:t>1</a:t>
                      </a:r>
                      <a:endParaRPr lang="pt-BR"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pt-BR" sz="1800" dirty="0" smtClean="0">
                          <a:effectLst/>
                        </a:rPr>
                        <a:t>X</a:t>
                      </a:r>
                      <a:endParaRPr lang="pt-BR"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pt-BR" sz="1800" dirty="0" smtClean="0">
                          <a:effectLst/>
                        </a:rPr>
                        <a:t>X</a:t>
                      </a:r>
                      <a:endParaRPr lang="pt-BR"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gridSpan="3">
                  <a:txBody>
                    <a:bodyPr/>
                    <a:lstStyle/>
                    <a:p>
                      <a:pPr algn="ctr">
                        <a:spcAft>
                          <a:spcPts val="0"/>
                        </a:spcAft>
                      </a:pPr>
                      <a:r>
                        <a:rPr lang="pt-BR" sz="1800" dirty="0" smtClean="0">
                          <a:effectLst/>
                        </a:rPr>
                        <a:t>X.XX.X</a:t>
                      </a:r>
                      <a:endParaRPr lang="pt-BR"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pPr algn="ctr">
                        <a:spcAft>
                          <a:spcPts val="0"/>
                        </a:spcAft>
                      </a:pP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0"/>
                        </a:spcAft>
                      </a:pP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800" dirty="0" smtClean="0">
                          <a:effectLst/>
                        </a:rPr>
                        <a:t>X</a:t>
                      </a:r>
                      <a:endParaRPr lang="pt-BR"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379080">
                <a:tc>
                  <a:txBody>
                    <a:bodyPr/>
                    <a:lstStyle/>
                    <a:p>
                      <a:pPr algn="ctr">
                        <a:spcAft>
                          <a:spcPts val="0"/>
                        </a:spcAft>
                      </a:pPr>
                      <a:r>
                        <a:rPr lang="pt-BR" sz="1800" dirty="0" smtClean="0">
                          <a:effectLst/>
                        </a:rPr>
                        <a:t>2</a:t>
                      </a:r>
                      <a:endParaRPr lang="pt-BR"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pt-BR" sz="1800" dirty="0" smtClean="0">
                          <a:effectLst/>
                        </a:rPr>
                        <a:t>X</a:t>
                      </a:r>
                      <a:endParaRPr lang="pt-BR"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pt-BR" sz="1800" dirty="0" smtClean="0">
                          <a:effectLst/>
                        </a:rPr>
                        <a:t>X</a:t>
                      </a:r>
                      <a:endParaRPr lang="pt-BR"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gridSpan="3">
                  <a:txBody>
                    <a:bodyPr/>
                    <a:lstStyle/>
                    <a:p>
                      <a:pPr algn="ctr">
                        <a:spcAft>
                          <a:spcPts val="0"/>
                        </a:spcAft>
                      </a:pPr>
                      <a:r>
                        <a:rPr lang="pt-BR" sz="1800" dirty="0" smtClean="0">
                          <a:effectLst/>
                        </a:rPr>
                        <a:t>X.XX.X</a:t>
                      </a:r>
                      <a:endParaRPr lang="pt-BR"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pt-BR"/>
                    </a:p>
                  </a:txBody>
                  <a:tcPr/>
                </a:tc>
                <a:tc hMerge="1">
                  <a:txBody>
                    <a:bodyPr/>
                    <a:lstStyle/>
                    <a:p>
                      <a:endParaRPr lang="pt-BR"/>
                    </a:p>
                  </a:txBody>
                  <a:tcPr/>
                </a:tc>
                <a:tc>
                  <a:txBody>
                    <a:bodyPr/>
                    <a:lstStyle/>
                    <a:p>
                      <a:pPr algn="ctr">
                        <a:spcAft>
                          <a:spcPts val="0"/>
                        </a:spcAft>
                      </a:pPr>
                      <a:r>
                        <a:rPr lang="pt-BR" sz="1800" dirty="0" smtClean="0">
                          <a:effectLst/>
                        </a:rPr>
                        <a:t>2</a:t>
                      </a:r>
                      <a:endParaRPr lang="pt-BR"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r h="379080">
                <a:tc>
                  <a:txBody>
                    <a:bodyPr/>
                    <a:lstStyle/>
                    <a:p>
                      <a:pPr algn="ctr">
                        <a:spcAft>
                          <a:spcPts val="0"/>
                        </a:spcAft>
                      </a:pPr>
                      <a:r>
                        <a:rPr lang="pt-BR" sz="1800" dirty="0" smtClean="0">
                          <a:effectLst/>
                        </a:rPr>
                        <a:t>2</a:t>
                      </a:r>
                      <a:endParaRPr lang="pt-BR"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pt-BR" sz="1800" dirty="0" smtClean="0">
                          <a:effectLst/>
                        </a:rPr>
                        <a:t>X</a:t>
                      </a:r>
                      <a:endParaRPr lang="pt-BR"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pt-BR" sz="1800" dirty="0" smtClean="0">
                          <a:effectLst/>
                        </a:rPr>
                        <a:t>X</a:t>
                      </a:r>
                      <a:endParaRPr lang="pt-BR"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gridSpan="3">
                  <a:txBody>
                    <a:bodyPr/>
                    <a:lstStyle/>
                    <a:p>
                      <a:pPr algn="ctr">
                        <a:spcAft>
                          <a:spcPts val="0"/>
                        </a:spcAft>
                      </a:pPr>
                      <a:r>
                        <a:rPr lang="pt-BR" sz="1800" dirty="0" smtClean="0">
                          <a:effectLst/>
                        </a:rPr>
                        <a:t>X.XX.X</a:t>
                      </a:r>
                      <a:endParaRPr lang="pt-BR"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pt-BR"/>
                    </a:p>
                  </a:txBody>
                  <a:tcPr/>
                </a:tc>
                <a:tc hMerge="1">
                  <a:txBody>
                    <a:bodyPr/>
                    <a:lstStyle/>
                    <a:p>
                      <a:endParaRPr lang="pt-BR"/>
                    </a:p>
                  </a:txBody>
                  <a:tcPr/>
                </a:tc>
                <a:tc>
                  <a:txBody>
                    <a:bodyPr/>
                    <a:lstStyle/>
                    <a:p>
                      <a:pPr algn="ctr">
                        <a:spcAft>
                          <a:spcPts val="0"/>
                        </a:spcAft>
                      </a:pPr>
                      <a:r>
                        <a:rPr lang="pt-BR" sz="1800" dirty="0" smtClean="0">
                          <a:effectLst/>
                        </a:rPr>
                        <a:t>4</a:t>
                      </a:r>
                      <a:endParaRPr lang="pt-BR"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bl>
          </a:graphicData>
        </a:graphic>
      </p:graphicFrame>
      <p:graphicFrame>
        <p:nvGraphicFramePr>
          <p:cNvPr id="11" name="Tabela 10"/>
          <p:cNvGraphicFramePr>
            <a:graphicFrameLocks noGrp="1"/>
          </p:cNvGraphicFramePr>
          <p:nvPr>
            <p:extLst>
              <p:ext uri="{D42A27DB-BD31-4B8C-83A1-F6EECF244321}">
                <p14:modId xmlns:p14="http://schemas.microsoft.com/office/powerpoint/2010/main" val="3927095866"/>
              </p:ext>
            </p:extLst>
          </p:nvPr>
        </p:nvGraphicFramePr>
        <p:xfrm>
          <a:off x="6600056" y="4464871"/>
          <a:ext cx="5040559" cy="1032480"/>
        </p:xfrm>
        <a:graphic>
          <a:graphicData uri="http://schemas.openxmlformats.org/drawingml/2006/table">
            <a:tbl>
              <a:tblPr firstRow="1" bandRow="1">
                <a:tableStyleId>{93296810-A885-4BE3-A3E7-6D5BEEA58F35}</a:tableStyleId>
              </a:tblPr>
              <a:tblGrid>
                <a:gridCol w="863958">
                  <a:extLst>
                    <a:ext uri="{9D8B030D-6E8A-4147-A177-3AD203B41FA5}">
                      <a16:colId xmlns:a16="http://schemas.microsoft.com/office/drawing/2014/main" val="20000"/>
                    </a:ext>
                  </a:extLst>
                </a:gridCol>
                <a:gridCol w="863958">
                  <a:extLst>
                    <a:ext uri="{9D8B030D-6E8A-4147-A177-3AD203B41FA5}">
                      <a16:colId xmlns:a16="http://schemas.microsoft.com/office/drawing/2014/main" val="20001"/>
                    </a:ext>
                  </a:extLst>
                </a:gridCol>
                <a:gridCol w="638444">
                  <a:extLst>
                    <a:ext uri="{9D8B030D-6E8A-4147-A177-3AD203B41FA5}">
                      <a16:colId xmlns:a16="http://schemas.microsoft.com/office/drawing/2014/main" val="20002"/>
                    </a:ext>
                  </a:extLst>
                </a:gridCol>
                <a:gridCol w="603214">
                  <a:extLst>
                    <a:ext uri="{9D8B030D-6E8A-4147-A177-3AD203B41FA5}">
                      <a16:colId xmlns:a16="http://schemas.microsoft.com/office/drawing/2014/main" val="20003"/>
                    </a:ext>
                  </a:extLst>
                </a:gridCol>
                <a:gridCol w="603214">
                  <a:extLst>
                    <a:ext uri="{9D8B030D-6E8A-4147-A177-3AD203B41FA5}">
                      <a16:colId xmlns:a16="http://schemas.microsoft.com/office/drawing/2014/main" val="20004"/>
                    </a:ext>
                  </a:extLst>
                </a:gridCol>
                <a:gridCol w="603214">
                  <a:extLst>
                    <a:ext uri="{9D8B030D-6E8A-4147-A177-3AD203B41FA5}">
                      <a16:colId xmlns:a16="http://schemas.microsoft.com/office/drawing/2014/main" val="20005"/>
                    </a:ext>
                  </a:extLst>
                </a:gridCol>
                <a:gridCol w="864557">
                  <a:extLst>
                    <a:ext uri="{9D8B030D-6E8A-4147-A177-3AD203B41FA5}">
                      <a16:colId xmlns:a16="http://schemas.microsoft.com/office/drawing/2014/main" val="20006"/>
                    </a:ext>
                  </a:extLst>
                </a:gridCol>
              </a:tblGrid>
              <a:tr h="231251">
                <a:tc>
                  <a:txBody>
                    <a:bodyPr/>
                    <a:lstStyle/>
                    <a:p>
                      <a:pPr algn="ctr">
                        <a:spcAft>
                          <a:spcPts val="0"/>
                        </a:spcAft>
                      </a:pPr>
                      <a:r>
                        <a:rPr lang="pt-BR" sz="1800" dirty="0">
                          <a:effectLst/>
                        </a:rPr>
                        <a:t>C</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6">
                        <a:lumMod val="75000"/>
                      </a:schemeClr>
                    </a:solidFill>
                  </a:tcPr>
                </a:tc>
                <a:tc>
                  <a:txBody>
                    <a:bodyPr/>
                    <a:lstStyle/>
                    <a:p>
                      <a:pPr algn="ctr">
                        <a:spcAft>
                          <a:spcPts val="0"/>
                        </a:spcAft>
                      </a:pPr>
                      <a:r>
                        <a:rPr lang="pt-BR" sz="1800" dirty="0">
                          <a:effectLst/>
                        </a:rPr>
                        <a:t>O</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6">
                        <a:lumMod val="75000"/>
                      </a:schemeClr>
                    </a:solidFill>
                  </a:tcPr>
                </a:tc>
                <a:tc>
                  <a:txBody>
                    <a:bodyPr/>
                    <a:lstStyle/>
                    <a:p>
                      <a:pPr algn="ctr">
                        <a:spcAft>
                          <a:spcPts val="0"/>
                        </a:spcAft>
                      </a:pPr>
                      <a:r>
                        <a:rPr lang="pt-BR" sz="1800" dirty="0">
                          <a:effectLst/>
                        </a:rPr>
                        <a:t>E</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6">
                        <a:lumMod val="75000"/>
                      </a:schemeClr>
                    </a:solidFill>
                  </a:tcPr>
                </a:tc>
                <a:tc>
                  <a:txBody>
                    <a:bodyPr/>
                    <a:lstStyle/>
                    <a:p>
                      <a:pPr algn="ctr">
                        <a:spcAft>
                          <a:spcPts val="0"/>
                        </a:spcAft>
                      </a:pPr>
                      <a:r>
                        <a:rPr lang="pt-BR" sz="1800" dirty="0">
                          <a:effectLst/>
                        </a:rPr>
                        <a:t>D</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6">
                        <a:lumMod val="75000"/>
                      </a:schemeClr>
                    </a:solidFill>
                  </a:tcPr>
                </a:tc>
                <a:tc>
                  <a:txBody>
                    <a:bodyPr/>
                    <a:lstStyle/>
                    <a:p>
                      <a:pPr algn="ctr">
                        <a:spcAft>
                          <a:spcPts val="0"/>
                        </a:spcAft>
                      </a:pPr>
                      <a:r>
                        <a:rPr lang="pt-BR" sz="1800" dirty="0" smtClean="0">
                          <a:effectLst/>
                        </a:rPr>
                        <a:t>DD</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6">
                        <a:lumMod val="75000"/>
                      </a:schemeClr>
                    </a:solidFill>
                  </a:tcPr>
                </a:tc>
                <a:tc>
                  <a:txBody>
                    <a:bodyPr/>
                    <a:lstStyle/>
                    <a:p>
                      <a:pPr marL="0" algn="ctr" defTabSz="914400" rtl="0" eaLnBrk="1" latinLnBrk="0" hangingPunct="1">
                        <a:spcAft>
                          <a:spcPts val="0"/>
                        </a:spcAft>
                      </a:pPr>
                      <a:r>
                        <a:rPr lang="pt-BR" sz="1800" kern="1200" dirty="0" smtClean="0">
                          <a:effectLst/>
                        </a:rPr>
                        <a:t>D</a:t>
                      </a:r>
                      <a:endParaRPr lang="pt-BR" sz="1800" b="1"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chemeClr val="accent6">
                        <a:lumMod val="75000"/>
                      </a:schemeClr>
                    </a:solidFill>
                  </a:tcPr>
                </a:tc>
                <a:tc>
                  <a:txBody>
                    <a:bodyPr/>
                    <a:lstStyle/>
                    <a:p>
                      <a:pPr algn="ctr">
                        <a:spcAft>
                          <a:spcPts val="0"/>
                        </a:spcAft>
                      </a:pPr>
                      <a:r>
                        <a:rPr lang="pt-BR" sz="1800" dirty="0" smtClean="0">
                          <a:effectLst/>
                        </a:rPr>
                        <a:t>T</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6">
                        <a:lumMod val="75000"/>
                      </a:schemeClr>
                    </a:solidFill>
                  </a:tcPr>
                </a:tc>
                <a:extLst>
                  <a:ext uri="{0D108BD9-81ED-4DB2-BD59-A6C34878D82A}">
                    <a16:rowId xmlns:a16="http://schemas.microsoft.com/office/drawing/2014/main" val="10000"/>
                  </a:ext>
                </a:extLst>
              </a:tr>
              <a:tr h="379080">
                <a:tc>
                  <a:txBody>
                    <a:bodyPr/>
                    <a:lstStyle/>
                    <a:p>
                      <a:pPr algn="ctr">
                        <a:spcAft>
                          <a:spcPts val="0"/>
                        </a:spcAft>
                      </a:pPr>
                      <a:r>
                        <a:rPr lang="pt-BR" sz="1800" dirty="0" smtClean="0">
                          <a:effectLst/>
                        </a:rPr>
                        <a:t>2</a:t>
                      </a:r>
                      <a:endParaRPr lang="pt-BR"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pt-BR" sz="1800" dirty="0" smtClean="0">
                          <a:effectLst/>
                        </a:rPr>
                        <a:t>X</a:t>
                      </a:r>
                      <a:endParaRPr lang="pt-BR"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pt-BR" sz="1800" dirty="0" smtClean="0">
                          <a:effectLst/>
                        </a:rPr>
                        <a:t>X</a:t>
                      </a:r>
                      <a:endParaRPr lang="pt-BR"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gridSpan="3">
                  <a:txBody>
                    <a:bodyPr/>
                    <a:lstStyle/>
                    <a:p>
                      <a:pPr algn="ctr">
                        <a:spcAft>
                          <a:spcPts val="0"/>
                        </a:spcAft>
                      </a:pPr>
                      <a:r>
                        <a:rPr lang="pt-BR" sz="1800" dirty="0" smtClean="0">
                          <a:effectLst/>
                        </a:rPr>
                        <a:t>X.XX.X</a:t>
                      </a:r>
                      <a:endParaRPr lang="pt-BR"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pt-BR"/>
                    </a:p>
                  </a:txBody>
                  <a:tcPr/>
                </a:tc>
                <a:tc hMerge="1">
                  <a:txBody>
                    <a:bodyPr/>
                    <a:lstStyle/>
                    <a:p>
                      <a:endParaRPr lang="pt-BR"/>
                    </a:p>
                  </a:txBody>
                  <a:tcPr/>
                </a:tc>
                <a:tc>
                  <a:txBody>
                    <a:bodyPr/>
                    <a:lstStyle/>
                    <a:p>
                      <a:pPr algn="ctr">
                        <a:spcAft>
                          <a:spcPts val="0"/>
                        </a:spcAft>
                      </a:pPr>
                      <a:r>
                        <a:rPr lang="pt-BR" sz="1800" dirty="0" smtClean="0">
                          <a:effectLst/>
                        </a:rPr>
                        <a:t>1</a:t>
                      </a:r>
                      <a:endParaRPr lang="pt-BR"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379080">
                <a:tc>
                  <a:txBody>
                    <a:bodyPr/>
                    <a:lstStyle/>
                    <a:p>
                      <a:pPr algn="ctr">
                        <a:spcAft>
                          <a:spcPts val="0"/>
                        </a:spcAft>
                      </a:pPr>
                      <a:r>
                        <a:rPr lang="pt-BR" sz="1800" dirty="0" smtClean="0">
                          <a:effectLst/>
                        </a:rPr>
                        <a:t>2</a:t>
                      </a:r>
                      <a:endParaRPr lang="pt-BR"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pt-BR" sz="1800" dirty="0" smtClean="0">
                          <a:effectLst/>
                        </a:rPr>
                        <a:t>X</a:t>
                      </a:r>
                      <a:endParaRPr lang="pt-BR"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spcAft>
                          <a:spcPts val="0"/>
                        </a:spcAft>
                      </a:pPr>
                      <a:r>
                        <a:rPr lang="pt-BR" sz="1800" dirty="0" smtClean="0">
                          <a:effectLst/>
                        </a:rPr>
                        <a:t>X</a:t>
                      </a:r>
                      <a:endParaRPr lang="pt-BR"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gridSpan="3">
                  <a:txBody>
                    <a:bodyPr/>
                    <a:lstStyle/>
                    <a:p>
                      <a:pPr algn="ctr">
                        <a:spcAft>
                          <a:spcPts val="0"/>
                        </a:spcAft>
                      </a:pPr>
                      <a:r>
                        <a:rPr lang="pt-BR" sz="1800" dirty="0" smtClean="0">
                          <a:effectLst/>
                        </a:rPr>
                        <a:t>X.XX.X</a:t>
                      </a:r>
                      <a:endParaRPr lang="pt-BR"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hMerge="1">
                  <a:txBody>
                    <a:bodyPr/>
                    <a:lstStyle/>
                    <a:p>
                      <a:endParaRPr lang="pt-BR"/>
                    </a:p>
                  </a:txBody>
                  <a:tcPr/>
                </a:tc>
                <a:tc hMerge="1">
                  <a:txBody>
                    <a:bodyPr/>
                    <a:lstStyle/>
                    <a:p>
                      <a:endParaRPr lang="pt-BR"/>
                    </a:p>
                  </a:txBody>
                  <a:tcPr/>
                </a:tc>
                <a:tc>
                  <a:txBody>
                    <a:bodyPr/>
                    <a:lstStyle/>
                    <a:p>
                      <a:pPr algn="ctr">
                        <a:spcAft>
                          <a:spcPts val="0"/>
                        </a:spcAft>
                      </a:pPr>
                      <a:r>
                        <a:rPr lang="pt-BR" sz="1800" dirty="0" smtClean="0">
                          <a:effectLst/>
                        </a:rPr>
                        <a:t>3</a:t>
                      </a:r>
                      <a:endParaRPr lang="pt-BR"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bl>
          </a:graphicData>
        </a:graphic>
      </p:graphicFrame>
      <p:sp>
        <p:nvSpPr>
          <p:cNvPr id="9" name="Pentágono 8"/>
          <p:cNvSpPr/>
          <p:nvPr/>
        </p:nvSpPr>
        <p:spPr>
          <a:xfrm>
            <a:off x="983431" y="5805264"/>
            <a:ext cx="4680521" cy="876780"/>
          </a:xfrm>
          <a:prstGeom prst="homePlate">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smtClean="0"/>
              <a:t>EXEMPLO: </a:t>
            </a:r>
          </a:p>
          <a:p>
            <a:pPr algn="ctr"/>
            <a:r>
              <a:rPr lang="pt-BR" sz="2000" b="1" dirty="0" smtClean="0">
                <a:solidFill>
                  <a:schemeClr val="bg1"/>
                </a:solidFill>
              </a:rPr>
              <a:t>2</a:t>
            </a:r>
            <a:r>
              <a:rPr lang="pt-BR" sz="1600" dirty="0" smtClean="0"/>
              <a:t>220.00.1.</a:t>
            </a:r>
            <a:r>
              <a:rPr lang="pt-BR" sz="2000" b="1" dirty="0" smtClean="0">
                <a:solidFill>
                  <a:schemeClr val="bg1"/>
                </a:solidFill>
              </a:rPr>
              <a:t>2</a:t>
            </a:r>
            <a:r>
              <a:rPr lang="pt-BR" sz="1600" dirty="0" smtClean="0"/>
              <a:t> – Alienação de Bens Imóveis – Multas e Juros</a:t>
            </a:r>
            <a:endParaRPr lang="pt-BR" sz="1600" dirty="0"/>
          </a:p>
        </p:txBody>
      </p:sp>
      <p:sp>
        <p:nvSpPr>
          <p:cNvPr id="12" name="Divisa 11"/>
          <p:cNvSpPr/>
          <p:nvPr/>
        </p:nvSpPr>
        <p:spPr>
          <a:xfrm>
            <a:off x="5375922" y="5805264"/>
            <a:ext cx="6192688" cy="876780"/>
          </a:xfrm>
          <a:prstGeom prst="chevron">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solidFill>
                  <a:schemeClr val="tx1"/>
                </a:solidFill>
              </a:rPr>
              <a:t>RECEITA CORRENTE</a:t>
            </a:r>
            <a:endParaRPr lang="pt-BR" dirty="0">
              <a:solidFill>
                <a:schemeClr val="tx1"/>
              </a:solidFill>
            </a:endParaRPr>
          </a:p>
        </p:txBody>
      </p:sp>
    </p:spTree>
    <p:extLst>
      <p:ext uri="{BB962C8B-B14F-4D97-AF65-F5344CB8AC3E}">
        <p14:creationId xmlns:p14="http://schemas.microsoft.com/office/powerpoint/2010/main" val="130293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par>
                                <p:cTn id="11" presetID="1"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500"/>
                                        <p:tgtEl>
                                          <p:spTgt spid="6"/>
                                        </p:tgtEl>
                                      </p:cBhvr>
                                    </p:animEffect>
                                  </p:childTnLst>
                                </p:cTn>
                              </p:par>
                              <p:par>
                                <p:cTn id="21" presetID="1" presetClass="entr" presetSubtype="0" fill="hold" nodeType="with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2928" y="-171400"/>
            <a:ext cx="10515600" cy="1325563"/>
          </a:xfrm>
        </p:spPr>
        <p:txBody>
          <a:bodyPr>
            <a:normAutofit/>
          </a:bodyPr>
          <a:lstStyle/>
          <a:p>
            <a:r>
              <a:rPr lang="pt-BR" sz="2600" u="sng" dirty="0" smtClean="0"/>
              <a:t>Pontos de Atenção</a:t>
            </a:r>
            <a:endParaRPr lang="pt-BR" sz="2600" u="sng" dirty="0"/>
          </a:p>
        </p:txBody>
      </p:sp>
      <p:sp>
        <p:nvSpPr>
          <p:cNvPr id="3" name="Espaço Reservado para Conteúdo 2"/>
          <p:cNvSpPr>
            <a:spLocks noGrp="1"/>
          </p:cNvSpPr>
          <p:nvPr>
            <p:ph idx="1"/>
          </p:nvPr>
        </p:nvSpPr>
        <p:spPr>
          <a:xfrm>
            <a:off x="551384" y="764704"/>
            <a:ext cx="10945216" cy="5904656"/>
          </a:xfrm>
        </p:spPr>
        <p:txBody>
          <a:bodyPr>
            <a:normAutofit/>
          </a:bodyPr>
          <a:lstStyle/>
          <a:p>
            <a:endParaRPr lang="pt-BR" sz="2200" b="1" dirty="0" smtClean="0">
              <a:solidFill>
                <a:schemeClr val="tx2"/>
              </a:solidFill>
            </a:endParaRPr>
          </a:p>
          <a:p>
            <a:endParaRPr lang="pt-BR" sz="2200" b="1" dirty="0">
              <a:solidFill>
                <a:schemeClr val="tx2"/>
              </a:solidFill>
            </a:endParaRPr>
          </a:p>
          <a:p>
            <a:endParaRPr lang="pt-BR" sz="2200" b="1" dirty="0" smtClean="0">
              <a:solidFill>
                <a:schemeClr val="tx2"/>
              </a:solidFill>
            </a:endParaRPr>
          </a:p>
          <a:p>
            <a:endParaRPr lang="pt-BR" sz="2200" b="1" dirty="0" smtClean="0">
              <a:solidFill>
                <a:schemeClr val="tx2"/>
              </a:solidFill>
            </a:endParaRPr>
          </a:p>
          <a:p>
            <a:endParaRPr lang="pt-BR" sz="2200" b="1" dirty="0">
              <a:solidFill>
                <a:schemeClr val="tx2"/>
              </a:solidFill>
            </a:endParaRPr>
          </a:p>
          <a:p>
            <a:endParaRPr lang="pt-BR" sz="2200" b="1" dirty="0" smtClean="0">
              <a:solidFill>
                <a:schemeClr val="tx2"/>
              </a:solidFill>
            </a:endParaRPr>
          </a:p>
          <a:p>
            <a:endParaRPr lang="pt-BR" sz="2200" b="1" dirty="0">
              <a:solidFill>
                <a:schemeClr val="tx2"/>
              </a:solidFill>
            </a:endParaRPr>
          </a:p>
          <a:p>
            <a:endParaRPr lang="pt-BR" sz="2200" b="1" dirty="0" smtClean="0">
              <a:solidFill>
                <a:schemeClr val="tx2"/>
              </a:solidFill>
            </a:endParaRPr>
          </a:p>
          <a:p>
            <a:pPr algn="ctr"/>
            <a:r>
              <a:rPr lang="pt-BR" sz="2200" b="1" dirty="0" smtClean="0">
                <a:solidFill>
                  <a:schemeClr val="tx2"/>
                </a:solidFill>
              </a:rPr>
              <a:t>Contribuição de Melhoria para Pavimentação e Obras Complementares</a:t>
            </a:r>
            <a:endParaRPr lang="pt-BR" sz="2200" b="1" dirty="0">
              <a:solidFill>
                <a:schemeClr val="tx2"/>
              </a:solidFill>
            </a:endParaRPr>
          </a:p>
          <a:p>
            <a:pPr algn="ctr"/>
            <a:r>
              <a:rPr lang="pt-BR" sz="2200" b="1" dirty="0">
                <a:solidFill>
                  <a:schemeClr val="tx2"/>
                </a:solidFill>
              </a:rPr>
              <a:t>De: </a:t>
            </a:r>
            <a:r>
              <a:rPr lang="pt-BR" sz="2200" b="1" dirty="0" smtClean="0">
                <a:solidFill>
                  <a:schemeClr val="tx2"/>
                </a:solidFill>
              </a:rPr>
              <a:t>1.1.3.0.04.00 </a:t>
            </a:r>
            <a:r>
              <a:rPr lang="pt-BR" sz="2200" b="1" dirty="0">
                <a:solidFill>
                  <a:schemeClr val="tx2"/>
                </a:solidFill>
              </a:rPr>
              <a:t>Para: </a:t>
            </a:r>
            <a:r>
              <a:rPr lang="pt-BR" sz="2200" b="1" dirty="0" smtClean="0">
                <a:solidFill>
                  <a:schemeClr val="tx2"/>
                </a:solidFill>
              </a:rPr>
              <a:t>1.1.3.8.04.1.1</a:t>
            </a:r>
          </a:p>
          <a:p>
            <a:pPr algn="ctr"/>
            <a:endParaRPr lang="pt-BR" sz="2200" b="1" dirty="0" smtClean="0">
              <a:solidFill>
                <a:schemeClr val="tx2"/>
              </a:solidFill>
            </a:endParaRPr>
          </a:p>
          <a:p>
            <a:pPr marL="285750" indent="-285750">
              <a:spcBef>
                <a:spcPct val="0"/>
              </a:spcBef>
              <a:buClr>
                <a:schemeClr val="tx2">
                  <a:lumMod val="75000"/>
                </a:schemeClr>
              </a:buClr>
              <a:buFont typeface="Wingdings" panose="05000000000000000000" pitchFamily="2" charset="2"/>
              <a:buChar char="§"/>
              <a:defRPr/>
            </a:pPr>
            <a:endParaRPr lang="pt-BR" sz="2400" b="1" dirty="0" smtClean="0">
              <a:cs typeface="Arial" panose="020B0604020202020204" pitchFamily="34" charset="0"/>
            </a:endParaRPr>
          </a:p>
          <a:p>
            <a:pPr marL="285750" indent="-285750">
              <a:spcBef>
                <a:spcPct val="0"/>
              </a:spcBef>
              <a:buClr>
                <a:schemeClr val="tx2">
                  <a:lumMod val="75000"/>
                </a:schemeClr>
              </a:buClr>
              <a:buFont typeface="Wingdings" panose="05000000000000000000" pitchFamily="2" charset="2"/>
              <a:buChar char="§"/>
              <a:defRPr/>
            </a:pPr>
            <a:endParaRPr lang="pt-BR" sz="2400" b="1" dirty="0" smtClean="0">
              <a:cs typeface="Arial" panose="020B0604020202020204" pitchFamily="34" charset="0"/>
            </a:endParaRPr>
          </a:p>
          <a:p>
            <a:pPr marL="285750" indent="-285750">
              <a:spcBef>
                <a:spcPct val="0"/>
              </a:spcBef>
              <a:buClr>
                <a:schemeClr val="tx2">
                  <a:lumMod val="75000"/>
                </a:schemeClr>
              </a:buClr>
              <a:buFont typeface="Wingdings" panose="05000000000000000000" pitchFamily="2" charset="2"/>
              <a:buChar char="§"/>
              <a:defRPr/>
            </a:pPr>
            <a:endParaRPr lang="pt-BR" sz="2400" b="1" dirty="0" smtClean="0">
              <a:cs typeface="Arial" panose="020B0604020202020204" pitchFamily="34" charset="0"/>
            </a:endParaRPr>
          </a:p>
          <a:p>
            <a:pPr marL="450850" lvl="1" indent="0">
              <a:lnSpc>
                <a:spcPct val="100000"/>
              </a:lnSpc>
              <a:spcBef>
                <a:spcPct val="0"/>
              </a:spcBef>
              <a:buClr>
                <a:schemeClr val="tx2">
                  <a:lumMod val="75000"/>
                </a:schemeClr>
              </a:buClr>
              <a:buNone/>
              <a:defRPr/>
            </a:pPr>
            <a:endParaRPr lang="pt-BR" sz="2000" dirty="0">
              <a:cs typeface="Arial" panose="020B0604020202020204" pitchFamily="34" charset="0"/>
            </a:endParaRPr>
          </a:p>
        </p:txBody>
      </p:sp>
      <p:sp>
        <p:nvSpPr>
          <p:cNvPr id="4" name="Espaço Reservado para Número de Slide 3"/>
          <p:cNvSpPr>
            <a:spLocks noGrp="1"/>
          </p:cNvSpPr>
          <p:nvPr>
            <p:ph type="sldNum" sz="quarter" idx="12"/>
          </p:nvPr>
        </p:nvSpPr>
        <p:spPr/>
        <p:txBody>
          <a:bodyPr/>
          <a:lstStyle/>
          <a:p>
            <a:fld id="{6C24D49B-0E82-46B4-BC54-FF357924A8BC}" type="slidenum">
              <a:rPr lang="pt-BR" smtClean="0"/>
              <a:pPr/>
              <a:t>16</a:t>
            </a:fld>
            <a:endParaRPr lang="pt-BR"/>
          </a:p>
        </p:txBody>
      </p:sp>
      <p:pic>
        <p:nvPicPr>
          <p:cNvPr id="5" name="Imagem 4"/>
          <p:cNvPicPr>
            <a:picLocks noChangeAspect="1"/>
          </p:cNvPicPr>
          <p:nvPr/>
        </p:nvPicPr>
        <p:blipFill>
          <a:blip r:embed="rId2"/>
          <a:stretch>
            <a:fillRect/>
          </a:stretch>
        </p:blipFill>
        <p:spPr>
          <a:xfrm>
            <a:off x="2408750" y="2924945"/>
            <a:ext cx="7287650" cy="1224136"/>
          </a:xfrm>
          <a:prstGeom prst="rect">
            <a:avLst/>
          </a:prstGeom>
        </p:spPr>
      </p:pic>
      <p:sp>
        <p:nvSpPr>
          <p:cNvPr id="6" name="Retângulo 5"/>
          <p:cNvSpPr/>
          <p:nvPr/>
        </p:nvSpPr>
        <p:spPr>
          <a:xfrm>
            <a:off x="199637" y="836712"/>
            <a:ext cx="6358593" cy="72007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Clr>
                <a:schemeClr val="tx2">
                  <a:lumMod val="75000"/>
                </a:schemeClr>
              </a:buClr>
              <a:defRPr/>
            </a:pPr>
            <a:r>
              <a:rPr lang="pt-BR" sz="2200" b="1" dirty="0">
                <a:cs typeface="Arial" panose="020B0604020202020204" pitchFamily="34" charset="0"/>
              </a:rPr>
              <a:t>Utilização no 4º dígito do número “8”</a:t>
            </a:r>
          </a:p>
        </p:txBody>
      </p:sp>
      <p:sp>
        <p:nvSpPr>
          <p:cNvPr id="7" name="Retângulo 6"/>
          <p:cNvSpPr/>
          <p:nvPr/>
        </p:nvSpPr>
        <p:spPr>
          <a:xfrm>
            <a:off x="490979" y="1372347"/>
            <a:ext cx="10872330" cy="1435840"/>
          </a:xfrm>
          <a:prstGeom prst="rect">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BR" sz="2000" dirty="0">
                <a:solidFill>
                  <a:schemeClr val="tx1"/>
                </a:solidFill>
              </a:rPr>
              <a:t>Os detalhamentos para atender estados e municípios não precisam ter necessariamente esse dígito em sua estrutura. Esse dígito será utilizado apenas residualmente, ou seja, para as naturezas de receitas que não se enquadram nas demais estruturas de codificação </a:t>
            </a:r>
            <a:r>
              <a:rPr lang="pt-BR" sz="2000" dirty="0" smtClean="0">
                <a:solidFill>
                  <a:schemeClr val="tx1"/>
                </a:solidFill>
              </a:rPr>
              <a:t>existentes</a:t>
            </a:r>
            <a:r>
              <a:rPr lang="pt-BR" sz="2000" dirty="0">
                <a:solidFill>
                  <a:schemeClr val="tx1"/>
                </a:solidFill>
              </a:rPr>
              <a:t>.</a:t>
            </a:r>
          </a:p>
        </p:txBody>
      </p:sp>
      <p:sp>
        <p:nvSpPr>
          <p:cNvPr id="8" name="Retângulo 7"/>
          <p:cNvSpPr/>
          <p:nvPr/>
        </p:nvSpPr>
        <p:spPr>
          <a:xfrm>
            <a:off x="490979" y="5169388"/>
            <a:ext cx="11168816" cy="923908"/>
          </a:xfrm>
          <a:prstGeom prst="rect">
            <a:avLst/>
          </a:prstGeom>
          <a:solidFill>
            <a:schemeClr val="bg1"/>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BR" sz="2200" dirty="0" smtClean="0">
                <a:solidFill>
                  <a:schemeClr val="tx1"/>
                </a:solidFill>
              </a:rPr>
              <a:t>STN articulou com a SOF para utilizar a codificação dos impostos: ICMS, ISS, IPTU, IPVA. ITCMD e ITBI, dentro da codificação geral.</a:t>
            </a:r>
            <a:endParaRPr lang="pt-BR" sz="2200" dirty="0">
              <a:solidFill>
                <a:schemeClr val="tx1"/>
              </a:solidFill>
            </a:endParaRPr>
          </a:p>
        </p:txBody>
      </p:sp>
    </p:spTree>
    <p:extLst>
      <p:ext uri="{BB962C8B-B14F-4D97-AF65-F5344CB8AC3E}">
        <p14:creationId xmlns:p14="http://schemas.microsoft.com/office/powerpoint/2010/main" val="40440505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z="2600" u="sng" dirty="0"/>
              <a:t>Alteração na Estrutura de Impostos</a:t>
            </a:r>
            <a:r>
              <a:rPr lang="pt-BR" dirty="0" smtClean="0"/>
              <a:t>:</a:t>
            </a:r>
            <a:endParaRPr lang="pt-BR" dirty="0"/>
          </a:p>
        </p:txBody>
      </p:sp>
      <p:graphicFrame>
        <p:nvGraphicFramePr>
          <p:cNvPr id="5" name="Espaço Reservado para Conteúdo 4"/>
          <p:cNvGraphicFramePr>
            <a:graphicFrameLocks noGrp="1"/>
          </p:cNvGraphicFramePr>
          <p:nvPr>
            <p:ph idx="1"/>
            <p:extLst>
              <p:ext uri="{D42A27DB-BD31-4B8C-83A1-F6EECF244321}">
                <p14:modId xmlns:p14="http://schemas.microsoft.com/office/powerpoint/2010/main" val="2759917807"/>
              </p:ext>
            </p:extLst>
          </p:nvPr>
        </p:nvGraphicFramePr>
        <p:xfrm>
          <a:off x="260922" y="1037694"/>
          <a:ext cx="11667727" cy="5156249"/>
        </p:xfrm>
        <a:graphic>
          <a:graphicData uri="http://schemas.openxmlformats.org/drawingml/2006/table">
            <a:tbl>
              <a:tblPr/>
              <a:tblGrid>
                <a:gridCol w="1693000">
                  <a:extLst>
                    <a:ext uri="{9D8B030D-6E8A-4147-A177-3AD203B41FA5}">
                      <a16:colId xmlns:a16="http://schemas.microsoft.com/office/drawing/2014/main" val="20000"/>
                    </a:ext>
                  </a:extLst>
                </a:gridCol>
                <a:gridCol w="1295930">
                  <a:extLst>
                    <a:ext uri="{9D8B030D-6E8A-4147-A177-3AD203B41FA5}">
                      <a16:colId xmlns:a16="http://schemas.microsoft.com/office/drawing/2014/main" val="20001"/>
                    </a:ext>
                  </a:extLst>
                </a:gridCol>
                <a:gridCol w="7310644">
                  <a:extLst>
                    <a:ext uri="{9D8B030D-6E8A-4147-A177-3AD203B41FA5}">
                      <a16:colId xmlns:a16="http://schemas.microsoft.com/office/drawing/2014/main" val="20002"/>
                    </a:ext>
                  </a:extLst>
                </a:gridCol>
                <a:gridCol w="1368153">
                  <a:extLst>
                    <a:ext uri="{9D8B030D-6E8A-4147-A177-3AD203B41FA5}">
                      <a16:colId xmlns:a16="http://schemas.microsoft.com/office/drawing/2014/main" val="20003"/>
                    </a:ext>
                  </a:extLst>
                </a:gridCol>
              </a:tblGrid>
              <a:tr h="480396">
                <a:tc>
                  <a:txBody>
                    <a:bodyPr/>
                    <a:lstStyle/>
                    <a:p>
                      <a:pPr algn="ctr" fontAlgn="ctr"/>
                      <a:r>
                        <a:rPr lang="pt-BR" sz="1800" b="1" i="0" u="none" strike="noStrike" dirty="0">
                          <a:solidFill>
                            <a:srgbClr val="000000"/>
                          </a:solidFill>
                          <a:effectLst/>
                          <a:latin typeface="Calibri" panose="020F0502020204030204" pitchFamily="34" charset="0"/>
                        </a:rPr>
                        <a:t>NR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EAAAA"/>
                    </a:solidFill>
                  </a:tcPr>
                </a:tc>
                <a:tc>
                  <a:txBody>
                    <a:bodyPr/>
                    <a:lstStyle/>
                    <a:p>
                      <a:pPr algn="ctr" fontAlgn="ctr"/>
                      <a:r>
                        <a:rPr lang="pt-BR" sz="1800" b="1" i="0" u="none" strike="noStrike" dirty="0">
                          <a:solidFill>
                            <a:srgbClr val="000000"/>
                          </a:solidFill>
                          <a:effectLst/>
                          <a:latin typeface="Calibri" panose="020F0502020204030204" pitchFamily="34" charset="0"/>
                        </a:rPr>
                        <a:t>Tipo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EAAAA"/>
                    </a:solidFill>
                  </a:tcPr>
                </a:tc>
                <a:tc>
                  <a:txBody>
                    <a:bodyPr/>
                    <a:lstStyle/>
                    <a:p>
                      <a:pPr algn="ctr" fontAlgn="ctr"/>
                      <a:r>
                        <a:rPr lang="pt-BR" sz="1800" b="1" i="0" u="none" strike="noStrike" dirty="0">
                          <a:solidFill>
                            <a:srgbClr val="000000"/>
                          </a:solidFill>
                          <a:effectLst/>
                          <a:latin typeface="Calibri" panose="020F0502020204030204" pitchFamily="34" charset="0"/>
                        </a:rPr>
                        <a:t>Especificação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EAAAA"/>
                    </a:solidFill>
                  </a:tcPr>
                </a:tc>
                <a:tc>
                  <a:txBody>
                    <a:bodyPr/>
                    <a:lstStyle/>
                    <a:p>
                      <a:pPr algn="ctr" fontAlgn="ctr"/>
                      <a:r>
                        <a:rPr lang="pt-BR" sz="1800" b="1" i="0" u="none" strike="noStrike" dirty="0">
                          <a:solidFill>
                            <a:srgbClr val="000000"/>
                          </a:solidFill>
                          <a:effectLst/>
                          <a:latin typeface="Calibri" panose="020F0502020204030204" pitchFamily="34" charset="0"/>
                        </a:rPr>
                        <a:t>NR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EAAAA"/>
                    </a:solidFill>
                  </a:tcPr>
                </a:tc>
                <a:extLst>
                  <a:ext uri="{0D108BD9-81ED-4DB2-BD59-A6C34878D82A}">
                    <a16:rowId xmlns:a16="http://schemas.microsoft.com/office/drawing/2014/main" val="10000"/>
                  </a:ext>
                </a:extLst>
              </a:tr>
              <a:tr h="457521">
                <a:tc>
                  <a:txBody>
                    <a:bodyPr/>
                    <a:lstStyle/>
                    <a:p>
                      <a:pPr algn="ctr" fontAlgn="ctr"/>
                      <a:r>
                        <a:rPr lang="pt-BR" sz="1800" b="0" i="0" u="none" strike="noStrike" dirty="0">
                          <a:solidFill>
                            <a:srgbClr val="000000"/>
                          </a:solidFill>
                          <a:effectLst/>
                          <a:latin typeface="Calibri" panose="020F0502020204030204" pitchFamily="34" charset="0"/>
                        </a:rPr>
                        <a:t>1.1.1.8.01.0.0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ctr" fontAlgn="ctr"/>
                      <a:r>
                        <a:rPr lang="pt-BR" sz="1800" b="0" i="0" u="none" strike="noStrike" dirty="0">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l" fontAlgn="ctr"/>
                      <a:r>
                        <a:rPr lang="pt-BR" sz="1800" b="0" i="0" u="none" strike="noStrike" dirty="0">
                          <a:solidFill>
                            <a:srgbClr val="000000"/>
                          </a:solidFill>
                          <a:effectLst/>
                          <a:latin typeface="Calibri" panose="020F0502020204030204" pitchFamily="34" charset="0"/>
                        </a:rPr>
                        <a:t>Impostos sobre o Patrimônio para Estados/DF/Municípios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ctr" fontAlgn="ctr"/>
                      <a:r>
                        <a:rPr lang="pt-BR" sz="1800" b="0" i="0" u="none" strike="noStrike" dirty="0">
                          <a:solidFill>
                            <a:srgbClr val="000000"/>
                          </a:solidFill>
                          <a:effectLst/>
                          <a:latin typeface="Calibri" panose="020F0502020204030204" pitchFamily="34" charset="0"/>
                        </a:rPr>
                        <a:t>1.1.1.2.02.0.0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BC2E6"/>
                    </a:solidFill>
                  </a:tcPr>
                </a:tc>
                <a:extLst>
                  <a:ext uri="{0D108BD9-81ED-4DB2-BD59-A6C34878D82A}">
                    <a16:rowId xmlns:a16="http://schemas.microsoft.com/office/drawing/2014/main" val="10001"/>
                  </a:ext>
                </a:extLst>
              </a:tr>
              <a:tr h="457521">
                <a:tc>
                  <a:txBody>
                    <a:bodyPr/>
                    <a:lstStyle/>
                    <a:p>
                      <a:pPr algn="ctr" fontAlgn="ctr"/>
                      <a:r>
                        <a:rPr lang="pt-BR" sz="1800" b="0" i="0" u="none" strike="noStrike" dirty="0">
                          <a:solidFill>
                            <a:srgbClr val="000000"/>
                          </a:solidFill>
                          <a:effectLst/>
                          <a:latin typeface="Calibri" panose="020F0502020204030204" pitchFamily="34" charset="0"/>
                        </a:rPr>
                        <a:t>1.1.1.8.01.1.0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ctr" fontAlgn="ctr"/>
                      <a:r>
                        <a:rPr lang="pt-BR" sz="1800" b="0" i="0" u="none" strike="noStrike" dirty="0">
                          <a:solidFill>
                            <a:srgbClr val="000000"/>
                          </a:solidFill>
                          <a:effectLst/>
                          <a:latin typeface="Calibri" panose="020F0502020204030204" pitchFamily="34" charset="0"/>
                        </a:rPr>
                        <a:t>IPTU</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pt-BR" sz="1800" b="0" i="0" u="none" strike="noStrike" dirty="0">
                          <a:solidFill>
                            <a:srgbClr val="000000"/>
                          </a:solidFill>
                          <a:effectLst/>
                          <a:latin typeface="Calibri" panose="020F0502020204030204" pitchFamily="34" charset="0"/>
                        </a:rPr>
                        <a:t>Imposto sobre a Propriedade Predial e Territorial Urbana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ctr" fontAlgn="ctr"/>
                      <a:r>
                        <a:rPr lang="pt-BR" sz="1800" b="0" i="0" u="none" strike="noStrike" dirty="0">
                          <a:solidFill>
                            <a:srgbClr val="000000"/>
                          </a:solidFill>
                          <a:effectLst/>
                          <a:latin typeface="Calibri" panose="020F0502020204030204" pitchFamily="34" charset="0"/>
                        </a:rPr>
                        <a:t>1.1.1.2.02.1.0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10002"/>
                  </a:ext>
                </a:extLst>
              </a:tr>
              <a:tr h="457521">
                <a:tc>
                  <a:txBody>
                    <a:bodyPr/>
                    <a:lstStyle/>
                    <a:p>
                      <a:pPr algn="ctr" fontAlgn="ctr"/>
                      <a:r>
                        <a:rPr lang="pt-BR" sz="1800" b="0" i="0" u="none" strike="noStrike" dirty="0">
                          <a:solidFill>
                            <a:srgbClr val="000000"/>
                          </a:solidFill>
                          <a:effectLst/>
                          <a:latin typeface="Calibri" panose="020F0502020204030204" pitchFamily="34" charset="0"/>
                        </a:rPr>
                        <a:t>1.1.1.8.01.2.0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ctr" fontAlgn="ctr"/>
                      <a:r>
                        <a:rPr lang="pt-BR" sz="1800" b="0" i="0" u="none" strike="noStrike" dirty="0">
                          <a:solidFill>
                            <a:srgbClr val="000000"/>
                          </a:solidFill>
                          <a:effectLst/>
                          <a:latin typeface="Calibri" panose="020F0502020204030204" pitchFamily="34" charset="0"/>
                        </a:rPr>
                        <a:t>IPVA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pt-BR" sz="1800" b="0" i="0" u="none" strike="noStrike" dirty="0">
                          <a:solidFill>
                            <a:srgbClr val="000000"/>
                          </a:solidFill>
                          <a:effectLst/>
                          <a:latin typeface="Calibri" panose="020F0502020204030204" pitchFamily="34" charset="0"/>
                        </a:rPr>
                        <a:t>Imposto sobre a Propriedade de Veículos Automotores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ctr" fontAlgn="ctr"/>
                      <a:r>
                        <a:rPr lang="pt-BR" sz="1800" b="0" i="0" u="none" strike="noStrike" dirty="0">
                          <a:solidFill>
                            <a:srgbClr val="000000"/>
                          </a:solidFill>
                          <a:effectLst/>
                          <a:latin typeface="Calibri" panose="020F0502020204030204" pitchFamily="34" charset="0"/>
                        </a:rPr>
                        <a:t>1.1.1.2.03.1.0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10003"/>
                  </a:ext>
                </a:extLst>
              </a:tr>
              <a:tr h="457521">
                <a:tc>
                  <a:txBody>
                    <a:bodyPr/>
                    <a:lstStyle/>
                    <a:p>
                      <a:pPr algn="ctr" fontAlgn="ctr"/>
                      <a:r>
                        <a:rPr lang="pt-BR" sz="1800" b="0" i="0" u="none" strike="noStrike" dirty="0">
                          <a:solidFill>
                            <a:srgbClr val="000000"/>
                          </a:solidFill>
                          <a:effectLst/>
                          <a:latin typeface="Calibri" panose="020F0502020204030204" pitchFamily="34" charset="0"/>
                        </a:rPr>
                        <a:t>1.1.1.8.01.3.0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ctr" fontAlgn="ctr"/>
                      <a:r>
                        <a:rPr lang="pt-BR" sz="1800" b="0" i="0" u="none" strike="noStrike" dirty="0">
                          <a:solidFill>
                            <a:srgbClr val="000000"/>
                          </a:solidFill>
                          <a:effectLst/>
                          <a:latin typeface="Calibri" panose="020F0502020204030204" pitchFamily="34" charset="0"/>
                        </a:rPr>
                        <a:t>ITCMD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pt-BR" sz="1800" b="0" i="0" u="none" strike="noStrike" dirty="0">
                          <a:solidFill>
                            <a:srgbClr val="000000"/>
                          </a:solidFill>
                          <a:effectLst/>
                          <a:latin typeface="Calibri" panose="020F0502020204030204" pitchFamily="34" charset="0"/>
                        </a:rPr>
                        <a:t>Imposto sobre Transmissão “Causa Mortis” e Doação de Bens e Direitos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ctr" fontAlgn="ctr"/>
                      <a:r>
                        <a:rPr lang="pt-BR" sz="1800" b="0" i="0" u="none" strike="noStrike" dirty="0">
                          <a:solidFill>
                            <a:srgbClr val="000000"/>
                          </a:solidFill>
                          <a:effectLst/>
                          <a:latin typeface="Calibri" panose="020F0502020204030204" pitchFamily="34" charset="0"/>
                        </a:rPr>
                        <a:t>1.1.1.2.04.1.0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10004"/>
                  </a:ext>
                </a:extLst>
              </a:tr>
              <a:tr h="457521">
                <a:tc>
                  <a:txBody>
                    <a:bodyPr/>
                    <a:lstStyle/>
                    <a:p>
                      <a:pPr algn="ctr" fontAlgn="ctr"/>
                      <a:r>
                        <a:rPr lang="pt-BR" sz="1800" b="0" i="0" u="none" strike="noStrike">
                          <a:solidFill>
                            <a:srgbClr val="000000"/>
                          </a:solidFill>
                          <a:effectLst/>
                          <a:latin typeface="Calibri" panose="020F0502020204030204" pitchFamily="34" charset="0"/>
                        </a:rPr>
                        <a:t>1.1.1.8.01.4.0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ctr" fontAlgn="ctr"/>
                      <a:r>
                        <a:rPr lang="pt-BR" sz="1800" b="0" i="0" u="none" strike="noStrike" dirty="0">
                          <a:solidFill>
                            <a:srgbClr val="000000"/>
                          </a:solidFill>
                          <a:effectLst/>
                          <a:latin typeface="Calibri" panose="020F0502020204030204" pitchFamily="34" charset="0"/>
                        </a:rPr>
                        <a:t>ITBI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pt-BR" sz="1800" b="0" i="0" u="none" strike="noStrike" dirty="0">
                          <a:solidFill>
                            <a:srgbClr val="000000"/>
                          </a:solidFill>
                          <a:effectLst/>
                          <a:latin typeface="Calibri" panose="020F0502020204030204" pitchFamily="34" charset="0"/>
                        </a:rPr>
                        <a:t>Imposto sobre Transmissão “Inter Vivos” de Bens Imóveis e de Direitos Reais sobre Imóveis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ctr" fontAlgn="ctr"/>
                      <a:r>
                        <a:rPr lang="pt-BR" sz="1800" b="0" i="0" u="none" strike="noStrike" dirty="0">
                          <a:solidFill>
                            <a:srgbClr val="000000"/>
                          </a:solidFill>
                          <a:effectLst/>
                          <a:latin typeface="Calibri" panose="020F0502020204030204" pitchFamily="34" charset="0"/>
                        </a:rPr>
                        <a:t>1.1.1.2.05.1.0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10005"/>
                  </a:ext>
                </a:extLst>
              </a:tr>
              <a:tr h="915041">
                <a:tc>
                  <a:txBody>
                    <a:bodyPr/>
                    <a:lstStyle/>
                    <a:p>
                      <a:pPr algn="ctr" fontAlgn="ctr"/>
                      <a:r>
                        <a:rPr lang="pt-BR" sz="1800" b="0" i="0" u="none" strike="noStrike">
                          <a:solidFill>
                            <a:srgbClr val="000000"/>
                          </a:solidFill>
                          <a:effectLst/>
                          <a:latin typeface="Calibri" panose="020F0502020204030204" pitchFamily="34" charset="0"/>
                        </a:rPr>
                        <a:t>1.1.1.8.02.1.0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ctr" fontAlgn="ctr"/>
                      <a:r>
                        <a:rPr lang="pt-BR" sz="1800" b="0" i="0" u="none" strike="noStrike" dirty="0">
                          <a:solidFill>
                            <a:srgbClr val="000000"/>
                          </a:solidFill>
                          <a:effectLst/>
                          <a:latin typeface="Calibri" panose="020F0502020204030204" pitchFamily="34" charset="0"/>
                        </a:rPr>
                        <a:t>ICMS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pt-BR" sz="1800" b="0" i="0" u="none" strike="noStrike" dirty="0">
                          <a:solidFill>
                            <a:srgbClr val="000000"/>
                          </a:solidFill>
                          <a:effectLst/>
                          <a:latin typeface="Calibri" panose="020F0502020204030204" pitchFamily="34" charset="0"/>
                        </a:rPr>
                        <a:t>Imposto sobre Operações Relativas à Circulação de Mercadorias e sobre Prestações de Serviços de Transporte Interestadual e Intermunicipal e de Comunicação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ctr" fontAlgn="ctr"/>
                      <a:r>
                        <a:rPr lang="pt-BR" sz="1800" b="0" i="0" u="none" strike="noStrike" dirty="0">
                          <a:solidFill>
                            <a:srgbClr val="000000"/>
                          </a:solidFill>
                          <a:effectLst/>
                          <a:latin typeface="Calibri" panose="020F0502020204030204" pitchFamily="34" charset="0"/>
                        </a:rPr>
                        <a:t>1.1.1.4.02.1.0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10006"/>
                  </a:ext>
                </a:extLst>
              </a:tr>
              <a:tr h="457521">
                <a:tc>
                  <a:txBody>
                    <a:bodyPr/>
                    <a:lstStyle/>
                    <a:p>
                      <a:pPr algn="ctr" fontAlgn="ctr"/>
                      <a:r>
                        <a:rPr lang="pt-BR" sz="1800" b="0" i="0" u="none" strike="noStrike" dirty="0">
                          <a:solidFill>
                            <a:srgbClr val="000000"/>
                          </a:solidFill>
                          <a:effectLst/>
                          <a:latin typeface="Calibri" panose="020F0502020204030204" pitchFamily="34" charset="0"/>
                        </a:rPr>
                        <a:t>1.1.1.8.02.2.0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ctr" fontAlgn="ctr"/>
                      <a:r>
                        <a:rPr lang="pt-BR" sz="1800" b="0" i="0" u="none" strike="noStrike" dirty="0">
                          <a:solidFill>
                            <a:srgbClr val="000000"/>
                          </a:solidFill>
                          <a:effectLst/>
                          <a:latin typeface="Calibri" panose="020F0502020204030204" pitchFamily="34" charset="0"/>
                        </a:rPr>
                        <a:t>ICMS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pt-BR" sz="1800" b="0" i="0" u="none" strike="noStrike" dirty="0">
                          <a:solidFill>
                            <a:srgbClr val="000000"/>
                          </a:solidFill>
                          <a:effectLst/>
                          <a:latin typeface="Calibri" panose="020F0502020204030204" pitchFamily="34" charset="0"/>
                        </a:rPr>
                        <a:t>Adicional ICMS - Fundo Estadual de Combate à Pobreza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ctr" fontAlgn="ctr"/>
                      <a:r>
                        <a:rPr lang="pt-BR" sz="1800" b="0" i="0" u="none" strike="noStrike" dirty="0">
                          <a:solidFill>
                            <a:srgbClr val="000000"/>
                          </a:solidFill>
                          <a:effectLst/>
                          <a:latin typeface="Calibri" panose="020F0502020204030204" pitchFamily="34" charset="0"/>
                        </a:rPr>
                        <a:t>1.1.1.4.02.2.0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10007"/>
                  </a:ext>
                </a:extLst>
              </a:tr>
              <a:tr h="457521">
                <a:tc>
                  <a:txBody>
                    <a:bodyPr/>
                    <a:lstStyle/>
                    <a:p>
                      <a:pPr algn="ctr" fontAlgn="ctr"/>
                      <a:r>
                        <a:rPr lang="pt-BR" sz="1800" b="0" i="0" u="none" strike="noStrike" dirty="0">
                          <a:solidFill>
                            <a:srgbClr val="000000"/>
                          </a:solidFill>
                          <a:effectLst/>
                          <a:latin typeface="Calibri" panose="020F0502020204030204" pitchFamily="34" charset="0"/>
                        </a:rPr>
                        <a:t>1.1.1.8.02.3.0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ctr" fontAlgn="ctr"/>
                      <a:r>
                        <a:rPr lang="pt-BR" sz="1800" b="0" i="0" u="none" strike="noStrike" dirty="0">
                          <a:solidFill>
                            <a:srgbClr val="000000"/>
                          </a:solidFill>
                          <a:effectLst/>
                          <a:latin typeface="Calibri" panose="020F0502020204030204" pitchFamily="34" charset="0"/>
                        </a:rPr>
                        <a:t>ISS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pt-BR" sz="1800" b="0" i="0" u="none" strike="noStrike" dirty="0">
                          <a:solidFill>
                            <a:srgbClr val="000000"/>
                          </a:solidFill>
                          <a:effectLst/>
                          <a:latin typeface="Calibri" panose="020F0502020204030204" pitchFamily="34" charset="0"/>
                        </a:rPr>
                        <a:t>Imposto sobre Serviços de Qualquer Natureza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ctr" fontAlgn="ctr"/>
                      <a:r>
                        <a:rPr lang="pt-BR" sz="1800" b="0" i="0" u="none" strike="noStrike" dirty="0">
                          <a:solidFill>
                            <a:srgbClr val="000000"/>
                          </a:solidFill>
                          <a:effectLst/>
                          <a:latin typeface="Calibri" panose="020F0502020204030204" pitchFamily="34" charset="0"/>
                        </a:rPr>
                        <a:t>1.1.1.4.03.1.0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10008"/>
                  </a:ext>
                </a:extLst>
              </a:tr>
              <a:tr h="457521">
                <a:tc>
                  <a:txBody>
                    <a:bodyPr/>
                    <a:lstStyle/>
                    <a:p>
                      <a:pPr algn="ctr" fontAlgn="ctr"/>
                      <a:r>
                        <a:rPr lang="pt-BR" sz="1800" b="0" i="0" u="none" strike="noStrike" dirty="0">
                          <a:solidFill>
                            <a:srgbClr val="000000"/>
                          </a:solidFill>
                          <a:effectLst/>
                          <a:latin typeface="Calibri" panose="020F0502020204030204" pitchFamily="34" charset="0"/>
                        </a:rPr>
                        <a:t>1.1.1.8.02.4.0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ctr" fontAlgn="ctr"/>
                      <a:r>
                        <a:rPr lang="pt-BR" sz="1800" b="0" i="0" u="none" strike="noStrike" dirty="0">
                          <a:solidFill>
                            <a:srgbClr val="000000"/>
                          </a:solidFill>
                          <a:effectLst/>
                          <a:latin typeface="Calibri" panose="020F0502020204030204" pitchFamily="34" charset="0"/>
                        </a:rPr>
                        <a:t>ISS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l" fontAlgn="ctr"/>
                      <a:r>
                        <a:rPr lang="pt-BR" sz="1800" b="0" i="0" u="none" strike="noStrike" dirty="0">
                          <a:solidFill>
                            <a:srgbClr val="000000"/>
                          </a:solidFill>
                          <a:effectLst/>
                          <a:latin typeface="Calibri" panose="020F0502020204030204" pitchFamily="34" charset="0"/>
                        </a:rPr>
                        <a:t>Adicional ISS - Fundo Municipal de Combate à Pobreza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ctr" fontAlgn="ctr"/>
                      <a:r>
                        <a:rPr lang="pt-BR" sz="1800" b="0" i="0" u="none" strike="noStrike" dirty="0">
                          <a:solidFill>
                            <a:srgbClr val="000000"/>
                          </a:solidFill>
                          <a:effectLst/>
                          <a:latin typeface="Calibri" panose="020F0502020204030204" pitchFamily="34" charset="0"/>
                        </a:rPr>
                        <a:t>1.1.1.4.03.2.0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10009"/>
                  </a:ext>
                </a:extLst>
              </a:tr>
            </a:tbl>
          </a:graphicData>
        </a:graphic>
      </p:graphicFrame>
      <p:sp>
        <p:nvSpPr>
          <p:cNvPr id="4" name="Espaço Reservado para Número de Slide 3"/>
          <p:cNvSpPr>
            <a:spLocks noGrp="1"/>
          </p:cNvSpPr>
          <p:nvPr>
            <p:ph type="sldNum" sz="quarter" idx="12"/>
          </p:nvPr>
        </p:nvSpPr>
        <p:spPr/>
        <p:txBody>
          <a:bodyPr/>
          <a:lstStyle/>
          <a:p>
            <a:fld id="{6C24D49B-0E82-46B4-BC54-FF357924A8BC}" type="slidenum">
              <a:rPr lang="pt-BR" smtClean="0"/>
              <a:pPr/>
              <a:t>17</a:t>
            </a:fld>
            <a:endParaRPr lang="pt-BR"/>
          </a:p>
        </p:txBody>
      </p:sp>
      <p:sp>
        <p:nvSpPr>
          <p:cNvPr id="6" name="Retângulo de cantos arredondados 5"/>
          <p:cNvSpPr/>
          <p:nvPr/>
        </p:nvSpPr>
        <p:spPr>
          <a:xfrm>
            <a:off x="10632504" y="1484784"/>
            <a:ext cx="1559496" cy="2520280"/>
          </a:xfrm>
          <a:prstGeom prst="roundRect">
            <a:avLst>
              <a:gd name="adj" fmla="val 4508"/>
            </a:avLst>
          </a:prstGeom>
          <a:solidFill>
            <a:srgbClr val="A20000">
              <a:alpha val="14902"/>
            </a:srgb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lang="pt-BR" b="1" dirty="0" smtClean="0">
                <a:solidFill>
                  <a:schemeClr val="tx1"/>
                </a:solidFill>
              </a:rPr>
              <a:t>Patrimônio</a:t>
            </a:r>
            <a:endParaRPr lang="pt-BR" b="1" dirty="0">
              <a:solidFill>
                <a:schemeClr val="tx1"/>
              </a:solidFill>
            </a:endParaRPr>
          </a:p>
        </p:txBody>
      </p:sp>
      <p:sp>
        <p:nvSpPr>
          <p:cNvPr id="7" name="Retângulo de cantos arredondados 6"/>
          <p:cNvSpPr/>
          <p:nvPr/>
        </p:nvSpPr>
        <p:spPr>
          <a:xfrm>
            <a:off x="10632504" y="4110538"/>
            <a:ext cx="1559496" cy="2702843"/>
          </a:xfrm>
          <a:prstGeom prst="roundRect">
            <a:avLst>
              <a:gd name="adj" fmla="val 4508"/>
            </a:avLst>
          </a:prstGeom>
          <a:solidFill>
            <a:srgbClr val="A20000">
              <a:alpha val="14902"/>
            </a:srgb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r>
              <a:rPr lang="pt-BR" b="1" dirty="0" smtClean="0">
                <a:solidFill>
                  <a:schemeClr val="tx1"/>
                </a:solidFill>
              </a:rPr>
              <a:t>Produção, Circulação de </a:t>
            </a:r>
            <a:r>
              <a:rPr lang="pt-BR" b="1" dirty="0" err="1" smtClean="0">
                <a:solidFill>
                  <a:schemeClr val="tx1"/>
                </a:solidFill>
              </a:rPr>
              <a:t>Merc</a:t>
            </a:r>
            <a:r>
              <a:rPr lang="pt-BR" b="1" dirty="0" smtClean="0">
                <a:solidFill>
                  <a:schemeClr val="tx1"/>
                </a:solidFill>
              </a:rPr>
              <a:t>/Serv.</a:t>
            </a:r>
            <a:endParaRPr lang="pt-BR" b="1" dirty="0">
              <a:solidFill>
                <a:schemeClr val="tx1"/>
              </a:solidFill>
            </a:endParaRPr>
          </a:p>
        </p:txBody>
      </p:sp>
    </p:spTree>
    <p:extLst>
      <p:ext uri="{BB962C8B-B14F-4D97-AF65-F5344CB8AC3E}">
        <p14:creationId xmlns:p14="http://schemas.microsoft.com/office/powerpoint/2010/main" val="2624908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2928" y="-171400"/>
            <a:ext cx="10515600" cy="1325563"/>
          </a:xfrm>
        </p:spPr>
        <p:txBody>
          <a:bodyPr>
            <a:normAutofit/>
          </a:bodyPr>
          <a:lstStyle/>
          <a:p>
            <a:r>
              <a:rPr lang="pt-BR" sz="2600" u="sng" dirty="0" smtClean="0"/>
              <a:t>Pontos de Atenção</a:t>
            </a:r>
            <a:endParaRPr lang="pt-BR" sz="2600" u="sng" dirty="0"/>
          </a:p>
        </p:txBody>
      </p:sp>
      <p:sp>
        <p:nvSpPr>
          <p:cNvPr id="3" name="Espaço Reservado para Conteúdo 2"/>
          <p:cNvSpPr>
            <a:spLocks noGrp="1"/>
          </p:cNvSpPr>
          <p:nvPr>
            <p:ph idx="1"/>
          </p:nvPr>
        </p:nvSpPr>
        <p:spPr>
          <a:xfrm>
            <a:off x="551384" y="764704"/>
            <a:ext cx="10945216" cy="5904656"/>
          </a:xfrm>
        </p:spPr>
        <p:txBody>
          <a:bodyPr>
            <a:normAutofit/>
          </a:bodyPr>
          <a:lstStyle/>
          <a:p>
            <a:endParaRPr lang="pt-BR" sz="2200" b="1" dirty="0" smtClean="0">
              <a:solidFill>
                <a:schemeClr val="tx2"/>
              </a:solidFill>
            </a:endParaRPr>
          </a:p>
          <a:p>
            <a:endParaRPr lang="pt-BR" sz="2200" b="1" dirty="0">
              <a:solidFill>
                <a:schemeClr val="tx2"/>
              </a:solidFill>
            </a:endParaRPr>
          </a:p>
          <a:p>
            <a:endParaRPr lang="pt-BR" sz="2200" b="1" dirty="0" smtClean="0">
              <a:solidFill>
                <a:schemeClr val="tx2"/>
              </a:solidFill>
            </a:endParaRPr>
          </a:p>
          <a:p>
            <a:endParaRPr lang="pt-BR" sz="2200" b="1" dirty="0" smtClean="0">
              <a:solidFill>
                <a:schemeClr val="tx2"/>
              </a:solidFill>
            </a:endParaRPr>
          </a:p>
          <a:p>
            <a:endParaRPr lang="pt-BR" sz="2200" b="1" dirty="0">
              <a:solidFill>
                <a:schemeClr val="tx2"/>
              </a:solidFill>
            </a:endParaRPr>
          </a:p>
          <a:p>
            <a:endParaRPr lang="pt-BR" sz="2200" b="1" dirty="0" smtClean="0">
              <a:solidFill>
                <a:schemeClr val="tx2"/>
              </a:solidFill>
            </a:endParaRPr>
          </a:p>
          <a:p>
            <a:endParaRPr lang="pt-BR" sz="2200" b="1" dirty="0">
              <a:solidFill>
                <a:schemeClr val="tx2"/>
              </a:solidFill>
            </a:endParaRPr>
          </a:p>
          <a:p>
            <a:endParaRPr lang="pt-BR" sz="2200" b="1" dirty="0" smtClean="0">
              <a:solidFill>
                <a:schemeClr val="tx2"/>
              </a:solidFill>
            </a:endParaRPr>
          </a:p>
          <a:p>
            <a:pPr algn="ctr"/>
            <a:endParaRPr lang="pt-BR" sz="2200" b="1" dirty="0" smtClean="0">
              <a:solidFill>
                <a:schemeClr val="tx2"/>
              </a:solidFill>
            </a:endParaRPr>
          </a:p>
          <a:p>
            <a:pPr marL="285750" indent="-285750">
              <a:spcBef>
                <a:spcPct val="0"/>
              </a:spcBef>
              <a:buClr>
                <a:schemeClr val="tx2">
                  <a:lumMod val="75000"/>
                </a:schemeClr>
              </a:buClr>
              <a:buFont typeface="Wingdings" panose="05000000000000000000" pitchFamily="2" charset="2"/>
              <a:buChar char="§"/>
              <a:defRPr/>
            </a:pPr>
            <a:endParaRPr lang="pt-BR" sz="2400" b="1" dirty="0" smtClean="0">
              <a:cs typeface="Arial" panose="020B0604020202020204" pitchFamily="34" charset="0"/>
            </a:endParaRPr>
          </a:p>
          <a:p>
            <a:pPr marL="285750" indent="-285750">
              <a:spcBef>
                <a:spcPct val="0"/>
              </a:spcBef>
              <a:buClr>
                <a:schemeClr val="tx2">
                  <a:lumMod val="75000"/>
                </a:schemeClr>
              </a:buClr>
              <a:buFont typeface="Wingdings" panose="05000000000000000000" pitchFamily="2" charset="2"/>
              <a:buChar char="§"/>
              <a:defRPr/>
            </a:pPr>
            <a:endParaRPr lang="pt-BR" sz="2400" b="1" dirty="0" smtClean="0">
              <a:cs typeface="Arial" panose="020B0604020202020204" pitchFamily="34" charset="0"/>
            </a:endParaRPr>
          </a:p>
          <a:p>
            <a:pPr marL="285750" indent="-285750">
              <a:spcBef>
                <a:spcPct val="0"/>
              </a:spcBef>
              <a:buClr>
                <a:schemeClr val="tx2">
                  <a:lumMod val="75000"/>
                </a:schemeClr>
              </a:buClr>
              <a:buFont typeface="Wingdings" panose="05000000000000000000" pitchFamily="2" charset="2"/>
              <a:buChar char="§"/>
              <a:defRPr/>
            </a:pPr>
            <a:endParaRPr lang="pt-BR" sz="2400" b="1" dirty="0" smtClean="0">
              <a:cs typeface="Arial" panose="020B0604020202020204" pitchFamily="34" charset="0"/>
            </a:endParaRPr>
          </a:p>
          <a:p>
            <a:pPr marL="450850" lvl="1" indent="0">
              <a:lnSpc>
                <a:spcPct val="100000"/>
              </a:lnSpc>
              <a:spcBef>
                <a:spcPct val="0"/>
              </a:spcBef>
              <a:buClr>
                <a:schemeClr val="tx2">
                  <a:lumMod val="75000"/>
                </a:schemeClr>
              </a:buClr>
              <a:buNone/>
              <a:defRPr/>
            </a:pPr>
            <a:endParaRPr lang="pt-BR" sz="2000" dirty="0">
              <a:cs typeface="Arial" panose="020B0604020202020204" pitchFamily="34" charset="0"/>
            </a:endParaRPr>
          </a:p>
        </p:txBody>
      </p:sp>
      <p:sp>
        <p:nvSpPr>
          <p:cNvPr id="4" name="Espaço Reservado para Número de Slide 3"/>
          <p:cNvSpPr>
            <a:spLocks noGrp="1"/>
          </p:cNvSpPr>
          <p:nvPr>
            <p:ph type="sldNum" sz="quarter" idx="12"/>
          </p:nvPr>
        </p:nvSpPr>
        <p:spPr/>
        <p:txBody>
          <a:bodyPr/>
          <a:lstStyle/>
          <a:p>
            <a:fld id="{6C24D49B-0E82-46B4-BC54-FF357924A8BC}" type="slidenum">
              <a:rPr lang="pt-BR" smtClean="0"/>
              <a:pPr/>
              <a:t>18</a:t>
            </a:fld>
            <a:endParaRPr lang="pt-BR"/>
          </a:p>
        </p:txBody>
      </p:sp>
      <p:sp>
        <p:nvSpPr>
          <p:cNvPr id="6" name="Retângulo 5"/>
          <p:cNvSpPr/>
          <p:nvPr/>
        </p:nvSpPr>
        <p:spPr>
          <a:xfrm>
            <a:off x="199637" y="836712"/>
            <a:ext cx="6358593" cy="72007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Clr>
                <a:schemeClr val="tx2">
                  <a:lumMod val="75000"/>
                </a:schemeClr>
              </a:buClr>
              <a:defRPr/>
            </a:pPr>
            <a:r>
              <a:rPr lang="pt-BR" sz="2200" b="1" dirty="0">
                <a:cs typeface="Arial" panose="020B0604020202020204" pitchFamily="34" charset="0"/>
              </a:rPr>
              <a:t>Utilização no 4º dígito do número “8”</a:t>
            </a:r>
          </a:p>
        </p:txBody>
      </p:sp>
      <p:sp>
        <p:nvSpPr>
          <p:cNvPr id="7" name="Retângulo 6"/>
          <p:cNvSpPr/>
          <p:nvPr/>
        </p:nvSpPr>
        <p:spPr>
          <a:xfrm>
            <a:off x="490979" y="1372347"/>
            <a:ext cx="10872330" cy="976534"/>
          </a:xfrm>
          <a:prstGeom prst="rect">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BR" sz="2000" dirty="0" smtClean="0">
                <a:solidFill>
                  <a:schemeClr val="tx1"/>
                </a:solidFill>
              </a:rPr>
              <a:t>STN está em articulação para flexibilizar a utilização do número “8” no quarto dígito da </a:t>
            </a:r>
            <a:r>
              <a:rPr lang="pt-BR" sz="2000" dirty="0" err="1" smtClean="0">
                <a:solidFill>
                  <a:schemeClr val="tx1"/>
                </a:solidFill>
              </a:rPr>
              <a:t>estrututa</a:t>
            </a:r>
            <a:r>
              <a:rPr lang="pt-BR" sz="2000" dirty="0" smtClean="0">
                <a:solidFill>
                  <a:schemeClr val="tx1"/>
                </a:solidFill>
              </a:rPr>
              <a:t> de codificação para atender às especificidades de estados e municípios;</a:t>
            </a:r>
            <a:endParaRPr lang="pt-BR" sz="2000" dirty="0">
              <a:solidFill>
                <a:schemeClr val="tx1"/>
              </a:solidFill>
            </a:endParaRPr>
          </a:p>
        </p:txBody>
      </p:sp>
      <p:sp>
        <p:nvSpPr>
          <p:cNvPr id="8" name="Retângulo 7"/>
          <p:cNvSpPr/>
          <p:nvPr/>
        </p:nvSpPr>
        <p:spPr>
          <a:xfrm>
            <a:off x="199637" y="3106849"/>
            <a:ext cx="6358593" cy="72007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Clr>
                <a:schemeClr val="tx2">
                  <a:lumMod val="75000"/>
                </a:schemeClr>
              </a:buClr>
              <a:defRPr/>
            </a:pPr>
            <a:r>
              <a:rPr lang="pt-BR" sz="2200" b="1" dirty="0" smtClean="0">
                <a:cs typeface="Arial" panose="020B0604020202020204" pitchFamily="34" charset="0"/>
              </a:rPr>
              <a:t>Flexibilização da Implantação para 2018</a:t>
            </a:r>
            <a:endParaRPr lang="pt-BR" sz="2200" b="1" dirty="0">
              <a:cs typeface="Arial" panose="020B0604020202020204" pitchFamily="34" charset="0"/>
            </a:endParaRPr>
          </a:p>
        </p:txBody>
      </p:sp>
      <p:sp>
        <p:nvSpPr>
          <p:cNvPr id="9" name="Retângulo 8"/>
          <p:cNvSpPr/>
          <p:nvPr/>
        </p:nvSpPr>
        <p:spPr>
          <a:xfrm>
            <a:off x="490979" y="3642484"/>
            <a:ext cx="10872330" cy="976534"/>
          </a:xfrm>
          <a:prstGeom prst="rect">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BR" sz="2000" dirty="0" smtClean="0">
                <a:solidFill>
                  <a:schemeClr val="tx1"/>
                </a:solidFill>
              </a:rPr>
              <a:t>Será possível a execução orçamentária em 2018 ainda com a estrutura de codificação anterior. Neste caso o ente deverá realizar um “</a:t>
            </a:r>
            <a:r>
              <a:rPr lang="pt-BR" sz="2000" dirty="0" err="1" smtClean="0">
                <a:solidFill>
                  <a:schemeClr val="tx1"/>
                </a:solidFill>
              </a:rPr>
              <a:t>de-para</a:t>
            </a:r>
            <a:r>
              <a:rPr lang="pt-BR" sz="2000" dirty="0" smtClean="0">
                <a:solidFill>
                  <a:schemeClr val="tx1"/>
                </a:solidFill>
              </a:rPr>
              <a:t>” para envio das informações pelo Siconfi (ferramenta disponível no site);</a:t>
            </a:r>
            <a:endParaRPr lang="pt-BR" sz="2000" dirty="0">
              <a:solidFill>
                <a:schemeClr val="tx1"/>
              </a:solidFill>
            </a:endParaRPr>
          </a:p>
        </p:txBody>
      </p:sp>
    </p:spTree>
    <p:extLst>
      <p:ext uri="{BB962C8B-B14F-4D97-AF65-F5344CB8AC3E}">
        <p14:creationId xmlns:p14="http://schemas.microsoft.com/office/powerpoint/2010/main" val="27873750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2928" y="-171400"/>
            <a:ext cx="10515600" cy="1325563"/>
          </a:xfrm>
        </p:spPr>
        <p:txBody>
          <a:bodyPr>
            <a:normAutofit/>
          </a:bodyPr>
          <a:lstStyle/>
          <a:p>
            <a:r>
              <a:rPr lang="pt-BR" sz="2600" u="sng" dirty="0" smtClean="0"/>
              <a:t>Dúvidas Frequentes</a:t>
            </a:r>
            <a:endParaRPr lang="pt-BR" sz="2600" u="sng" dirty="0"/>
          </a:p>
        </p:txBody>
      </p:sp>
      <p:sp>
        <p:nvSpPr>
          <p:cNvPr id="3" name="Espaço Reservado para Conteúdo 2"/>
          <p:cNvSpPr>
            <a:spLocks noGrp="1"/>
          </p:cNvSpPr>
          <p:nvPr>
            <p:ph idx="1"/>
          </p:nvPr>
        </p:nvSpPr>
        <p:spPr>
          <a:xfrm>
            <a:off x="551384" y="1122195"/>
            <a:ext cx="10945216" cy="4896544"/>
          </a:xfrm>
        </p:spPr>
        <p:txBody>
          <a:bodyPr>
            <a:normAutofit/>
          </a:bodyPr>
          <a:lstStyle/>
          <a:p>
            <a:endParaRPr lang="pt-BR" sz="2400" dirty="0" smtClean="0"/>
          </a:p>
          <a:p>
            <a:endParaRPr lang="pt-BR" sz="2400" dirty="0"/>
          </a:p>
          <a:p>
            <a:endParaRPr lang="pt-BR" sz="2400" dirty="0" smtClean="0"/>
          </a:p>
          <a:p>
            <a:endParaRPr lang="pt-BR" sz="2400" dirty="0"/>
          </a:p>
          <a:p>
            <a:endParaRPr lang="pt-BR" sz="2400" dirty="0" smtClean="0"/>
          </a:p>
          <a:p>
            <a:endParaRPr lang="pt-BR" sz="2400" dirty="0"/>
          </a:p>
          <a:p>
            <a:pPr marL="450850" lvl="1" indent="0">
              <a:lnSpc>
                <a:spcPct val="100000"/>
              </a:lnSpc>
              <a:spcBef>
                <a:spcPct val="0"/>
              </a:spcBef>
              <a:buClr>
                <a:schemeClr val="tx2">
                  <a:lumMod val="75000"/>
                </a:schemeClr>
              </a:buClr>
              <a:buNone/>
              <a:defRPr/>
            </a:pPr>
            <a:endParaRPr lang="pt-BR" sz="2000" dirty="0">
              <a:cs typeface="Arial" panose="020B0604020202020204" pitchFamily="34" charset="0"/>
            </a:endParaRPr>
          </a:p>
        </p:txBody>
      </p:sp>
      <p:sp>
        <p:nvSpPr>
          <p:cNvPr id="4" name="Espaço Reservado para Número de Slide 3"/>
          <p:cNvSpPr>
            <a:spLocks noGrp="1"/>
          </p:cNvSpPr>
          <p:nvPr>
            <p:ph type="sldNum" sz="quarter" idx="12"/>
          </p:nvPr>
        </p:nvSpPr>
        <p:spPr/>
        <p:txBody>
          <a:bodyPr/>
          <a:lstStyle/>
          <a:p>
            <a:fld id="{6C24D49B-0E82-46B4-BC54-FF357924A8BC}" type="slidenum">
              <a:rPr lang="pt-BR" smtClean="0">
                <a:solidFill>
                  <a:srgbClr val="4A66AC">
                    <a:lumMod val="50000"/>
                  </a:srgbClr>
                </a:solidFill>
              </a:rPr>
              <a:pPr/>
              <a:t>19</a:t>
            </a:fld>
            <a:endParaRPr lang="pt-BR">
              <a:solidFill>
                <a:srgbClr val="4A66AC">
                  <a:lumMod val="50000"/>
                </a:srgbClr>
              </a:solidFill>
            </a:endParaRPr>
          </a:p>
        </p:txBody>
      </p:sp>
      <p:sp>
        <p:nvSpPr>
          <p:cNvPr id="5" name="Retângulo 4"/>
          <p:cNvSpPr/>
          <p:nvPr/>
        </p:nvSpPr>
        <p:spPr>
          <a:xfrm>
            <a:off x="476066" y="1048046"/>
            <a:ext cx="6358593" cy="72007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Clr>
                <a:srgbClr val="242852">
                  <a:lumMod val="75000"/>
                </a:srgbClr>
              </a:buClr>
              <a:defRPr/>
            </a:pPr>
            <a:r>
              <a:rPr lang="pt-BR" sz="2400" b="1" dirty="0" smtClean="0">
                <a:solidFill>
                  <a:prstClr val="white"/>
                </a:solidFill>
                <a:cs typeface="Arial" panose="020B0604020202020204" pitchFamily="34" charset="0"/>
              </a:rPr>
              <a:t>Receitas Intraorçamentárias</a:t>
            </a:r>
            <a:endParaRPr lang="pt-BR" sz="2400" b="1" dirty="0">
              <a:solidFill>
                <a:prstClr val="white"/>
              </a:solidFill>
              <a:cs typeface="Arial" panose="020B0604020202020204" pitchFamily="34" charset="0"/>
            </a:endParaRPr>
          </a:p>
        </p:txBody>
      </p:sp>
      <p:sp>
        <p:nvSpPr>
          <p:cNvPr id="6" name="Retângulo 5"/>
          <p:cNvSpPr/>
          <p:nvPr/>
        </p:nvSpPr>
        <p:spPr>
          <a:xfrm>
            <a:off x="767408" y="1583681"/>
            <a:ext cx="10872330" cy="1259452"/>
          </a:xfrm>
          <a:prstGeom prst="rect">
            <a:avLst/>
          </a:prstGeom>
          <a:solidFill>
            <a:schemeClr val="bg1"/>
          </a:solidFill>
          <a:ln w="19050">
            <a:solidFill>
              <a:srgbClr val="E4AD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Clr>
                <a:srgbClr val="242852">
                  <a:lumMod val="75000"/>
                </a:srgbClr>
              </a:buClr>
              <a:defRPr/>
            </a:pPr>
            <a:r>
              <a:rPr lang="pt-BR" sz="2200" dirty="0">
                <a:solidFill>
                  <a:prstClr val="black"/>
                </a:solidFill>
                <a:cs typeface="Arial" panose="020B0604020202020204" pitchFamily="34" charset="0"/>
              </a:rPr>
              <a:t>A forma de utilização das receitas intraorçamentárias permanece a mesma estabelecida para estrutura de codificação anterior, conforme Portaria Interministerial STN/SOF nº 05/2015.</a:t>
            </a:r>
          </a:p>
        </p:txBody>
      </p:sp>
      <p:sp>
        <p:nvSpPr>
          <p:cNvPr id="7" name="Hexágono 6"/>
          <p:cNvSpPr/>
          <p:nvPr/>
        </p:nvSpPr>
        <p:spPr>
          <a:xfrm>
            <a:off x="767408" y="3304619"/>
            <a:ext cx="10872330" cy="2098571"/>
          </a:xfrm>
          <a:prstGeom prst="hexagon">
            <a:avLst/>
          </a:prstGeom>
          <a:solidFill>
            <a:srgbClr val="E4AD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2200" b="1" dirty="0">
                <a:solidFill>
                  <a:prstClr val="white"/>
                </a:solidFill>
              </a:rPr>
              <a:t>“Art.2º...</a:t>
            </a:r>
          </a:p>
          <a:p>
            <a:pPr algn="just"/>
            <a:r>
              <a:rPr lang="pt-BR" sz="2200" b="1" dirty="0">
                <a:solidFill>
                  <a:prstClr val="white"/>
                </a:solidFill>
              </a:rPr>
              <a:t>§ 9</a:t>
            </a:r>
            <a:r>
              <a:rPr lang="pt-BR" sz="2200" b="1" u="sng" baseline="30000" dirty="0">
                <a:solidFill>
                  <a:prstClr val="white"/>
                </a:solidFill>
              </a:rPr>
              <a:t>o</a:t>
            </a:r>
            <a:r>
              <a:rPr lang="pt-BR" sz="2200" b="1" dirty="0">
                <a:solidFill>
                  <a:prstClr val="white"/>
                </a:solidFill>
              </a:rPr>
              <a:t>  A natureza de receita intraorçamentária deve ser constituída substituindo-se o dígito referente às categorias econômicas 1 ou 2 pelos dígitos 7, se receita intraorçamentária corrente, ou 8, se receita intraorçamentária de capital, mantendo-se o restante da codificação.” </a:t>
            </a:r>
          </a:p>
        </p:txBody>
      </p:sp>
    </p:spTree>
    <p:extLst>
      <p:ext uri="{BB962C8B-B14F-4D97-AF65-F5344CB8AC3E}">
        <p14:creationId xmlns:p14="http://schemas.microsoft.com/office/powerpoint/2010/main" val="12790448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838200" y="332660"/>
            <a:ext cx="10515600" cy="1325563"/>
          </a:xfrm>
        </p:spPr>
        <p:txBody>
          <a:bodyPr>
            <a:normAutofit/>
          </a:bodyPr>
          <a:lstStyle/>
          <a:p>
            <a:r>
              <a:rPr lang="pt-BR" sz="3200" dirty="0">
                <a:solidFill>
                  <a:schemeClr val="accent3">
                    <a:lumMod val="50000"/>
                  </a:schemeClr>
                </a:solidFill>
              </a:rPr>
              <a:t>Sumário</a:t>
            </a:r>
          </a:p>
        </p:txBody>
      </p:sp>
      <p:sp>
        <p:nvSpPr>
          <p:cNvPr id="10" name="Espaço Reservado para Conteúdo 9"/>
          <p:cNvSpPr>
            <a:spLocks noGrp="1"/>
          </p:cNvSpPr>
          <p:nvPr>
            <p:ph idx="1"/>
          </p:nvPr>
        </p:nvSpPr>
        <p:spPr>
          <a:xfrm>
            <a:off x="861864" y="1325565"/>
            <a:ext cx="10515600" cy="4983755"/>
          </a:xfrm>
        </p:spPr>
        <p:txBody>
          <a:bodyPr>
            <a:normAutofit fontScale="92500" lnSpcReduction="10000"/>
          </a:bodyPr>
          <a:lstStyle/>
          <a:p>
            <a:pPr marL="514326" indent="-514326">
              <a:buFont typeface="+mj-lt"/>
              <a:buAutoNum type="arabicPeriod"/>
            </a:pPr>
            <a:r>
              <a:rPr lang="pt-BR" dirty="0" smtClean="0"/>
              <a:t>Base Normativa</a:t>
            </a:r>
          </a:p>
          <a:p>
            <a:pPr marL="514326" indent="-514326">
              <a:buFont typeface="+mj-lt"/>
              <a:buAutoNum type="arabicPeriod"/>
            </a:pPr>
            <a:r>
              <a:rPr lang="pt-BR" dirty="0" smtClean="0"/>
              <a:t>Alterações ocasionadas pela Portaria Interministerial STN/SOF nº 5/2015</a:t>
            </a:r>
          </a:p>
          <a:p>
            <a:pPr marL="514326" indent="-514326">
              <a:buFont typeface="+mj-lt"/>
              <a:buAutoNum type="arabicPeriod"/>
            </a:pPr>
            <a:r>
              <a:rPr lang="pt-BR" dirty="0" smtClean="0"/>
              <a:t>Cronograma de Implantação</a:t>
            </a:r>
          </a:p>
          <a:p>
            <a:pPr marL="514326" indent="-514326">
              <a:buFont typeface="+mj-lt"/>
              <a:buAutoNum type="arabicPeriod"/>
            </a:pPr>
            <a:r>
              <a:rPr lang="pt-BR" dirty="0" smtClean="0"/>
              <a:t>Processo de elaboração do novo ementário da Natureza da Receita</a:t>
            </a:r>
          </a:p>
          <a:p>
            <a:pPr marL="514326" indent="-514326">
              <a:buFont typeface="+mj-lt"/>
              <a:buAutoNum type="arabicPeriod"/>
            </a:pPr>
            <a:r>
              <a:rPr lang="pt-BR" dirty="0" smtClean="0"/>
              <a:t>Estrutura de codificação Antiga x Nova</a:t>
            </a:r>
          </a:p>
          <a:p>
            <a:pPr marL="514326" indent="-514326">
              <a:buFont typeface="+mj-lt"/>
              <a:buAutoNum type="arabicPeriod"/>
            </a:pPr>
            <a:r>
              <a:rPr lang="pt-BR" dirty="0" smtClean="0"/>
              <a:t>Pontos de Atenção da Nova estrutura de classificação</a:t>
            </a:r>
          </a:p>
          <a:p>
            <a:pPr marL="514326" indent="-514326">
              <a:buFont typeface="+mj-lt"/>
              <a:buAutoNum type="arabicPeriod"/>
            </a:pPr>
            <a:r>
              <a:rPr lang="pt-BR" dirty="0" smtClean="0"/>
              <a:t>Dúvidas Frequentes</a:t>
            </a:r>
          </a:p>
          <a:p>
            <a:pPr marL="514326" indent="-514326">
              <a:buFont typeface="+mj-lt"/>
              <a:buAutoNum type="arabicPeriod"/>
            </a:pPr>
            <a:endParaRPr lang="pt-BR" dirty="0" smtClean="0"/>
          </a:p>
          <a:p>
            <a:pPr marL="514326" indent="-514326">
              <a:buFont typeface="+mj-lt"/>
              <a:buAutoNum type="arabicPeriod"/>
            </a:pPr>
            <a:endParaRPr lang="pt-BR"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2928" y="-171400"/>
            <a:ext cx="10515600" cy="1325563"/>
          </a:xfrm>
        </p:spPr>
        <p:txBody>
          <a:bodyPr>
            <a:normAutofit/>
          </a:bodyPr>
          <a:lstStyle/>
          <a:p>
            <a:r>
              <a:rPr lang="pt-BR" sz="2600" u="sng" dirty="0" smtClean="0"/>
              <a:t>Dúvidas Frequentes</a:t>
            </a:r>
            <a:endParaRPr lang="pt-BR" sz="2600" u="sng" dirty="0"/>
          </a:p>
        </p:txBody>
      </p:sp>
      <p:sp>
        <p:nvSpPr>
          <p:cNvPr id="3" name="Espaço Reservado para Conteúdo 2"/>
          <p:cNvSpPr>
            <a:spLocks noGrp="1"/>
          </p:cNvSpPr>
          <p:nvPr>
            <p:ph idx="1"/>
          </p:nvPr>
        </p:nvSpPr>
        <p:spPr>
          <a:xfrm>
            <a:off x="551384" y="1052736"/>
            <a:ext cx="10945216" cy="4896544"/>
          </a:xfrm>
        </p:spPr>
        <p:txBody>
          <a:bodyPr>
            <a:normAutofit/>
          </a:bodyPr>
          <a:lstStyle/>
          <a:p>
            <a:pPr>
              <a:spcBef>
                <a:spcPct val="0"/>
              </a:spcBef>
              <a:buClr>
                <a:schemeClr val="tx2">
                  <a:lumMod val="75000"/>
                </a:schemeClr>
              </a:buClr>
              <a:defRPr/>
            </a:pPr>
            <a:endParaRPr lang="pt-BR" sz="2400" dirty="0" smtClean="0">
              <a:cs typeface="Arial" panose="020B0604020202020204" pitchFamily="34" charset="0"/>
            </a:endParaRPr>
          </a:p>
          <a:p>
            <a:pPr>
              <a:spcBef>
                <a:spcPct val="0"/>
              </a:spcBef>
              <a:buClr>
                <a:schemeClr val="tx2">
                  <a:lumMod val="75000"/>
                </a:schemeClr>
              </a:buClr>
              <a:defRPr/>
            </a:pPr>
            <a:endParaRPr lang="pt-BR" sz="2400" dirty="0">
              <a:cs typeface="Arial" panose="020B0604020202020204" pitchFamily="34" charset="0"/>
            </a:endParaRPr>
          </a:p>
          <a:p>
            <a:pPr>
              <a:spcBef>
                <a:spcPct val="0"/>
              </a:spcBef>
              <a:buClr>
                <a:schemeClr val="tx2">
                  <a:lumMod val="75000"/>
                </a:schemeClr>
              </a:buClr>
              <a:defRPr/>
            </a:pPr>
            <a:endParaRPr lang="pt-BR" sz="2400" dirty="0" smtClean="0">
              <a:cs typeface="Arial" panose="020B0604020202020204" pitchFamily="34" charset="0"/>
            </a:endParaRPr>
          </a:p>
          <a:p>
            <a:pPr>
              <a:spcBef>
                <a:spcPct val="0"/>
              </a:spcBef>
              <a:buClr>
                <a:schemeClr val="tx2">
                  <a:lumMod val="75000"/>
                </a:schemeClr>
              </a:buClr>
              <a:defRPr/>
            </a:pPr>
            <a:endParaRPr lang="pt-BR" sz="2400" dirty="0">
              <a:cs typeface="Arial" panose="020B0604020202020204" pitchFamily="34" charset="0"/>
            </a:endParaRPr>
          </a:p>
          <a:p>
            <a:pPr>
              <a:spcBef>
                <a:spcPct val="0"/>
              </a:spcBef>
              <a:buClr>
                <a:schemeClr val="tx2">
                  <a:lumMod val="75000"/>
                </a:schemeClr>
              </a:buClr>
              <a:defRPr/>
            </a:pPr>
            <a:endParaRPr lang="pt-BR" sz="2400" dirty="0" smtClean="0">
              <a:cs typeface="Arial" panose="020B0604020202020204" pitchFamily="34" charset="0"/>
            </a:endParaRPr>
          </a:p>
          <a:p>
            <a:pPr>
              <a:spcBef>
                <a:spcPct val="0"/>
              </a:spcBef>
              <a:buClr>
                <a:schemeClr val="tx2">
                  <a:lumMod val="75000"/>
                </a:schemeClr>
              </a:buClr>
              <a:defRPr/>
            </a:pPr>
            <a:endParaRPr lang="pt-BR" sz="2400" dirty="0">
              <a:cs typeface="Arial" panose="020B0604020202020204" pitchFamily="34" charset="0"/>
            </a:endParaRPr>
          </a:p>
          <a:p>
            <a:pPr>
              <a:spcBef>
                <a:spcPct val="0"/>
              </a:spcBef>
              <a:buClr>
                <a:schemeClr val="tx2">
                  <a:lumMod val="75000"/>
                </a:schemeClr>
              </a:buClr>
              <a:defRPr/>
            </a:pPr>
            <a:endParaRPr lang="pt-BR" sz="2400" dirty="0" smtClean="0">
              <a:cs typeface="Arial" panose="020B0604020202020204" pitchFamily="34" charset="0"/>
            </a:endParaRPr>
          </a:p>
          <a:p>
            <a:pPr>
              <a:spcBef>
                <a:spcPct val="0"/>
              </a:spcBef>
              <a:buClr>
                <a:schemeClr val="tx2">
                  <a:lumMod val="75000"/>
                </a:schemeClr>
              </a:buClr>
              <a:defRPr/>
            </a:pPr>
            <a:endParaRPr lang="pt-BR" sz="2400" dirty="0">
              <a:cs typeface="Arial" panose="020B0604020202020204" pitchFamily="34" charset="0"/>
            </a:endParaRPr>
          </a:p>
          <a:p>
            <a:pPr algn="just">
              <a:spcBef>
                <a:spcPct val="0"/>
              </a:spcBef>
              <a:buClr>
                <a:schemeClr val="tx2">
                  <a:lumMod val="75000"/>
                </a:schemeClr>
              </a:buClr>
              <a:defRPr/>
            </a:pPr>
            <a:endParaRPr lang="pt-BR" sz="2000" dirty="0" smtClean="0"/>
          </a:p>
          <a:p>
            <a:pPr algn="just">
              <a:spcBef>
                <a:spcPct val="0"/>
              </a:spcBef>
              <a:buClr>
                <a:schemeClr val="tx2">
                  <a:lumMod val="75000"/>
                </a:schemeClr>
              </a:buClr>
              <a:defRPr/>
            </a:pPr>
            <a:endParaRPr lang="pt-BR" sz="2000" dirty="0"/>
          </a:p>
          <a:p>
            <a:pPr algn="just">
              <a:spcBef>
                <a:spcPct val="0"/>
              </a:spcBef>
              <a:buClr>
                <a:schemeClr val="tx2">
                  <a:lumMod val="75000"/>
                </a:schemeClr>
              </a:buClr>
              <a:defRPr/>
            </a:pPr>
            <a:endParaRPr lang="pt-BR" sz="2000" dirty="0" smtClean="0"/>
          </a:p>
          <a:p>
            <a:pPr algn="just">
              <a:spcBef>
                <a:spcPct val="0"/>
              </a:spcBef>
              <a:buClr>
                <a:schemeClr val="tx2">
                  <a:lumMod val="75000"/>
                </a:schemeClr>
              </a:buClr>
              <a:defRPr/>
            </a:pPr>
            <a:endParaRPr lang="pt-BR" sz="2000" dirty="0"/>
          </a:p>
          <a:p>
            <a:pPr algn="just">
              <a:spcBef>
                <a:spcPct val="0"/>
              </a:spcBef>
              <a:buClr>
                <a:schemeClr val="tx2">
                  <a:lumMod val="75000"/>
                </a:schemeClr>
              </a:buClr>
              <a:defRPr/>
            </a:pPr>
            <a:endParaRPr lang="pt-BR" sz="2000" dirty="0" smtClean="0">
              <a:cs typeface="Arial" panose="020B0604020202020204" pitchFamily="34" charset="0"/>
            </a:endParaRPr>
          </a:p>
          <a:p>
            <a:pPr marL="450850" lvl="1" indent="0">
              <a:lnSpc>
                <a:spcPct val="100000"/>
              </a:lnSpc>
              <a:spcBef>
                <a:spcPct val="0"/>
              </a:spcBef>
              <a:buClr>
                <a:schemeClr val="tx2">
                  <a:lumMod val="75000"/>
                </a:schemeClr>
              </a:buClr>
              <a:buNone/>
              <a:defRPr/>
            </a:pPr>
            <a:endParaRPr lang="pt-BR" sz="2000" dirty="0">
              <a:cs typeface="Arial" panose="020B0604020202020204" pitchFamily="34" charset="0"/>
            </a:endParaRPr>
          </a:p>
        </p:txBody>
      </p:sp>
      <p:sp>
        <p:nvSpPr>
          <p:cNvPr id="4" name="Espaço Reservado para Número de Slide 3"/>
          <p:cNvSpPr>
            <a:spLocks noGrp="1"/>
          </p:cNvSpPr>
          <p:nvPr>
            <p:ph type="sldNum" sz="quarter" idx="12"/>
          </p:nvPr>
        </p:nvSpPr>
        <p:spPr/>
        <p:txBody>
          <a:bodyPr/>
          <a:lstStyle/>
          <a:p>
            <a:fld id="{6C24D49B-0E82-46B4-BC54-FF357924A8BC}" type="slidenum">
              <a:rPr lang="pt-BR" smtClean="0">
                <a:solidFill>
                  <a:srgbClr val="4A66AC">
                    <a:lumMod val="50000"/>
                  </a:srgbClr>
                </a:solidFill>
              </a:rPr>
              <a:pPr/>
              <a:t>20</a:t>
            </a:fld>
            <a:endParaRPr lang="pt-BR">
              <a:solidFill>
                <a:srgbClr val="4A66AC">
                  <a:lumMod val="50000"/>
                </a:srgbClr>
              </a:solidFill>
            </a:endParaRPr>
          </a:p>
        </p:txBody>
      </p:sp>
      <p:sp>
        <p:nvSpPr>
          <p:cNvPr id="5" name="Hexágono 4"/>
          <p:cNvSpPr/>
          <p:nvPr/>
        </p:nvSpPr>
        <p:spPr>
          <a:xfrm>
            <a:off x="3323692" y="880738"/>
            <a:ext cx="5969768" cy="763799"/>
          </a:xfrm>
          <a:prstGeom prst="hexagon">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buClr>
                <a:srgbClr val="242852">
                  <a:lumMod val="75000"/>
                </a:srgbClr>
              </a:buClr>
              <a:defRPr/>
            </a:pPr>
            <a:r>
              <a:rPr lang="pt-BR" sz="2400" b="1" dirty="0">
                <a:solidFill>
                  <a:prstClr val="white"/>
                </a:solidFill>
                <a:cs typeface="Arial" panose="020B0604020202020204" pitchFamily="34" charset="0"/>
              </a:rPr>
              <a:t>Dedução de Receita Orçamentária</a:t>
            </a:r>
          </a:p>
        </p:txBody>
      </p:sp>
      <p:sp>
        <p:nvSpPr>
          <p:cNvPr id="6" name="Hexágono 5"/>
          <p:cNvSpPr/>
          <p:nvPr/>
        </p:nvSpPr>
        <p:spPr>
          <a:xfrm>
            <a:off x="1631504" y="1484785"/>
            <a:ext cx="9217024" cy="1008112"/>
          </a:xfrm>
          <a:prstGeom prst="hexagon">
            <a:avLst>
              <a:gd name="adj" fmla="val 34888"/>
              <a:gd name="vf" fmla="val 115470"/>
            </a:avLst>
          </a:prstGeom>
          <a:solidFill>
            <a:schemeClr val="bg1"/>
          </a:solidFill>
          <a:ln w="1905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85766" lvl="1" algn="ctr">
              <a:buClr>
                <a:srgbClr val="242852">
                  <a:lumMod val="75000"/>
                </a:srgbClr>
              </a:buClr>
              <a:defRPr/>
            </a:pPr>
            <a:r>
              <a:rPr lang="pt-BR" sz="2200" dirty="0">
                <a:solidFill>
                  <a:prstClr val="black"/>
                </a:solidFill>
                <a:cs typeface="Arial" panose="020B0604020202020204" pitchFamily="34" charset="0"/>
              </a:rPr>
              <a:t>A metodologia de utilizar o dígito 9 na NR para dedução de receita deixou de ser aplicada desde 2008. </a:t>
            </a:r>
          </a:p>
        </p:txBody>
      </p:sp>
      <p:sp>
        <p:nvSpPr>
          <p:cNvPr id="7" name="Hexágono 6"/>
          <p:cNvSpPr/>
          <p:nvPr/>
        </p:nvSpPr>
        <p:spPr>
          <a:xfrm>
            <a:off x="1631504" y="2590248"/>
            <a:ext cx="9217024" cy="1054775"/>
          </a:xfrm>
          <a:prstGeom prst="hexagon">
            <a:avLst>
              <a:gd name="adj" fmla="val 34888"/>
              <a:gd name="vf" fmla="val 115470"/>
            </a:avLst>
          </a:prstGeom>
          <a:solidFill>
            <a:schemeClr val="bg1"/>
          </a:solidFill>
          <a:ln w="1905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85766" lvl="1" algn="ctr">
              <a:buClr>
                <a:srgbClr val="242852">
                  <a:lumMod val="75000"/>
                </a:srgbClr>
              </a:buClr>
              <a:defRPr/>
            </a:pPr>
            <a:r>
              <a:rPr lang="pt-BR" sz="2200" dirty="0">
                <a:solidFill>
                  <a:prstClr val="black"/>
                </a:solidFill>
                <a:cs typeface="Arial" panose="020B0604020202020204" pitchFamily="34" charset="0"/>
              </a:rPr>
              <a:t>MCASP orienta a dedução da receita orçamentária pelo uso de contas do PCASP.</a:t>
            </a:r>
          </a:p>
        </p:txBody>
      </p:sp>
      <p:sp>
        <p:nvSpPr>
          <p:cNvPr id="8" name="Retângulo de cantos arredondados 7"/>
          <p:cNvSpPr/>
          <p:nvPr/>
        </p:nvSpPr>
        <p:spPr>
          <a:xfrm>
            <a:off x="658180" y="3907044"/>
            <a:ext cx="11163672" cy="2541213"/>
          </a:xfrm>
          <a:prstGeom prst="roundRect">
            <a:avLst/>
          </a:prstGeom>
          <a:solidFill>
            <a:srgbClr val="9B6FA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buClr>
                <a:srgbClr val="242852">
                  <a:lumMod val="75000"/>
                </a:srgbClr>
              </a:buClr>
              <a:defRPr/>
            </a:pPr>
            <a:r>
              <a:rPr lang="pt-BR" sz="2000" b="1" dirty="0">
                <a:solidFill>
                  <a:prstClr val="white"/>
                </a:solidFill>
              </a:rPr>
              <a:t>“Ademais, a STN orientou por meio das Notas Técnicas nº 1948/2007/GENOC/ CCONT-STN e 456/2008/GENOC/CCONT-STN que cada ente da Federação pudesse implantar, observando as peculiaridades do seu plano de contas, uma sistemática própria de dedução de forma a demonstrar com transparência as deduções de receitas efetivas. Esse entendimento foi levado ao Manual de Contabilidade Aplicado ao Setor Público (MCASP) e constava no seu texto até a 4ª edição (2012).”</a:t>
            </a:r>
          </a:p>
          <a:p>
            <a:pPr algn="r">
              <a:buClr>
                <a:srgbClr val="242852">
                  <a:lumMod val="75000"/>
                </a:srgbClr>
              </a:buClr>
              <a:defRPr/>
            </a:pPr>
            <a:endParaRPr lang="pt-BR" sz="1600" b="1" i="1" dirty="0">
              <a:solidFill>
                <a:prstClr val="white"/>
              </a:solidFill>
            </a:endParaRPr>
          </a:p>
          <a:p>
            <a:pPr algn="r">
              <a:buClr>
                <a:srgbClr val="242852">
                  <a:lumMod val="75000"/>
                </a:srgbClr>
              </a:buClr>
              <a:defRPr/>
            </a:pPr>
            <a:r>
              <a:rPr lang="pt-BR" sz="1600" b="1" i="1" dirty="0">
                <a:solidFill>
                  <a:prstClr val="white"/>
                </a:solidFill>
              </a:rPr>
              <a:t>Trecho extraído da</a:t>
            </a:r>
            <a:r>
              <a:rPr lang="pt-BR" sz="1600" b="1" dirty="0">
                <a:solidFill>
                  <a:prstClr val="white"/>
                </a:solidFill>
              </a:rPr>
              <a:t> NT nº 12/2015/CCONF/SUCON/STN-MF</a:t>
            </a:r>
          </a:p>
        </p:txBody>
      </p:sp>
    </p:spTree>
    <p:extLst>
      <p:ext uri="{BB962C8B-B14F-4D97-AF65-F5344CB8AC3E}">
        <p14:creationId xmlns:p14="http://schemas.microsoft.com/office/powerpoint/2010/main" val="1954513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2928" y="-171400"/>
            <a:ext cx="10515600" cy="1325563"/>
          </a:xfrm>
        </p:spPr>
        <p:txBody>
          <a:bodyPr>
            <a:normAutofit/>
          </a:bodyPr>
          <a:lstStyle/>
          <a:p>
            <a:r>
              <a:rPr lang="pt-BR" sz="2600" u="sng" dirty="0" smtClean="0"/>
              <a:t>Dúvidas Frequentes</a:t>
            </a:r>
            <a:endParaRPr lang="pt-BR" sz="2600" u="sng" dirty="0"/>
          </a:p>
        </p:txBody>
      </p:sp>
      <p:sp>
        <p:nvSpPr>
          <p:cNvPr id="3" name="Espaço Reservado para Conteúdo 2"/>
          <p:cNvSpPr>
            <a:spLocks noGrp="1"/>
          </p:cNvSpPr>
          <p:nvPr>
            <p:ph idx="1"/>
          </p:nvPr>
        </p:nvSpPr>
        <p:spPr>
          <a:xfrm>
            <a:off x="551384" y="1122195"/>
            <a:ext cx="10945216" cy="4896544"/>
          </a:xfrm>
        </p:spPr>
        <p:txBody>
          <a:bodyPr>
            <a:normAutofit/>
          </a:bodyPr>
          <a:lstStyle/>
          <a:p>
            <a:endParaRPr lang="pt-BR" sz="2400" dirty="0" smtClean="0"/>
          </a:p>
          <a:p>
            <a:endParaRPr lang="pt-BR" sz="2400" dirty="0"/>
          </a:p>
          <a:p>
            <a:endParaRPr lang="pt-BR" sz="2400" dirty="0" smtClean="0"/>
          </a:p>
          <a:p>
            <a:endParaRPr lang="pt-BR" sz="2400" dirty="0"/>
          </a:p>
          <a:p>
            <a:endParaRPr lang="pt-BR" sz="2400" dirty="0" smtClean="0"/>
          </a:p>
          <a:p>
            <a:endParaRPr lang="pt-BR" sz="2400" dirty="0"/>
          </a:p>
          <a:p>
            <a:pPr marL="450850" lvl="1" indent="0">
              <a:lnSpc>
                <a:spcPct val="100000"/>
              </a:lnSpc>
              <a:spcBef>
                <a:spcPct val="0"/>
              </a:spcBef>
              <a:buClr>
                <a:schemeClr val="tx2">
                  <a:lumMod val="75000"/>
                </a:schemeClr>
              </a:buClr>
              <a:buNone/>
              <a:defRPr/>
            </a:pPr>
            <a:endParaRPr lang="pt-BR" sz="2000" dirty="0">
              <a:cs typeface="Arial" panose="020B0604020202020204" pitchFamily="34" charset="0"/>
            </a:endParaRPr>
          </a:p>
        </p:txBody>
      </p:sp>
      <p:sp>
        <p:nvSpPr>
          <p:cNvPr id="4" name="Espaço Reservado para Número de Slide 3"/>
          <p:cNvSpPr>
            <a:spLocks noGrp="1"/>
          </p:cNvSpPr>
          <p:nvPr>
            <p:ph type="sldNum" sz="quarter" idx="12"/>
          </p:nvPr>
        </p:nvSpPr>
        <p:spPr/>
        <p:txBody>
          <a:bodyPr/>
          <a:lstStyle/>
          <a:p>
            <a:fld id="{6C24D49B-0E82-46B4-BC54-FF357924A8BC}" type="slidenum">
              <a:rPr lang="pt-BR" smtClean="0">
                <a:solidFill>
                  <a:srgbClr val="4A66AC">
                    <a:lumMod val="50000"/>
                  </a:srgbClr>
                </a:solidFill>
              </a:rPr>
              <a:pPr/>
              <a:t>21</a:t>
            </a:fld>
            <a:endParaRPr lang="pt-BR">
              <a:solidFill>
                <a:srgbClr val="4A66AC">
                  <a:lumMod val="50000"/>
                </a:srgbClr>
              </a:solidFill>
            </a:endParaRPr>
          </a:p>
        </p:txBody>
      </p:sp>
      <p:sp>
        <p:nvSpPr>
          <p:cNvPr id="5" name="Retângulo 4"/>
          <p:cNvSpPr/>
          <p:nvPr/>
        </p:nvSpPr>
        <p:spPr>
          <a:xfrm>
            <a:off x="476066" y="1048046"/>
            <a:ext cx="6358593" cy="720070"/>
          </a:xfrm>
          <a:prstGeom prst="rect">
            <a:avLst/>
          </a:prstGeom>
          <a:solidFill>
            <a:schemeClr val="accent3"/>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Clr>
                <a:srgbClr val="242852">
                  <a:lumMod val="75000"/>
                </a:srgbClr>
              </a:buClr>
              <a:defRPr/>
            </a:pPr>
            <a:r>
              <a:rPr lang="pt-BR" sz="2400" b="1" dirty="0" smtClean="0">
                <a:solidFill>
                  <a:prstClr val="white"/>
                </a:solidFill>
                <a:cs typeface="Arial" panose="020B0604020202020204" pitchFamily="34" charset="0"/>
              </a:rPr>
              <a:t>Customização do Ementário de NR</a:t>
            </a:r>
            <a:endParaRPr lang="pt-BR" sz="2400" b="1" dirty="0">
              <a:solidFill>
                <a:prstClr val="white"/>
              </a:solidFill>
              <a:cs typeface="Arial" panose="020B0604020202020204" pitchFamily="34" charset="0"/>
            </a:endParaRPr>
          </a:p>
        </p:txBody>
      </p:sp>
      <p:sp>
        <p:nvSpPr>
          <p:cNvPr id="6" name="Retângulo 5"/>
          <p:cNvSpPr/>
          <p:nvPr/>
        </p:nvSpPr>
        <p:spPr>
          <a:xfrm>
            <a:off x="767408" y="1583681"/>
            <a:ext cx="10872330" cy="1259452"/>
          </a:xfrm>
          <a:prstGeom prst="rect">
            <a:avLst/>
          </a:prstGeom>
          <a:solidFill>
            <a:schemeClr val="bg1"/>
          </a:solidFill>
          <a:ln w="1905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Clr>
                <a:srgbClr val="242852">
                  <a:lumMod val="75000"/>
                </a:srgbClr>
              </a:buClr>
              <a:defRPr/>
            </a:pPr>
            <a:r>
              <a:rPr lang="pt-BR" sz="2200" dirty="0" smtClean="0">
                <a:solidFill>
                  <a:prstClr val="black"/>
                </a:solidFill>
                <a:cs typeface="Arial" panose="020B0604020202020204" pitchFamily="34" charset="0"/>
              </a:rPr>
              <a:t>Os estados, DF e municípios não podem criar códigos de natureza de receita, dentro da estrutura de oito dígitos;</a:t>
            </a:r>
            <a:endParaRPr lang="pt-BR" sz="2200" dirty="0">
              <a:solidFill>
                <a:prstClr val="black"/>
              </a:solidFill>
              <a:cs typeface="Arial" panose="020B0604020202020204" pitchFamily="34" charset="0"/>
            </a:endParaRPr>
          </a:p>
        </p:txBody>
      </p:sp>
      <p:sp>
        <p:nvSpPr>
          <p:cNvPr id="7" name="Hexágono 6"/>
          <p:cNvSpPr/>
          <p:nvPr/>
        </p:nvSpPr>
        <p:spPr>
          <a:xfrm>
            <a:off x="767408" y="3304619"/>
            <a:ext cx="10872330" cy="1204501"/>
          </a:xfrm>
          <a:prstGeom prst="hexagon">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2200" b="1" dirty="0" smtClean="0">
                <a:solidFill>
                  <a:prstClr val="white"/>
                </a:solidFill>
              </a:rPr>
              <a:t>A customização pode ocorrer caso os entes estendam a codificação além dos oito dígitos obrigatórios (padronizados);</a:t>
            </a:r>
            <a:endParaRPr lang="pt-BR" sz="2200" b="1" dirty="0">
              <a:solidFill>
                <a:prstClr val="white"/>
              </a:solidFill>
            </a:endParaRPr>
          </a:p>
        </p:txBody>
      </p:sp>
    </p:spTree>
    <p:extLst>
      <p:ext uri="{BB962C8B-B14F-4D97-AF65-F5344CB8AC3E}">
        <p14:creationId xmlns:p14="http://schemas.microsoft.com/office/powerpoint/2010/main" val="32968863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p:cNvSpPr>
            <a:spLocks noGrp="1"/>
          </p:cNvSpPr>
          <p:nvPr>
            <p:ph type="title"/>
          </p:nvPr>
        </p:nvSpPr>
        <p:spPr>
          <a:xfrm>
            <a:off x="335360" y="116632"/>
            <a:ext cx="5472608" cy="562074"/>
          </a:xfrm>
        </p:spPr>
        <p:txBody>
          <a:bodyPr rtlCol="0">
            <a:normAutofit/>
          </a:bodyPr>
          <a:lstStyle/>
          <a:p>
            <a:pPr algn="l">
              <a:defRPr/>
            </a:pPr>
            <a:r>
              <a:rPr lang="pt-BR" sz="3200" smtClean="0"/>
              <a:t>Obrigada!</a:t>
            </a:r>
            <a:endParaRPr lang="pt-BR" sz="3200" dirty="0"/>
          </a:p>
        </p:txBody>
      </p:sp>
      <p:sp>
        <p:nvSpPr>
          <p:cNvPr id="7" name="CaixaDeTexto 6"/>
          <p:cNvSpPr txBox="1"/>
          <p:nvPr/>
        </p:nvSpPr>
        <p:spPr>
          <a:xfrm>
            <a:off x="2734" y="2780928"/>
            <a:ext cx="3990486" cy="2893100"/>
          </a:xfrm>
          <a:prstGeom prst="rect">
            <a:avLst/>
          </a:prstGeom>
          <a:noFill/>
        </p:spPr>
        <p:txBody>
          <a:bodyPr wrap="square" rtlCol="0">
            <a:spAutoFit/>
          </a:bodyPr>
          <a:lstStyle/>
          <a:p>
            <a:pPr marL="446088" lvl="6" eaLnBrk="0" hangingPunct="0">
              <a:spcBef>
                <a:spcPct val="50000"/>
              </a:spcBef>
              <a:defRPr/>
            </a:pPr>
            <a:r>
              <a:rPr lang="pt-BR" sz="1400" b="1" u="sng" dirty="0" smtClean="0">
                <a:solidFill>
                  <a:schemeClr val="bg2">
                    <a:lumMod val="75000"/>
                  </a:schemeClr>
                </a:solidFill>
                <a:latin typeface="+mj-lt"/>
                <a:cs typeface="+mn-cs"/>
              </a:rPr>
              <a:t>tesouro.fazenda.gov.br</a:t>
            </a:r>
          </a:p>
          <a:p>
            <a:pPr marL="446088" lvl="6" eaLnBrk="0" hangingPunct="0">
              <a:spcBef>
                <a:spcPct val="50000"/>
              </a:spcBef>
              <a:defRPr/>
            </a:pPr>
            <a:r>
              <a:rPr lang="pt-BR" sz="1400" b="1" u="sng" dirty="0">
                <a:solidFill>
                  <a:schemeClr val="bg2">
                    <a:lumMod val="75000"/>
                  </a:schemeClr>
                </a:solidFill>
                <a:latin typeface="+mj-lt"/>
                <a:cs typeface="+mn-cs"/>
              </a:rPr>
              <a:t>c</a:t>
            </a:r>
            <a:r>
              <a:rPr lang="pt-BR" sz="1400" b="1" u="sng" dirty="0" smtClean="0">
                <a:solidFill>
                  <a:schemeClr val="bg2">
                    <a:lumMod val="75000"/>
                  </a:schemeClr>
                </a:solidFill>
                <a:latin typeface="+mj-lt"/>
                <a:cs typeface="+mn-cs"/>
              </a:rPr>
              <a:t>conf.df.stn@tesouro.gov.br</a:t>
            </a:r>
            <a:endParaRPr lang="pt-BR" sz="1400" b="1" u="sng" dirty="0">
              <a:solidFill>
                <a:schemeClr val="bg2">
                  <a:lumMod val="75000"/>
                </a:schemeClr>
              </a:solidFill>
              <a:latin typeface="+mj-lt"/>
              <a:cs typeface="+mn-cs"/>
            </a:endParaRPr>
          </a:p>
          <a:p>
            <a:pPr marL="446088" lvl="6" eaLnBrk="0" hangingPunct="0">
              <a:spcBef>
                <a:spcPct val="50000"/>
              </a:spcBef>
              <a:defRPr/>
            </a:pPr>
            <a:r>
              <a:rPr lang="pt-BR" sz="1400" b="1" dirty="0" err="1" smtClean="0">
                <a:solidFill>
                  <a:schemeClr val="tx1">
                    <a:lumMod val="65000"/>
                    <a:lumOff val="35000"/>
                  </a:schemeClr>
                </a:solidFill>
                <a:latin typeface="+mj-lt"/>
                <a:cs typeface="+mn-cs"/>
              </a:rPr>
              <a:t>Twitter</a:t>
            </a:r>
            <a:r>
              <a:rPr lang="pt-BR" sz="1400" b="1" dirty="0">
                <a:solidFill>
                  <a:schemeClr val="tx1">
                    <a:lumMod val="65000"/>
                    <a:lumOff val="35000"/>
                  </a:schemeClr>
                </a:solidFill>
                <a:latin typeface="+mj-lt"/>
                <a:cs typeface="+mn-cs"/>
              </a:rPr>
              <a:t>: @_tesouro</a:t>
            </a:r>
          </a:p>
          <a:p>
            <a:pPr marL="446088" lvl="6" eaLnBrk="0" hangingPunct="0">
              <a:defRPr/>
            </a:pPr>
            <a:endParaRPr lang="pt-BR" sz="1400" b="1" dirty="0">
              <a:solidFill>
                <a:schemeClr val="tx1">
                  <a:lumMod val="65000"/>
                  <a:lumOff val="35000"/>
                </a:schemeClr>
              </a:solidFill>
              <a:latin typeface="+mj-lt"/>
              <a:cs typeface="+mn-cs"/>
            </a:endParaRPr>
          </a:p>
          <a:p>
            <a:pPr marL="446088" lvl="6" eaLnBrk="0" hangingPunct="0">
              <a:defRPr/>
            </a:pPr>
            <a:r>
              <a:rPr lang="pt-BR" sz="1400" b="1" dirty="0">
                <a:solidFill>
                  <a:schemeClr val="tx1">
                    <a:lumMod val="65000"/>
                    <a:lumOff val="35000"/>
                  </a:schemeClr>
                </a:solidFill>
                <a:latin typeface="+mj-lt"/>
                <a:cs typeface="+mn-cs"/>
              </a:rPr>
              <a:t>Acesse o Fórum da Contabilidade: </a:t>
            </a:r>
          </a:p>
          <a:p>
            <a:pPr marL="446088" lvl="6" eaLnBrk="0" hangingPunct="0">
              <a:defRPr/>
            </a:pPr>
            <a:r>
              <a:rPr lang="pt-BR" sz="1400" b="1" u="sng" dirty="0">
                <a:solidFill>
                  <a:schemeClr val="bg2">
                    <a:lumMod val="75000"/>
                  </a:schemeClr>
                </a:solidFill>
                <a:latin typeface="+mj-lt"/>
                <a:cs typeface="+mn-cs"/>
              </a:rPr>
              <a:t>www.tesouro.gov.br/forum </a:t>
            </a:r>
          </a:p>
          <a:p>
            <a:pPr eaLnBrk="1" hangingPunct="1">
              <a:spcBef>
                <a:spcPts val="0"/>
              </a:spcBef>
            </a:pPr>
            <a:endParaRPr lang="pt-BR" sz="1400" b="1" dirty="0">
              <a:solidFill>
                <a:schemeClr val="tx1">
                  <a:lumMod val="65000"/>
                  <a:lumOff val="35000"/>
                </a:schemeClr>
              </a:solidFill>
              <a:latin typeface="+mj-lt"/>
              <a:cs typeface="+mn-cs"/>
            </a:endParaRPr>
          </a:p>
          <a:p>
            <a:pPr lvl="1" eaLnBrk="1" hangingPunct="1">
              <a:spcBef>
                <a:spcPts val="0"/>
              </a:spcBef>
            </a:pPr>
            <a:r>
              <a:rPr lang="pt-BR" sz="1400" b="1" dirty="0">
                <a:solidFill>
                  <a:schemeClr val="tx1">
                    <a:lumMod val="65000"/>
                    <a:lumOff val="35000"/>
                  </a:schemeClr>
                </a:solidFill>
                <a:latin typeface="+mj-lt"/>
                <a:cs typeface="+mn-cs"/>
              </a:rPr>
              <a:t>Acesse o </a:t>
            </a:r>
            <a:r>
              <a:rPr lang="pt-BR" sz="1400" b="1" dirty="0" err="1">
                <a:solidFill>
                  <a:schemeClr val="tx1">
                    <a:lumMod val="65000"/>
                    <a:lumOff val="35000"/>
                  </a:schemeClr>
                </a:solidFill>
                <a:latin typeface="+mj-lt"/>
                <a:cs typeface="+mn-cs"/>
              </a:rPr>
              <a:t>Siconfi</a:t>
            </a:r>
            <a:r>
              <a:rPr lang="pt-BR" sz="1400" b="1" dirty="0">
                <a:solidFill>
                  <a:schemeClr val="tx1">
                    <a:lumMod val="65000"/>
                    <a:lumOff val="35000"/>
                  </a:schemeClr>
                </a:solidFill>
                <a:latin typeface="+mj-lt"/>
                <a:cs typeface="+mn-cs"/>
              </a:rPr>
              <a:t>: </a:t>
            </a:r>
          </a:p>
          <a:p>
            <a:pPr lvl="1" eaLnBrk="1" hangingPunct="1">
              <a:spcBef>
                <a:spcPts val="0"/>
              </a:spcBef>
            </a:pPr>
            <a:r>
              <a:rPr lang="pt-BR" sz="1400" b="1" u="sng" dirty="0" smtClean="0">
                <a:solidFill>
                  <a:schemeClr val="bg2">
                    <a:lumMod val="75000"/>
                  </a:schemeClr>
                </a:solidFill>
                <a:latin typeface="+mj-lt"/>
                <a:cs typeface="+mn-cs"/>
              </a:rPr>
              <a:t>www.siconfi.tesouro.gov.br</a:t>
            </a:r>
            <a:endParaRPr lang="pt-BR" sz="1400" b="1" u="sng" dirty="0">
              <a:solidFill>
                <a:schemeClr val="bg2">
                  <a:lumMod val="75000"/>
                </a:schemeClr>
              </a:solidFill>
              <a:latin typeface="+mj-lt"/>
              <a:cs typeface="+mn-cs"/>
            </a:endParaRPr>
          </a:p>
          <a:p>
            <a:pPr lvl="1" eaLnBrk="1" hangingPunct="1">
              <a:spcBef>
                <a:spcPts val="0"/>
              </a:spcBef>
            </a:pPr>
            <a:endParaRPr lang="pt-BR" sz="1400" b="1" dirty="0">
              <a:solidFill>
                <a:schemeClr val="tx1">
                  <a:lumMod val="65000"/>
                  <a:lumOff val="35000"/>
                </a:schemeClr>
              </a:solidFill>
              <a:latin typeface="+mj-lt"/>
              <a:cs typeface="+mn-cs"/>
            </a:endParaRPr>
          </a:p>
          <a:p>
            <a:pPr lvl="1" eaLnBrk="1" hangingPunct="1">
              <a:spcBef>
                <a:spcPts val="0"/>
              </a:spcBef>
            </a:pPr>
            <a:r>
              <a:rPr lang="pt-BR" sz="1400" b="1" dirty="0">
                <a:solidFill>
                  <a:schemeClr val="tx1">
                    <a:lumMod val="65000"/>
                    <a:lumOff val="35000"/>
                  </a:schemeClr>
                </a:solidFill>
                <a:latin typeface="+mj-lt"/>
                <a:cs typeface="+mn-cs"/>
              </a:rPr>
              <a:t>Eventos</a:t>
            </a:r>
            <a:r>
              <a:rPr lang="pt-BR" sz="1400" b="1" dirty="0" smtClean="0">
                <a:solidFill>
                  <a:schemeClr val="tx1">
                    <a:lumMod val="65000"/>
                    <a:lumOff val="35000"/>
                  </a:schemeClr>
                </a:solidFill>
                <a:latin typeface="+mj-lt"/>
                <a:cs typeface="+mn-cs"/>
              </a:rPr>
              <a:t>:</a:t>
            </a:r>
          </a:p>
          <a:p>
            <a:pPr lvl="1" eaLnBrk="1" hangingPunct="1">
              <a:spcBef>
                <a:spcPts val="0"/>
              </a:spcBef>
            </a:pPr>
            <a:r>
              <a:rPr lang="pt-BR" sz="1400" b="1" u="sng" dirty="0" smtClean="0">
                <a:solidFill>
                  <a:schemeClr val="bg2">
                    <a:lumMod val="75000"/>
                  </a:schemeClr>
                </a:solidFill>
                <a:latin typeface="+mj-lt"/>
                <a:cs typeface="+mn-cs"/>
              </a:rPr>
              <a:t>casp.cfc.org.br</a:t>
            </a:r>
            <a:endParaRPr lang="pt-BR" sz="1400" b="1" u="sng" dirty="0">
              <a:solidFill>
                <a:schemeClr val="bg2">
                  <a:lumMod val="75000"/>
                </a:schemeClr>
              </a:solidFill>
              <a:latin typeface="+mj-lt"/>
              <a:cs typeface="+mn-cs"/>
            </a:endParaRPr>
          </a:p>
        </p:txBody>
      </p:sp>
      <p:sp>
        <p:nvSpPr>
          <p:cNvPr id="8" name="CaixaDeTexto 7"/>
          <p:cNvSpPr txBox="1"/>
          <p:nvPr/>
        </p:nvSpPr>
        <p:spPr>
          <a:xfrm>
            <a:off x="4295800" y="1052736"/>
            <a:ext cx="7632848" cy="923330"/>
          </a:xfrm>
          <a:prstGeom prst="rect">
            <a:avLst/>
          </a:prstGeom>
          <a:noFill/>
        </p:spPr>
        <p:txBody>
          <a:bodyPr wrap="square" rtlCol="0">
            <a:spAutoFit/>
          </a:bodyPr>
          <a:lstStyle/>
          <a:p>
            <a:pPr algn="r" eaLnBrk="1" hangingPunct="1">
              <a:spcBef>
                <a:spcPts val="0"/>
              </a:spcBef>
              <a:buClr>
                <a:schemeClr val="tx2">
                  <a:lumMod val="75000"/>
                </a:schemeClr>
              </a:buClr>
              <a:defRPr/>
            </a:pPr>
            <a:r>
              <a:rPr lang="pt-BR" b="1" dirty="0" smtClean="0">
                <a:solidFill>
                  <a:schemeClr val="tx1">
                    <a:lumMod val="65000"/>
                    <a:lumOff val="35000"/>
                  </a:schemeClr>
                </a:solidFill>
                <a:latin typeface="+mj-lt"/>
                <a:cs typeface="+mn-cs"/>
              </a:rPr>
              <a:t>Subsecretaria de Contabilidade Pública – SUCON</a:t>
            </a:r>
          </a:p>
          <a:p>
            <a:pPr algn="r" eaLnBrk="1" hangingPunct="1">
              <a:spcBef>
                <a:spcPts val="0"/>
              </a:spcBef>
              <a:buClr>
                <a:schemeClr val="tx2">
                  <a:lumMod val="75000"/>
                </a:schemeClr>
              </a:buClr>
              <a:defRPr/>
            </a:pPr>
            <a:r>
              <a:rPr lang="pt-BR" b="1" dirty="0" err="1" smtClean="0">
                <a:solidFill>
                  <a:schemeClr val="tx1">
                    <a:lumMod val="65000"/>
                    <a:lumOff val="35000"/>
                  </a:schemeClr>
                </a:solidFill>
                <a:latin typeface="+mj-lt"/>
                <a:cs typeface="+mn-cs"/>
              </a:rPr>
              <a:t>Coordenação-Geral</a:t>
            </a:r>
            <a:r>
              <a:rPr lang="pt-BR" b="1" dirty="0" smtClean="0">
                <a:solidFill>
                  <a:schemeClr val="tx1">
                    <a:lumMod val="65000"/>
                    <a:lumOff val="35000"/>
                  </a:schemeClr>
                </a:solidFill>
                <a:latin typeface="+mj-lt"/>
                <a:cs typeface="+mn-cs"/>
              </a:rPr>
              <a:t> de Normas de Contabilidade Aplicadas à Federação – CCONF </a:t>
            </a:r>
          </a:p>
          <a:p>
            <a:pPr algn="r" eaLnBrk="1" hangingPunct="1">
              <a:spcBef>
                <a:spcPts val="0"/>
              </a:spcBef>
              <a:buClr>
                <a:schemeClr val="tx2">
                  <a:lumMod val="75000"/>
                </a:schemeClr>
              </a:buClr>
              <a:defRPr/>
            </a:pPr>
            <a:r>
              <a:rPr lang="pt-BR" b="1" dirty="0" smtClean="0">
                <a:solidFill>
                  <a:schemeClr val="tx1">
                    <a:lumMod val="65000"/>
                    <a:lumOff val="35000"/>
                  </a:schemeClr>
                </a:solidFill>
                <a:latin typeface="+mj-lt"/>
                <a:cs typeface="+mn-cs"/>
              </a:rPr>
              <a:t>Gerência de Normas e Procedimentos Contábeis - GENOC</a:t>
            </a:r>
            <a:endParaRPr lang="pt-BR" b="1" dirty="0">
              <a:solidFill>
                <a:srgbClr val="FF0000"/>
              </a:solidFill>
              <a:latin typeface="+mj-lt"/>
              <a:cs typeface="+mn-cs"/>
            </a:endParaRPr>
          </a:p>
        </p:txBody>
      </p:sp>
    </p:spTree>
    <p:extLst>
      <p:ext uri="{BB962C8B-B14F-4D97-AF65-F5344CB8AC3E}">
        <p14:creationId xmlns:p14="http://schemas.microsoft.com/office/powerpoint/2010/main" val="882122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Base Normativa da Classificação da Receita Orçamentária por Natureza</a:t>
            </a:r>
            <a:endParaRPr lang="pt-BR" dirty="0"/>
          </a:p>
        </p:txBody>
      </p:sp>
      <p:sp>
        <p:nvSpPr>
          <p:cNvPr id="4" name="Espaço Reservado para Número de Slide 3"/>
          <p:cNvSpPr>
            <a:spLocks noGrp="1"/>
          </p:cNvSpPr>
          <p:nvPr>
            <p:ph type="sldNum" sz="quarter" idx="12"/>
          </p:nvPr>
        </p:nvSpPr>
        <p:spPr/>
        <p:txBody>
          <a:bodyPr/>
          <a:lstStyle/>
          <a:p>
            <a:fld id="{6C24D49B-0E82-46B4-BC54-FF357924A8BC}" type="slidenum">
              <a:rPr lang="pt-BR" smtClean="0"/>
              <a:pPr/>
              <a:t>3</a:t>
            </a:fld>
            <a:endParaRPr lang="pt-BR"/>
          </a:p>
        </p:txBody>
      </p:sp>
      <p:sp>
        <p:nvSpPr>
          <p:cNvPr id="27" name="Retângulo 26"/>
          <p:cNvSpPr/>
          <p:nvPr/>
        </p:nvSpPr>
        <p:spPr>
          <a:xfrm>
            <a:off x="295898" y="731521"/>
            <a:ext cx="6358593" cy="75075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Clr>
                <a:schemeClr val="tx2">
                  <a:lumMod val="75000"/>
                </a:schemeClr>
              </a:buClr>
              <a:defRPr/>
            </a:pPr>
            <a:r>
              <a:rPr lang="pt-BR" sz="2200" b="1" dirty="0" smtClean="0">
                <a:cs typeface="Arial" panose="020B0604020202020204" pitchFamily="34" charset="0"/>
              </a:rPr>
              <a:t>Lei nº 4.320/64, </a:t>
            </a:r>
            <a:r>
              <a:rPr lang="pt-BR" sz="2200" b="1" dirty="0">
                <a:cs typeface="Arial" panose="020B0604020202020204" pitchFamily="34" charset="0"/>
              </a:rPr>
              <a:t>§4 do art. 11</a:t>
            </a:r>
          </a:p>
          <a:p>
            <a:pPr>
              <a:buClr>
                <a:schemeClr val="tx2">
                  <a:lumMod val="75000"/>
                </a:schemeClr>
              </a:buClr>
              <a:defRPr/>
            </a:pPr>
            <a:endParaRPr lang="pt-BR" sz="2200" b="1" dirty="0">
              <a:cs typeface="Arial" panose="020B0604020202020204" pitchFamily="34" charset="0"/>
            </a:endParaRPr>
          </a:p>
        </p:txBody>
      </p:sp>
      <p:sp>
        <p:nvSpPr>
          <p:cNvPr id="29" name="Retângulo 28"/>
          <p:cNvSpPr/>
          <p:nvPr/>
        </p:nvSpPr>
        <p:spPr>
          <a:xfrm>
            <a:off x="587240" y="1257180"/>
            <a:ext cx="10872330" cy="976534"/>
          </a:xfrm>
          <a:prstGeom prst="rect">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BR" sz="2000" dirty="0" smtClean="0">
                <a:solidFill>
                  <a:schemeClr val="tx1"/>
                </a:solidFill>
              </a:rPr>
              <a:t>A Lei estabeleceu como obrigatória: categoria econômica, origem e algumas rubricas. </a:t>
            </a:r>
          </a:p>
          <a:p>
            <a:pPr algn="just"/>
            <a:r>
              <a:rPr lang="pt-BR" sz="2000" dirty="0" smtClean="0">
                <a:solidFill>
                  <a:schemeClr val="tx1"/>
                </a:solidFill>
              </a:rPr>
              <a:t>Anexo nº 3 traz detalhamentos adicionais (até 4º nível); </a:t>
            </a:r>
            <a:endParaRPr lang="pt-BR" sz="2000" dirty="0">
              <a:solidFill>
                <a:schemeClr val="tx1"/>
              </a:solidFill>
            </a:endParaRPr>
          </a:p>
        </p:txBody>
      </p:sp>
      <p:sp>
        <p:nvSpPr>
          <p:cNvPr id="30" name="Retângulo 29"/>
          <p:cNvSpPr/>
          <p:nvPr/>
        </p:nvSpPr>
        <p:spPr>
          <a:xfrm>
            <a:off x="367906" y="2453199"/>
            <a:ext cx="6358593" cy="687769"/>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Clr>
                <a:schemeClr val="tx2">
                  <a:lumMod val="75000"/>
                </a:schemeClr>
              </a:buClr>
              <a:defRPr/>
            </a:pPr>
            <a:r>
              <a:rPr lang="pt-BR" sz="2200" b="1" dirty="0" smtClean="0">
                <a:cs typeface="Arial" panose="020B0604020202020204" pitchFamily="34" charset="0"/>
              </a:rPr>
              <a:t>LC nº 101/2001, art</a:t>
            </a:r>
            <a:r>
              <a:rPr lang="pt-BR" sz="2200" b="1" dirty="0">
                <a:cs typeface="Arial" panose="020B0604020202020204" pitchFamily="34" charset="0"/>
              </a:rPr>
              <a:t>. </a:t>
            </a:r>
            <a:r>
              <a:rPr lang="pt-BR" sz="2200" b="1" dirty="0" smtClean="0">
                <a:cs typeface="Arial" panose="020B0604020202020204" pitchFamily="34" charset="0"/>
              </a:rPr>
              <a:t>50 e 51</a:t>
            </a:r>
          </a:p>
          <a:p>
            <a:pPr>
              <a:buClr>
                <a:schemeClr val="tx2">
                  <a:lumMod val="75000"/>
                </a:schemeClr>
              </a:buClr>
              <a:defRPr/>
            </a:pPr>
            <a:endParaRPr lang="pt-BR" sz="2200" b="1" dirty="0">
              <a:cs typeface="Arial" panose="020B0604020202020204" pitchFamily="34" charset="0"/>
            </a:endParaRPr>
          </a:p>
        </p:txBody>
      </p:sp>
      <p:sp>
        <p:nvSpPr>
          <p:cNvPr id="31" name="Retângulo 30"/>
          <p:cNvSpPr/>
          <p:nvPr/>
        </p:nvSpPr>
        <p:spPr>
          <a:xfrm>
            <a:off x="587240" y="2889794"/>
            <a:ext cx="10872330" cy="1264707"/>
          </a:xfrm>
          <a:prstGeom prst="rect">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just">
              <a:buFont typeface="Arial" panose="020B0604020202020204" pitchFamily="34" charset="0"/>
              <a:buChar char="•"/>
            </a:pPr>
            <a:r>
              <a:rPr lang="pt-BR" sz="2000" dirty="0" smtClean="0">
                <a:solidFill>
                  <a:schemeClr val="tx1"/>
                </a:solidFill>
              </a:rPr>
              <a:t>Art. 50 </a:t>
            </a:r>
            <a:r>
              <a:rPr lang="pt-BR" sz="2000" dirty="0" smtClean="0">
                <a:solidFill>
                  <a:schemeClr val="tx1"/>
                </a:solidFill>
                <a:cs typeface="Arial" panose="020B0604020202020204" pitchFamily="34" charset="0"/>
              </a:rPr>
              <a:t>§2 “A edição de normas gerais para consolidação das contas públicas caberá ao órgão central de contabilidade da União, enquanto não implantado o conselho de que trata o art.67”</a:t>
            </a:r>
            <a:endParaRPr lang="pt-BR" sz="2000" dirty="0" smtClean="0">
              <a:solidFill>
                <a:schemeClr val="tx1"/>
              </a:solidFill>
            </a:endParaRPr>
          </a:p>
          <a:p>
            <a:pPr marL="342900" indent="-342900" algn="just">
              <a:buFont typeface="Arial" panose="020B0604020202020204" pitchFamily="34" charset="0"/>
              <a:buChar char="•"/>
            </a:pPr>
            <a:r>
              <a:rPr lang="pt-BR" sz="2000" dirty="0" smtClean="0">
                <a:solidFill>
                  <a:schemeClr val="tx1"/>
                </a:solidFill>
              </a:rPr>
              <a:t>Art. 51 “ O Poder Executivo promoverá, até 30 de junho, a consolidação, nacional e por esfera de governo, das contas dos entes da Federação...”</a:t>
            </a:r>
          </a:p>
        </p:txBody>
      </p:sp>
      <p:sp>
        <p:nvSpPr>
          <p:cNvPr id="32" name="Retângulo 31"/>
          <p:cNvSpPr/>
          <p:nvPr/>
        </p:nvSpPr>
        <p:spPr>
          <a:xfrm>
            <a:off x="367906" y="4741363"/>
            <a:ext cx="6358593" cy="664496"/>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Clr>
                <a:schemeClr val="tx2">
                  <a:lumMod val="75000"/>
                </a:schemeClr>
              </a:buClr>
              <a:defRPr/>
            </a:pPr>
            <a:r>
              <a:rPr lang="pt-BR" sz="2200" b="1" dirty="0" smtClean="0">
                <a:cs typeface="Arial" panose="020B0604020202020204" pitchFamily="34" charset="0"/>
              </a:rPr>
              <a:t>Portaria Interministerial STN/SOF nº 163/2001</a:t>
            </a:r>
            <a:endParaRPr lang="pt-BR" sz="2200" b="1" dirty="0">
              <a:cs typeface="Arial" panose="020B0604020202020204" pitchFamily="34" charset="0"/>
            </a:endParaRPr>
          </a:p>
          <a:p>
            <a:pPr>
              <a:buClr>
                <a:schemeClr val="tx2">
                  <a:lumMod val="75000"/>
                </a:schemeClr>
              </a:buClr>
              <a:defRPr/>
            </a:pPr>
            <a:endParaRPr lang="pt-BR" sz="2200" b="1" dirty="0">
              <a:cs typeface="Arial" panose="020B0604020202020204" pitchFamily="34" charset="0"/>
            </a:endParaRPr>
          </a:p>
        </p:txBody>
      </p:sp>
      <p:sp>
        <p:nvSpPr>
          <p:cNvPr id="33" name="Retângulo 32"/>
          <p:cNvSpPr/>
          <p:nvPr/>
        </p:nvSpPr>
        <p:spPr>
          <a:xfrm>
            <a:off x="659248" y="5221424"/>
            <a:ext cx="10872330" cy="1591958"/>
          </a:xfrm>
          <a:prstGeom prst="rect">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just">
              <a:buFont typeface="Arial" panose="020B0604020202020204" pitchFamily="34" charset="0"/>
              <a:buChar char="•"/>
            </a:pPr>
            <a:r>
              <a:rPr lang="pt-BR" sz="2000" dirty="0" smtClean="0">
                <a:solidFill>
                  <a:schemeClr val="tx1"/>
                </a:solidFill>
              </a:rPr>
              <a:t>Dispõe sobre normas gerais de consolidação das contas públicas;</a:t>
            </a:r>
          </a:p>
          <a:p>
            <a:pPr marL="342900" indent="-342900" algn="just">
              <a:buFont typeface="Arial" panose="020B0604020202020204" pitchFamily="34" charset="0"/>
              <a:buChar char="•"/>
            </a:pPr>
            <a:r>
              <a:rPr lang="pt-BR" sz="2000" dirty="0" smtClean="0">
                <a:solidFill>
                  <a:schemeClr val="tx1"/>
                </a:solidFill>
              </a:rPr>
              <a:t>Estabelece a classificação econômica por natureza da despesa e da receita;</a:t>
            </a:r>
          </a:p>
          <a:p>
            <a:pPr marL="342900" indent="-342900" algn="just">
              <a:buFont typeface="Arial" panose="020B0604020202020204" pitchFamily="34" charset="0"/>
              <a:buChar char="•"/>
            </a:pPr>
            <a:r>
              <a:rPr lang="pt-BR" sz="2000" dirty="0" smtClean="0">
                <a:solidFill>
                  <a:schemeClr val="tx1"/>
                </a:solidFill>
              </a:rPr>
              <a:t>Alterada pela </a:t>
            </a:r>
            <a:r>
              <a:rPr lang="pt-BR" sz="2000" b="1" dirty="0" smtClean="0">
                <a:solidFill>
                  <a:schemeClr val="tx1"/>
                </a:solidFill>
              </a:rPr>
              <a:t>Portaria Interministerial STN/SOF nº 5/2015</a:t>
            </a:r>
            <a:r>
              <a:rPr lang="pt-BR" sz="2000" dirty="0" smtClean="0">
                <a:solidFill>
                  <a:schemeClr val="tx1"/>
                </a:solidFill>
              </a:rPr>
              <a:t>, que estabeleceu como obrigatória a estrutura: c.o.e.d.dd.d.t. </a:t>
            </a:r>
          </a:p>
          <a:p>
            <a:pPr marL="342900" indent="-342900" algn="just">
              <a:buFont typeface="Arial" panose="020B0604020202020204" pitchFamily="34" charset="0"/>
              <a:buChar char="•"/>
            </a:pPr>
            <a:endParaRPr lang="pt-BR" sz="2000" dirty="0" smtClean="0">
              <a:solidFill>
                <a:schemeClr val="tx1"/>
              </a:solidFill>
            </a:endParaRPr>
          </a:p>
        </p:txBody>
      </p:sp>
    </p:spTree>
    <p:extLst>
      <p:ext uri="{BB962C8B-B14F-4D97-AF65-F5344CB8AC3E}">
        <p14:creationId xmlns:p14="http://schemas.microsoft.com/office/powerpoint/2010/main" val="14101163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3"/>
          <p:cNvSpPr>
            <a:spLocks noGrp="1"/>
          </p:cNvSpPr>
          <p:nvPr>
            <p:ph type="sldNum" sz="quarter" idx="12"/>
          </p:nvPr>
        </p:nvSpPr>
        <p:spPr/>
        <p:txBody>
          <a:bodyPr/>
          <a:lstStyle/>
          <a:p>
            <a:fld id="{6C24D49B-0E82-46B4-BC54-FF357924A8BC}" type="slidenum">
              <a:rPr lang="pt-BR" smtClean="0"/>
              <a:pPr/>
              <a:t>4</a:t>
            </a:fld>
            <a:endParaRPr lang="pt-BR"/>
          </a:p>
        </p:txBody>
      </p:sp>
      <p:sp>
        <p:nvSpPr>
          <p:cNvPr id="5" name="Título 1"/>
          <p:cNvSpPr txBox="1">
            <a:spLocks/>
          </p:cNvSpPr>
          <p:nvPr/>
        </p:nvSpPr>
        <p:spPr>
          <a:xfrm>
            <a:off x="332928" y="35274"/>
            <a:ext cx="10731624" cy="44139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2000" b="1" kern="1200">
                <a:solidFill>
                  <a:schemeClr val="accent1">
                    <a:lumMod val="75000"/>
                  </a:schemeClr>
                </a:solidFill>
                <a:latin typeface="+mn-lt"/>
                <a:ea typeface="+mj-ea"/>
                <a:cs typeface="+mj-cs"/>
              </a:defRPr>
            </a:lvl1pPr>
          </a:lstStyle>
          <a:p>
            <a:pPr lvl="0" fontAlgn="auto">
              <a:spcAft>
                <a:spcPts val="0"/>
              </a:spcAft>
            </a:pPr>
            <a:endParaRPr lang="pt-BR" sz="2600" dirty="0" smtClean="0">
              <a:solidFill>
                <a:srgbClr val="4A66AC">
                  <a:lumMod val="75000"/>
                </a:srgbClr>
              </a:solidFill>
            </a:endParaRPr>
          </a:p>
          <a:p>
            <a:pPr lvl="0" fontAlgn="auto">
              <a:spcAft>
                <a:spcPts val="0"/>
              </a:spcAft>
            </a:pPr>
            <a:endParaRPr lang="pt-BR" sz="2600" dirty="0">
              <a:solidFill>
                <a:srgbClr val="4A66AC">
                  <a:lumMod val="75000"/>
                </a:srgbClr>
              </a:solidFill>
            </a:endParaRPr>
          </a:p>
          <a:p>
            <a:pPr lvl="0" fontAlgn="auto">
              <a:spcAft>
                <a:spcPts val="0"/>
              </a:spcAft>
            </a:pPr>
            <a:r>
              <a:rPr lang="pt-BR" sz="2600" dirty="0" smtClean="0">
                <a:solidFill>
                  <a:srgbClr val="4A66AC">
                    <a:lumMod val="75000"/>
                  </a:srgbClr>
                </a:solidFill>
              </a:rPr>
              <a:t>Implantação na União</a:t>
            </a:r>
            <a:endParaRPr lang="pt-BR" sz="2600" dirty="0">
              <a:solidFill>
                <a:schemeClr val="accent2">
                  <a:lumMod val="75000"/>
                </a:schemeClr>
              </a:solidFill>
            </a:endParaRPr>
          </a:p>
        </p:txBody>
      </p:sp>
      <p:sp>
        <p:nvSpPr>
          <p:cNvPr id="6" name="CaixaDeTexto 33"/>
          <p:cNvSpPr txBox="1"/>
          <p:nvPr/>
        </p:nvSpPr>
        <p:spPr>
          <a:xfrm>
            <a:off x="1232767" y="1422301"/>
            <a:ext cx="1904091" cy="615553"/>
          </a:xfrm>
          <a:prstGeom prst="rect">
            <a:avLst/>
          </a:prstGeom>
          <a:solidFill>
            <a:schemeClr val="accent1">
              <a:lumMod val="40000"/>
              <a:lumOff val="60000"/>
            </a:schemeClr>
          </a:solidFill>
        </p:spPr>
        <p:txBody>
          <a:bodyPr wrap="square">
            <a:spAutoFit/>
          </a:bodyPr>
          <a:lstStyle>
            <a:defPPr>
              <a:defRPr lang="pt-B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a:defRPr/>
            </a:pPr>
            <a:r>
              <a:rPr lang="pt-BR" b="1" dirty="0" smtClean="0">
                <a:solidFill>
                  <a:prstClr val="black"/>
                </a:solidFill>
                <a:latin typeface="Calibri"/>
              </a:rPr>
              <a:t>2015</a:t>
            </a:r>
          </a:p>
          <a:p>
            <a:pPr algn="ctr">
              <a:defRPr/>
            </a:pPr>
            <a:r>
              <a:rPr lang="pt-BR" sz="1600" dirty="0" smtClean="0">
                <a:solidFill>
                  <a:prstClr val="black"/>
                </a:solidFill>
                <a:latin typeface="Calibri"/>
              </a:rPr>
              <a:t>Execução NR antiga</a:t>
            </a:r>
            <a:endParaRPr lang="pt-BR" sz="1600" dirty="0">
              <a:solidFill>
                <a:prstClr val="black"/>
              </a:solidFill>
              <a:latin typeface="Calibri"/>
            </a:endParaRPr>
          </a:p>
        </p:txBody>
      </p:sp>
      <p:sp>
        <p:nvSpPr>
          <p:cNvPr id="7" name="CaixaDeTexto 34"/>
          <p:cNvSpPr txBox="1">
            <a:spLocks noChangeArrowheads="1"/>
          </p:cNvSpPr>
          <p:nvPr/>
        </p:nvSpPr>
        <p:spPr bwMode="auto">
          <a:xfrm>
            <a:off x="3136861" y="1422301"/>
            <a:ext cx="1802719" cy="615950"/>
          </a:xfrm>
          <a:prstGeom prst="rect">
            <a:avLst/>
          </a:prstGeom>
          <a:solidFill>
            <a:srgbClr val="9AE2A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rgbClr val="17375E"/>
              </a:buClr>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Clr>
                <a:srgbClr val="17375E"/>
              </a:buClr>
              <a:buFont typeface="Wingdings" panose="05000000000000000000" pitchFamily="2" charset="2"/>
              <a:buChar char="§"/>
              <a:defRPr sz="2000">
                <a:solidFill>
                  <a:schemeClr val="tx1"/>
                </a:solidFill>
                <a:latin typeface="Calibri" panose="020F0502020204030204" pitchFamily="34" charset="0"/>
              </a:defRPr>
            </a:lvl2pPr>
            <a:lvl3pPr marL="1143000" indent="-228600">
              <a:spcBef>
                <a:spcPct val="20000"/>
              </a:spcBef>
              <a:buClr>
                <a:srgbClr val="17375E"/>
              </a:buClr>
              <a:buFont typeface="Courier New" panose="02070309020205020404" pitchFamily="49" charset="0"/>
              <a:buChar char="o"/>
              <a:defRPr>
                <a:solidFill>
                  <a:schemeClr val="tx1"/>
                </a:solidFill>
                <a:latin typeface="Calibri" panose="020F0502020204030204" pitchFamily="34" charset="0"/>
              </a:defRPr>
            </a:lvl3pPr>
            <a:lvl4pPr marL="1600200" indent="-228600">
              <a:spcBef>
                <a:spcPct val="20000"/>
              </a:spcBef>
              <a:buClr>
                <a:srgbClr val="17375E"/>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17375E"/>
              </a:buClr>
              <a:buFont typeface="Arial" panose="020B0604020202020204" pitchFamily="34" charset="0"/>
              <a:buChar char="»"/>
              <a:defRPr sz="16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17375E"/>
              </a:buClr>
              <a:buFont typeface="Arial" panose="020B0604020202020204" pitchFamily="34" charset="0"/>
              <a:buChar char="»"/>
              <a:defRPr sz="16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17375E"/>
              </a:buClr>
              <a:buFont typeface="Arial" panose="020B0604020202020204" pitchFamily="34" charset="0"/>
              <a:buChar char="»"/>
              <a:defRPr sz="16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17375E"/>
              </a:buClr>
              <a:buFont typeface="Arial" panose="020B0604020202020204" pitchFamily="34" charset="0"/>
              <a:buChar char="»"/>
              <a:defRPr sz="16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17375E"/>
              </a:buClr>
              <a:buFont typeface="Arial" panose="020B0604020202020204" pitchFamily="34" charset="0"/>
              <a:buChar char="»"/>
              <a:defRPr sz="1600">
                <a:solidFill>
                  <a:schemeClr val="tx1"/>
                </a:solidFill>
                <a:latin typeface="Calibri" panose="020F0502020204030204" pitchFamily="34" charset="0"/>
              </a:defRPr>
            </a:lvl9pPr>
          </a:lstStyle>
          <a:p>
            <a:pPr algn="ctr">
              <a:spcBef>
                <a:spcPct val="0"/>
              </a:spcBef>
              <a:buClrTx/>
              <a:buFontTx/>
              <a:buNone/>
            </a:pPr>
            <a:r>
              <a:rPr lang="pt-BR" altLang="pt-BR" sz="1800" b="1" dirty="0" smtClean="0">
                <a:solidFill>
                  <a:srgbClr val="000000"/>
                </a:solidFill>
              </a:rPr>
              <a:t>2016 </a:t>
            </a:r>
            <a:endParaRPr lang="pt-BR" altLang="pt-BR" sz="1800" b="1" dirty="0">
              <a:solidFill>
                <a:srgbClr val="000000"/>
              </a:solidFill>
            </a:endParaRPr>
          </a:p>
          <a:p>
            <a:pPr algn="ctr">
              <a:spcBef>
                <a:spcPct val="0"/>
              </a:spcBef>
              <a:buClrTx/>
              <a:buFontTx/>
              <a:buNone/>
            </a:pPr>
            <a:r>
              <a:rPr lang="pt-BR" altLang="pt-BR" sz="1600" dirty="0" smtClean="0">
                <a:solidFill>
                  <a:srgbClr val="000000"/>
                </a:solidFill>
              </a:rPr>
              <a:t>Execução </a:t>
            </a:r>
            <a:r>
              <a:rPr lang="pt-BR" altLang="pt-BR" sz="1600" dirty="0">
                <a:solidFill>
                  <a:srgbClr val="000000"/>
                </a:solidFill>
              </a:rPr>
              <a:t>Nova NR</a:t>
            </a:r>
          </a:p>
        </p:txBody>
      </p:sp>
      <p:sp>
        <p:nvSpPr>
          <p:cNvPr id="8" name="CaixaDeTexto 35"/>
          <p:cNvSpPr txBox="1">
            <a:spLocks noChangeArrowheads="1"/>
          </p:cNvSpPr>
          <p:nvPr/>
        </p:nvSpPr>
        <p:spPr bwMode="auto">
          <a:xfrm>
            <a:off x="3136862" y="2392263"/>
            <a:ext cx="1802719" cy="1354217"/>
          </a:xfrm>
          <a:prstGeom prst="rect">
            <a:avLst/>
          </a:prstGeom>
          <a:solidFill>
            <a:srgbClr val="9AE2A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rgbClr val="17375E"/>
              </a:buClr>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Clr>
                <a:srgbClr val="17375E"/>
              </a:buClr>
              <a:buFont typeface="Wingdings" panose="05000000000000000000" pitchFamily="2" charset="2"/>
              <a:buChar char="§"/>
              <a:defRPr sz="2000">
                <a:solidFill>
                  <a:schemeClr val="tx1"/>
                </a:solidFill>
                <a:latin typeface="Calibri" panose="020F0502020204030204" pitchFamily="34" charset="0"/>
              </a:defRPr>
            </a:lvl2pPr>
            <a:lvl3pPr marL="1143000" indent="-228600">
              <a:spcBef>
                <a:spcPct val="20000"/>
              </a:spcBef>
              <a:buClr>
                <a:srgbClr val="17375E"/>
              </a:buClr>
              <a:buFont typeface="Courier New" panose="02070309020205020404" pitchFamily="49" charset="0"/>
              <a:buChar char="o"/>
              <a:defRPr>
                <a:solidFill>
                  <a:schemeClr val="tx1"/>
                </a:solidFill>
                <a:latin typeface="Calibri" panose="020F0502020204030204" pitchFamily="34" charset="0"/>
              </a:defRPr>
            </a:lvl3pPr>
            <a:lvl4pPr marL="1600200" indent="-228600">
              <a:spcBef>
                <a:spcPct val="20000"/>
              </a:spcBef>
              <a:buClr>
                <a:srgbClr val="17375E"/>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17375E"/>
              </a:buClr>
              <a:buFont typeface="Arial" panose="020B0604020202020204" pitchFamily="34" charset="0"/>
              <a:buChar char="»"/>
              <a:defRPr sz="16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17375E"/>
              </a:buClr>
              <a:buFont typeface="Arial" panose="020B0604020202020204" pitchFamily="34" charset="0"/>
              <a:buChar char="»"/>
              <a:defRPr sz="16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17375E"/>
              </a:buClr>
              <a:buFont typeface="Arial" panose="020B0604020202020204" pitchFamily="34" charset="0"/>
              <a:buChar char="»"/>
              <a:defRPr sz="16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17375E"/>
              </a:buClr>
              <a:buFont typeface="Arial" panose="020B0604020202020204" pitchFamily="34" charset="0"/>
              <a:buChar char="»"/>
              <a:defRPr sz="16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17375E"/>
              </a:buClr>
              <a:buFont typeface="Arial" panose="020B0604020202020204" pitchFamily="34" charset="0"/>
              <a:buChar char="»"/>
              <a:defRPr sz="1600">
                <a:solidFill>
                  <a:schemeClr val="tx1"/>
                </a:solidFill>
                <a:latin typeface="Calibri" panose="020F0502020204030204" pitchFamily="34" charset="0"/>
              </a:defRPr>
            </a:lvl9pPr>
          </a:lstStyle>
          <a:p>
            <a:pPr algn="ctr">
              <a:spcBef>
                <a:spcPct val="0"/>
              </a:spcBef>
              <a:buClrTx/>
              <a:buFontTx/>
              <a:buNone/>
            </a:pPr>
            <a:r>
              <a:rPr lang="pt-BR" altLang="pt-BR" sz="1800" b="1" dirty="0">
                <a:solidFill>
                  <a:srgbClr val="000000"/>
                </a:solidFill>
              </a:rPr>
              <a:t>LOA </a:t>
            </a:r>
            <a:r>
              <a:rPr lang="pt-BR" altLang="pt-BR" sz="1800" b="1" dirty="0" smtClean="0">
                <a:solidFill>
                  <a:srgbClr val="000000"/>
                </a:solidFill>
              </a:rPr>
              <a:t>2016</a:t>
            </a:r>
            <a:endParaRPr lang="pt-BR" altLang="pt-BR" sz="1800" b="1" dirty="0">
              <a:solidFill>
                <a:srgbClr val="000000"/>
              </a:solidFill>
            </a:endParaRPr>
          </a:p>
          <a:p>
            <a:pPr algn="just">
              <a:spcBef>
                <a:spcPct val="0"/>
              </a:spcBef>
              <a:buClrTx/>
              <a:buFontTx/>
              <a:buNone/>
            </a:pPr>
            <a:r>
              <a:rPr lang="pt-BR" altLang="pt-BR" sz="1600" dirty="0">
                <a:solidFill>
                  <a:srgbClr val="000000"/>
                </a:solidFill>
              </a:rPr>
              <a:t>Execução </a:t>
            </a:r>
            <a:r>
              <a:rPr lang="pt-BR" altLang="pt-BR" sz="1600" dirty="0" smtClean="0">
                <a:solidFill>
                  <a:srgbClr val="000000"/>
                </a:solidFill>
              </a:rPr>
              <a:t>orçamentária </a:t>
            </a:r>
            <a:r>
              <a:rPr lang="pt-BR" altLang="pt-BR" sz="1600" dirty="0">
                <a:solidFill>
                  <a:srgbClr val="000000"/>
                </a:solidFill>
              </a:rPr>
              <a:t>da receita na nova codificação por NR</a:t>
            </a:r>
          </a:p>
        </p:txBody>
      </p:sp>
      <p:sp>
        <p:nvSpPr>
          <p:cNvPr id="9" name="CaixaDeTexto 8"/>
          <p:cNvSpPr txBox="1"/>
          <p:nvPr/>
        </p:nvSpPr>
        <p:spPr>
          <a:xfrm>
            <a:off x="1267466" y="2393866"/>
            <a:ext cx="1869391" cy="1354138"/>
          </a:xfrm>
          <a:prstGeom prst="rect">
            <a:avLst/>
          </a:prstGeom>
          <a:solidFill>
            <a:schemeClr val="accent1">
              <a:lumMod val="40000"/>
              <a:lumOff val="60000"/>
            </a:schemeClr>
          </a:solidFill>
        </p:spPr>
        <p:txBody>
          <a:bodyPr wrap="square">
            <a:spAutoFit/>
          </a:bodyPr>
          <a:lstStyle/>
          <a:p>
            <a:pPr algn="ctr">
              <a:defRPr/>
            </a:pPr>
            <a:r>
              <a:rPr lang="pt-BR" b="1" dirty="0">
                <a:solidFill>
                  <a:prstClr val="black"/>
                </a:solidFill>
                <a:latin typeface="Calibri"/>
              </a:rPr>
              <a:t>PLOA </a:t>
            </a:r>
            <a:r>
              <a:rPr lang="pt-BR" b="1" dirty="0" smtClean="0">
                <a:solidFill>
                  <a:prstClr val="black"/>
                </a:solidFill>
                <a:latin typeface="Calibri"/>
              </a:rPr>
              <a:t>2016</a:t>
            </a:r>
            <a:endParaRPr lang="pt-BR" b="1" dirty="0">
              <a:solidFill>
                <a:prstClr val="black"/>
              </a:solidFill>
              <a:latin typeface="Calibri"/>
            </a:endParaRPr>
          </a:p>
          <a:p>
            <a:pPr algn="just">
              <a:defRPr/>
            </a:pPr>
            <a:r>
              <a:rPr lang="pt-BR" sz="1600" dirty="0">
                <a:solidFill>
                  <a:prstClr val="black"/>
                </a:solidFill>
                <a:latin typeface="Calibri"/>
              </a:rPr>
              <a:t>Implantação na nova codificação por NR </a:t>
            </a:r>
            <a:r>
              <a:rPr lang="pt-BR" sz="1600" dirty="0" smtClean="0">
                <a:solidFill>
                  <a:prstClr val="black"/>
                </a:solidFill>
                <a:latin typeface="Calibri"/>
              </a:rPr>
              <a:t>no </a:t>
            </a:r>
            <a:r>
              <a:rPr lang="pt-BR" sz="1600" dirty="0">
                <a:solidFill>
                  <a:prstClr val="black"/>
                </a:solidFill>
                <a:latin typeface="Calibri"/>
              </a:rPr>
              <a:t>PLOA de </a:t>
            </a:r>
            <a:r>
              <a:rPr lang="pt-BR" sz="1600" dirty="0" smtClean="0">
                <a:solidFill>
                  <a:prstClr val="black"/>
                </a:solidFill>
                <a:latin typeface="Calibri"/>
              </a:rPr>
              <a:t>da União;</a:t>
            </a:r>
            <a:endParaRPr lang="pt-BR" sz="1600" dirty="0">
              <a:solidFill>
                <a:prstClr val="black"/>
              </a:solidFill>
              <a:latin typeface="Calibri"/>
            </a:endParaRPr>
          </a:p>
        </p:txBody>
      </p:sp>
      <p:cxnSp>
        <p:nvCxnSpPr>
          <p:cNvPr id="10" name="Conector reto 9"/>
          <p:cNvCxnSpPr/>
          <p:nvPr/>
        </p:nvCxnSpPr>
        <p:spPr>
          <a:xfrm>
            <a:off x="1172443" y="1696938"/>
            <a:ext cx="0" cy="2070100"/>
          </a:xfrm>
          <a:prstGeom prst="line">
            <a:avLst/>
          </a:prstGeom>
          <a:ln w="76200">
            <a:solidFill>
              <a:schemeClr val="tx2"/>
            </a:solidFill>
          </a:ln>
        </p:spPr>
        <p:style>
          <a:lnRef idx="3">
            <a:schemeClr val="accent1"/>
          </a:lnRef>
          <a:fillRef idx="0">
            <a:schemeClr val="accent1"/>
          </a:fillRef>
          <a:effectRef idx="2">
            <a:schemeClr val="accent1"/>
          </a:effectRef>
          <a:fontRef idx="minor">
            <a:schemeClr val="tx1"/>
          </a:fontRef>
        </p:style>
      </p:cxnSp>
      <p:sp>
        <p:nvSpPr>
          <p:cNvPr id="11" name="Seta para a direita 10"/>
          <p:cNvSpPr/>
          <p:nvPr/>
        </p:nvSpPr>
        <p:spPr>
          <a:xfrm>
            <a:off x="1172442" y="1844577"/>
            <a:ext cx="6147693" cy="720725"/>
          </a:xfrm>
          <a:prstGeom prst="rightArrow">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pt-BR"/>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r">
              <a:defRPr/>
            </a:pPr>
            <a:r>
              <a:rPr lang="pt-BR" b="1" dirty="0" smtClean="0"/>
              <a:t>Implantação Codificação Novas Naturezas de Receita</a:t>
            </a:r>
            <a:endParaRPr lang="pt-BR" b="1" dirty="0"/>
          </a:p>
        </p:txBody>
      </p:sp>
      <p:sp>
        <p:nvSpPr>
          <p:cNvPr id="12" name="CaixaDeTexto 34"/>
          <p:cNvSpPr txBox="1">
            <a:spLocks noChangeArrowheads="1"/>
          </p:cNvSpPr>
          <p:nvPr/>
        </p:nvSpPr>
        <p:spPr bwMode="auto">
          <a:xfrm>
            <a:off x="4939582" y="1412776"/>
            <a:ext cx="1804490" cy="615950"/>
          </a:xfrm>
          <a:prstGeom prst="rect">
            <a:avLst/>
          </a:prstGeom>
          <a:solidFill>
            <a:schemeClr val="accent6">
              <a:lumMod val="40000"/>
              <a:lumOff val="60000"/>
            </a:schemeClr>
          </a:solidFill>
          <a:ln>
            <a:noFill/>
          </a:ln>
        </p:spPr>
        <p:txBody>
          <a:bodyPr wrap="square">
            <a:spAutoFit/>
          </a:bodyPr>
          <a:lstStyle>
            <a:lvl1pPr>
              <a:spcBef>
                <a:spcPct val="20000"/>
              </a:spcBef>
              <a:buClr>
                <a:srgbClr val="17375E"/>
              </a:buClr>
              <a:buFont typeface="Arial" panose="020B0604020202020204" pitchFamily="34" charset="0"/>
              <a:buChar char="•"/>
              <a:defRPr sz="2400">
                <a:solidFill>
                  <a:schemeClr val="tx1"/>
                </a:solidFill>
                <a:latin typeface="Calibri" panose="020F0502020204030204" pitchFamily="34" charset="0"/>
              </a:defRPr>
            </a:lvl1pPr>
            <a:lvl2pPr indent="-285750">
              <a:spcBef>
                <a:spcPct val="20000"/>
              </a:spcBef>
              <a:buClr>
                <a:srgbClr val="17375E"/>
              </a:buClr>
              <a:buFont typeface="Wingdings" panose="05000000000000000000" pitchFamily="2" charset="2"/>
              <a:buChar char="§"/>
              <a:defRPr sz="2000">
                <a:solidFill>
                  <a:schemeClr val="tx1"/>
                </a:solidFill>
                <a:latin typeface="Calibri" panose="020F0502020204030204" pitchFamily="34" charset="0"/>
              </a:defRPr>
            </a:lvl2pPr>
            <a:lvl3pPr indent="-228600">
              <a:spcBef>
                <a:spcPct val="20000"/>
              </a:spcBef>
              <a:buClr>
                <a:srgbClr val="17375E"/>
              </a:buClr>
              <a:buFont typeface="Courier New" panose="02070309020205020404" pitchFamily="49" charset="0"/>
              <a:buChar char="o"/>
              <a:defRPr>
                <a:solidFill>
                  <a:schemeClr val="tx1"/>
                </a:solidFill>
                <a:latin typeface="Calibri" panose="020F0502020204030204" pitchFamily="34" charset="0"/>
              </a:defRPr>
            </a:lvl3pPr>
            <a:lvl4pPr indent="-228600">
              <a:spcBef>
                <a:spcPct val="20000"/>
              </a:spcBef>
              <a:buClr>
                <a:srgbClr val="17375E"/>
              </a:buClr>
              <a:buFont typeface="Arial" panose="020B0604020202020204" pitchFamily="34" charset="0"/>
              <a:buChar char="–"/>
              <a:defRPr sz="1600">
                <a:solidFill>
                  <a:schemeClr val="tx1"/>
                </a:solidFill>
                <a:latin typeface="Calibri" panose="020F0502020204030204" pitchFamily="34" charset="0"/>
              </a:defRPr>
            </a:lvl4pPr>
            <a:lvl5pPr indent="-228600">
              <a:spcBef>
                <a:spcPct val="20000"/>
              </a:spcBef>
              <a:buClr>
                <a:srgbClr val="17375E"/>
              </a:buClr>
              <a:buFont typeface="Arial" panose="020B0604020202020204" pitchFamily="34" charset="0"/>
              <a:buChar char="»"/>
              <a:defRPr sz="1600">
                <a:solidFill>
                  <a:schemeClr val="tx1"/>
                </a:solidFill>
                <a:latin typeface="Calibri" panose="020F0502020204030204" pitchFamily="34" charset="0"/>
              </a:defRPr>
            </a:lvl5pPr>
            <a:lvl6pPr indent="-228600" eaLnBrk="0" fontAlgn="base" hangingPunct="0">
              <a:spcBef>
                <a:spcPct val="20000"/>
              </a:spcBef>
              <a:spcAft>
                <a:spcPct val="0"/>
              </a:spcAft>
              <a:buClr>
                <a:srgbClr val="17375E"/>
              </a:buClr>
              <a:buFont typeface="Arial" panose="020B0604020202020204" pitchFamily="34" charset="0"/>
              <a:buChar char="»"/>
              <a:defRPr sz="1600">
                <a:solidFill>
                  <a:schemeClr val="tx1"/>
                </a:solidFill>
                <a:latin typeface="Calibri" panose="020F0502020204030204" pitchFamily="34" charset="0"/>
              </a:defRPr>
            </a:lvl6pPr>
            <a:lvl7pPr indent="-228600" eaLnBrk="0" fontAlgn="base" hangingPunct="0">
              <a:spcBef>
                <a:spcPct val="20000"/>
              </a:spcBef>
              <a:spcAft>
                <a:spcPct val="0"/>
              </a:spcAft>
              <a:buClr>
                <a:srgbClr val="17375E"/>
              </a:buClr>
              <a:buFont typeface="Arial" panose="020B0604020202020204" pitchFamily="34" charset="0"/>
              <a:buChar char="»"/>
              <a:defRPr sz="1600">
                <a:solidFill>
                  <a:schemeClr val="tx1"/>
                </a:solidFill>
                <a:latin typeface="Calibri" panose="020F0502020204030204" pitchFamily="34" charset="0"/>
              </a:defRPr>
            </a:lvl7pPr>
            <a:lvl8pPr indent="-228600" eaLnBrk="0" fontAlgn="base" hangingPunct="0">
              <a:spcBef>
                <a:spcPct val="20000"/>
              </a:spcBef>
              <a:spcAft>
                <a:spcPct val="0"/>
              </a:spcAft>
              <a:buClr>
                <a:srgbClr val="17375E"/>
              </a:buClr>
              <a:buFont typeface="Arial" panose="020B0604020202020204" pitchFamily="34" charset="0"/>
              <a:buChar char="»"/>
              <a:defRPr sz="1600">
                <a:solidFill>
                  <a:schemeClr val="tx1"/>
                </a:solidFill>
                <a:latin typeface="Calibri" panose="020F0502020204030204" pitchFamily="34" charset="0"/>
              </a:defRPr>
            </a:lvl8pPr>
            <a:lvl9pPr indent="-228600" eaLnBrk="0" fontAlgn="base" hangingPunct="0">
              <a:spcBef>
                <a:spcPct val="20000"/>
              </a:spcBef>
              <a:spcAft>
                <a:spcPct val="0"/>
              </a:spcAft>
              <a:buClr>
                <a:srgbClr val="17375E"/>
              </a:buClr>
              <a:buFont typeface="Arial" panose="020B0604020202020204" pitchFamily="34" charset="0"/>
              <a:buChar char="»"/>
              <a:defRPr sz="1600">
                <a:solidFill>
                  <a:schemeClr val="tx1"/>
                </a:solidFill>
                <a:latin typeface="Calibri" panose="020F0502020204030204" pitchFamily="34" charset="0"/>
              </a:defRPr>
            </a:lvl9pPr>
          </a:lstStyle>
          <a:p>
            <a:pPr algn="ctr">
              <a:spcBef>
                <a:spcPct val="0"/>
              </a:spcBef>
              <a:buClrTx/>
              <a:buFontTx/>
              <a:buNone/>
              <a:defRPr/>
            </a:pPr>
            <a:r>
              <a:rPr lang="pt-BR" altLang="pt-BR" sz="1800" b="1" dirty="0" smtClean="0">
                <a:solidFill>
                  <a:srgbClr val="000000"/>
                </a:solidFill>
              </a:rPr>
              <a:t>2017 </a:t>
            </a:r>
            <a:endParaRPr lang="pt-BR" altLang="pt-BR" sz="1800" b="1" dirty="0">
              <a:solidFill>
                <a:srgbClr val="000000"/>
              </a:solidFill>
            </a:endParaRPr>
          </a:p>
          <a:p>
            <a:pPr algn="ctr">
              <a:spcBef>
                <a:spcPct val="0"/>
              </a:spcBef>
              <a:buClrTx/>
              <a:buFontTx/>
              <a:buNone/>
              <a:defRPr/>
            </a:pPr>
            <a:r>
              <a:rPr lang="pt-BR" altLang="pt-BR" sz="1600" dirty="0">
                <a:solidFill>
                  <a:srgbClr val="000000"/>
                </a:solidFill>
              </a:rPr>
              <a:t>Coleta de Dados</a:t>
            </a:r>
          </a:p>
        </p:txBody>
      </p:sp>
      <p:sp>
        <p:nvSpPr>
          <p:cNvPr id="13" name="CaixaDeTexto 35"/>
          <p:cNvSpPr txBox="1">
            <a:spLocks noChangeArrowheads="1"/>
          </p:cNvSpPr>
          <p:nvPr/>
        </p:nvSpPr>
        <p:spPr bwMode="auto">
          <a:xfrm>
            <a:off x="4939582" y="2392263"/>
            <a:ext cx="1804490" cy="1354138"/>
          </a:xfrm>
          <a:prstGeom prst="rect">
            <a:avLst/>
          </a:prstGeom>
          <a:solidFill>
            <a:schemeClr val="accent6">
              <a:lumMod val="40000"/>
              <a:lumOff val="60000"/>
            </a:schemeClr>
          </a:solidFill>
          <a:ln>
            <a:noFill/>
          </a:ln>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r>
              <a:rPr lang="pt-BR" altLang="pt-BR" b="1" dirty="0" smtClean="0">
                <a:solidFill>
                  <a:srgbClr val="000000"/>
                </a:solidFill>
                <a:latin typeface="Calibri" panose="020F0502020204030204" pitchFamily="34" charset="0"/>
              </a:rPr>
              <a:t>DCA 2017</a:t>
            </a:r>
          </a:p>
          <a:p>
            <a:pPr algn="just">
              <a:defRPr/>
            </a:pPr>
            <a:r>
              <a:rPr lang="pt-BR" altLang="pt-BR" sz="1600" dirty="0">
                <a:solidFill>
                  <a:srgbClr val="000000"/>
                </a:solidFill>
                <a:latin typeface="Calibri" panose="020F0502020204030204" pitchFamily="34" charset="0"/>
              </a:rPr>
              <a:t>Coleta dados  ref. </a:t>
            </a:r>
            <a:r>
              <a:rPr lang="pt-BR" altLang="pt-BR" sz="1600" dirty="0" smtClean="0">
                <a:solidFill>
                  <a:srgbClr val="000000"/>
                </a:solidFill>
                <a:latin typeface="Calibri" panose="020F0502020204030204" pitchFamily="34" charset="0"/>
              </a:rPr>
              <a:t>Exercício de 2016 </a:t>
            </a:r>
            <a:r>
              <a:rPr lang="pt-BR" altLang="pt-BR" sz="1600" dirty="0">
                <a:solidFill>
                  <a:srgbClr val="000000"/>
                </a:solidFill>
                <a:latin typeface="Calibri" panose="020F0502020204030204" pitchFamily="34" charset="0"/>
              </a:rPr>
              <a:t>(Siconfi) no novo formato de NR</a:t>
            </a:r>
          </a:p>
        </p:txBody>
      </p:sp>
      <p:sp>
        <p:nvSpPr>
          <p:cNvPr id="14" name="CaixaDeTexto 13"/>
          <p:cNvSpPr txBox="1"/>
          <p:nvPr/>
        </p:nvSpPr>
        <p:spPr bwMode="auto">
          <a:xfrm>
            <a:off x="1112119" y="3749231"/>
            <a:ext cx="10466174" cy="2736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algn="just"/>
            <a:endParaRPr lang="pt-BR" dirty="0" smtClean="0"/>
          </a:p>
          <a:p>
            <a:pPr algn="just"/>
            <a:endParaRPr lang="pt-BR" dirty="0"/>
          </a:p>
        </p:txBody>
      </p:sp>
      <p:sp>
        <p:nvSpPr>
          <p:cNvPr id="16" name="Hexágono 15"/>
          <p:cNvSpPr/>
          <p:nvPr/>
        </p:nvSpPr>
        <p:spPr>
          <a:xfrm>
            <a:off x="1112119" y="4143522"/>
            <a:ext cx="9217024" cy="1008112"/>
          </a:xfrm>
          <a:prstGeom prst="hexagon">
            <a:avLst>
              <a:gd name="adj" fmla="val 34888"/>
              <a:gd name="vf" fmla="val 115470"/>
            </a:avLst>
          </a:prstGeom>
          <a:solidFill>
            <a:schemeClr val="bg1"/>
          </a:solidFill>
          <a:ln w="1905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BR" sz="2000" dirty="0">
                <a:solidFill>
                  <a:schemeClr val="tx1"/>
                </a:solidFill>
              </a:rPr>
              <a:t>Esse padrão será usado por todos Entes da Federação, mas implantação para estados, DF e municípios segue um cronograma diferente da União.</a:t>
            </a:r>
          </a:p>
        </p:txBody>
      </p:sp>
    </p:spTree>
    <p:extLst>
      <p:ext uri="{BB962C8B-B14F-4D97-AF65-F5344CB8AC3E}">
        <p14:creationId xmlns:p14="http://schemas.microsoft.com/office/powerpoint/2010/main" val="6395508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3"/>
          <p:cNvSpPr>
            <a:spLocks noGrp="1"/>
          </p:cNvSpPr>
          <p:nvPr>
            <p:ph type="sldNum" sz="quarter" idx="12"/>
          </p:nvPr>
        </p:nvSpPr>
        <p:spPr/>
        <p:txBody>
          <a:bodyPr/>
          <a:lstStyle/>
          <a:p>
            <a:fld id="{6C24D49B-0E82-46B4-BC54-FF357924A8BC}" type="slidenum">
              <a:rPr lang="pt-BR" smtClean="0"/>
              <a:pPr/>
              <a:t>5</a:t>
            </a:fld>
            <a:endParaRPr lang="pt-BR"/>
          </a:p>
        </p:txBody>
      </p:sp>
      <p:sp>
        <p:nvSpPr>
          <p:cNvPr id="6" name="Título 1"/>
          <p:cNvSpPr txBox="1">
            <a:spLocks/>
          </p:cNvSpPr>
          <p:nvPr/>
        </p:nvSpPr>
        <p:spPr>
          <a:xfrm>
            <a:off x="332928" y="35274"/>
            <a:ext cx="10731624" cy="44139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2000" b="1" kern="1200">
                <a:solidFill>
                  <a:schemeClr val="accent1">
                    <a:lumMod val="75000"/>
                  </a:schemeClr>
                </a:solidFill>
                <a:latin typeface="+mn-lt"/>
                <a:ea typeface="+mj-ea"/>
                <a:cs typeface="+mj-cs"/>
              </a:defRPr>
            </a:lvl1pPr>
          </a:lstStyle>
          <a:p>
            <a:pPr lvl="0" fontAlgn="auto">
              <a:spcAft>
                <a:spcPts val="0"/>
              </a:spcAft>
            </a:pPr>
            <a:endParaRPr lang="pt-BR" sz="2600" dirty="0" smtClean="0">
              <a:solidFill>
                <a:srgbClr val="4A66AC">
                  <a:lumMod val="75000"/>
                </a:srgbClr>
              </a:solidFill>
            </a:endParaRPr>
          </a:p>
          <a:p>
            <a:pPr lvl="0" fontAlgn="auto">
              <a:spcAft>
                <a:spcPts val="0"/>
              </a:spcAft>
            </a:pPr>
            <a:endParaRPr lang="pt-BR" sz="2600" dirty="0">
              <a:solidFill>
                <a:srgbClr val="4A66AC">
                  <a:lumMod val="75000"/>
                </a:srgbClr>
              </a:solidFill>
            </a:endParaRPr>
          </a:p>
          <a:p>
            <a:pPr lvl="0" fontAlgn="auto">
              <a:spcAft>
                <a:spcPts val="0"/>
              </a:spcAft>
            </a:pPr>
            <a:r>
              <a:rPr lang="pt-BR" sz="2600" dirty="0" smtClean="0">
                <a:solidFill>
                  <a:srgbClr val="4A66AC">
                    <a:lumMod val="75000"/>
                  </a:srgbClr>
                </a:solidFill>
              </a:rPr>
              <a:t>Implantação para Estados, DF e Municípios</a:t>
            </a:r>
            <a:endParaRPr lang="pt-BR" sz="2600" dirty="0">
              <a:solidFill>
                <a:schemeClr val="accent2">
                  <a:lumMod val="75000"/>
                </a:schemeClr>
              </a:solidFill>
            </a:endParaRPr>
          </a:p>
        </p:txBody>
      </p:sp>
      <p:sp>
        <p:nvSpPr>
          <p:cNvPr id="7" name="CaixaDeTexto 32"/>
          <p:cNvSpPr txBox="1">
            <a:spLocks noChangeArrowheads="1"/>
          </p:cNvSpPr>
          <p:nvPr/>
        </p:nvSpPr>
        <p:spPr bwMode="auto">
          <a:xfrm>
            <a:off x="2927648" y="1419126"/>
            <a:ext cx="1952327" cy="61595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rgbClr val="17375E"/>
              </a:buClr>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Clr>
                <a:srgbClr val="17375E"/>
              </a:buClr>
              <a:buFont typeface="Wingdings" panose="05000000000000000000" pitchFamily="2" charset="2"/>
              <a:buChar char="§"/>
              <a:defRPr sz="2000">
                <a:solidFill>
                  <a:schemeClr val="tx1"/>
                </a:solidFill>
                <a:latin typeface="Calibri" panose="020F0502020204030204" pitchFamily="34" charset="0"/>
              </a:defRPr>
            </a:lvl2pPr>
            <a:lvl3pPr marL="1143000" indent="-228600">
              <a:spcBef>
                <a:spcPct val="20000"/>
              </a:spcBef>
              <a:buClr>
                <a:srgbClr val="17375E"/>
              </a:buClr>
              <a:buFont typeface="Courier New" panose="02070309020205020404" pitchFamily="49" charset="0"/>
              <a:buChar char="o"/>
              <a:defRPr>
                <a:solidFill>
                  <a:schemeClr val="tx1"/>
                </a:solidFill>
                <a:latin typeface="Calibri" panose="020F0502020204030204" pitchFamily="34" charset="0"/>
              </a:defRPr>
            </a:lvl3pPr>
            <a:lvl4pPr marL="1600200" indent="-228600">
              <a:spcBef>
                <a:spcPct val="20000"/>
              </a:spcBef>
              <a:buClr>
                <a:srgbClr val="17375E"/>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17375E"/>
              </a:buClr>
              <a:buFont typeface="Arial" panose="020B0604020202020204" pitchFamily="34" charset="0"/>
              <a:buChar char="»"/>
              <a:defRPr sz="16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17375E"/>
              </a:buClr>
              <a:buFont typeface="Arial" panose="020B0604020202020204" pitchFamily="34" charset="0"/>
              <a:buChar char="»"/>
              <a:defRPr sz="16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17375E"/>
              </a:buClr>
              <a:buFont typeface="Arial" panose="020B0604020202020204" pitchFamily="34" charset="0"/>
              <a:buChar char="»"/>
              <a:defRPr sz="16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17375E"/>
              </a:buClr>
              <a:buFont typeface="Arial" panose="020B0604020202020204" pitchFamily="34" charset="0"/>
              <a:buChar char="»"/>
              <a:defRPr sz="16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17375E"/>
              </a:buClr>
              <a:buFont typeface="Arial" panose="020B0604020202020204" pitchFamily="34" charset="0"/>
              <a:buChar char="»"/>
              <a:defRPr sz="1600">
                <a:solidFill>
                  <a:schemeClr val="tx1"/>
                </a:solidFill>
                <a:latin typeface="Calibri" panose="020F0502020204030204" pitchFamily="34" charset="0"/>
              </a:defRPr>
            </a:lvl9pPr>
          </a:lstStyle>
          <a:p>
            <a:pPr algn="ctr">
              <a:spcBef>
                <a:spcPct val="0"/>
              </a:spcBef>
              <a:buClrTx/>
              <a:buFontTx/>
              <a:buNone/>
            </a:pPr>
            <a:r>
              <a:rPr lang="pt-BR" altLang="pt-BR" sz="1800" b="1" dirty="0">
                <a:solidFill>
                  <a:srgbClr val="000000"/>
                </a:solidFill>
              </a:rPr>
              <a:t>2016 </a:t>
            </a:r>
          </a:p>
          <a:p>
            <a:pPr algn="ctr">
              <a:spcBef>
                <a:spcPct val="0"/>
              </a:spcBef>
              <a:buClrTx/>
              <a:buFontTx/>
              <a:buNone/>
            </a:pPr>
            <a:r>
              <a:rPr lang="pt-BR" altLang="pt-BR" sz="1600" dirty="0">
                <a:solidFill>
                  <a:srgbClr val="000000"/>
                </a:solidFill>
              </a:rPr>
              <a:t>Mapeamento GT</a:t>
            </a:r>
          </a:p>
        </p:txBody>
      </p:sp>
      <p:sp>
        <p:nvSpPr>
          <p:cNvPr id="8" name="CaixaDeTexto 33"/>
          <p:cNvSpPr txBox="1"/>
          <p:nvPr/>
        </p:nvSpPr>
        <p:spPr>
          <a:xfrm>
            <a:off x="5013325" y="1422301"/>
            <a:ext cx="1739900" cy="615950"/>
          </a:xfrm>
          <a:prstGeom prst="rect">
            <a:avLst/>
          </a:prstGeom>
          <a:solidFill>
            <a:schemeClr val="accent1">
              <a:lumMod val="40000"/>
              <a:lumOff val="60000"/>
            </a:schemeClr>
          </a:solidFill>
        </p:spPr>
        <p:txBody>
          <a:bodyPr>
            <a:spAutoFit/>
          </a:bodyPr>
          <a:lstStyle>
            <a:defPPr>
              <a:defRPr lang="pt-B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lgn="ctr">
              <a:defRPr/>
            </a:pPr>
            <a:r>
              <a:rPr lang="pt-BR" b="1" dirty="0" smtClean="0">
                <a:solidFill>
                  <a:prstClr val="black"/>
                </a:solidFill>
                <a:latin typeface="Calibri"/>
              </a:rPr>
              <a:t>2017 </a:t>
            </a:r>
          </a:p>
          <a:p>
            <a:pPr algn="ctr">
              <a:defRPr/>
            </a:pPr>
            <a:r>
              <a:rPr lang="pt-BR" sz="1600" dirty="0" smtClean="0">
                <a:solidFill>
                  <a:prstClr val="black"/>
                </a:solidFill>
                <a:latin typeface="Calibri"/>
              </a:rPr>
              <a:t>PLOA 2018</a:t>
            </a:r>
            <a:endParaRPr lang="pt-BR" sz="1600" dirty="0">
              <a:solidFill>
                <a:prstClr val="black"/>
              </a:solidFill>
              <a:latin typeface="Calibri"/>
            </a:endParaRPr>
          </a:p>
        </p:txBody>
      </p:sp>
      <p:sp>
        <p:nvSpPr>
          <p:cNvPr id="9" name="CaixaDeTexto 34"/>
          <p:cNvSpPr txBox="1">
            <a:spLocks noChangeArrowheads="1"/>
          </p:cNvSpPr>
          <p:nvPr/>
        </p:nvSpPr>
        <p:spPr bwMode="auto">
          <a:xfrm>
            <a:off x="6780213" y="1412776"/>
            <a:ext cx="1763712" cy="615553"/>
          </a:xfrm>
          <a:prstGeom prst="rect">
            <a:avLst/>
          </a:prstGeom>
          <a:solidFill>
            <a:srgbClr val="9AE2A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rgbClr val="17375E"/>
              </a:buClr>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Clr>
                <a:srgbClr val="17375E"/>
              </a:buClr>
              <a:buFont typeface="Wingdings" panose="05000000000000000000" pitchFamily="2" charset="2"/>
              <a:buChar char="§"/>
              <a:defRPr sz="2000">
                <a:solidFill>
                  <a:schemeClr val="tx1"/>
                </a:solidFill>
                <a:latin typeface="Calibri" panose="020F0502020204030204" pitchFamily="34" charset="0"/>
              </a:defRPr>
            </a:lvl2pPr>
            <a:lvl3pPr marL="1143000" indent="-228600">
              <a:spcBef>
                <a:spcPct val="20000"/>
              </a:spcBef>
              <a:buClr>
                <a:srgbClr val="17375E"/>
              </a:buClr>
              <a:buFont typeface="Courier New" panose="02070309020205020404" pitchFamily="49" charset="0"/>
              <a:buChar char="o"/>
              <a:defRPr>
                <a:solidFill>
                  <a:schemeClr val="tx1"/>
                </a:solidFill>
                <a:latin typeface="Calibri" panose="020F0502020204030204" pitchFamily="34" charset="0"/>
              </a:defRPr>
            </a:lvl3pPr>
            <a:lvl4pPr marL="1600200" indent="-228600">
              <a:spcBef>
                <a:spcPct val="20000"/>
              </a:spcBef>
              <a:buClr>
                <a:srgbClr val="17375E"/>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17375E"/>
              </a:buClr>
              <a:buFont typeface="Arial" panose="020B0604020202020204" pitchFamily="34" charset="0"/>
              <a:buChar char="»"/>
              <a:defRPr sz="16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17375E"/>
              </a:buClr>
              <a:buFont typeface="Arial" panose="020B0604020202020204" pitchFamily="34" charset="0"/>
              <a:buChar char="»"/>
              <a:defRPr sz="16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17375E"/>
              </a:buClr>
              <a:buFont typeface="Arial" panose="020B0604020202020204" pitchFamily="34" charset="0"/>
              <a:buChar char="»"/>
              <a:defRPr sz="16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17375E"/>
              </a:buClr>
              <a:buFont typeface="Arial" panose="020B0604020202020204" pitchFamily="34" charset="0"/>
              <a:buChar char="»"/>
              <a:defRPr sz="16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17375E"/>
              </a:buClr>
              <a:buFont typeface="Arial" panose="020B0604020202020204" pitchFamily="34" charset="0"/>
              <a:buChar char="»"/>
              <a:defRPr sz="1600">
                <a:solidFill>
                  <a:schemeClr val="tx1"/>
                </a:solidFill>
                <a:latin typeface="Calibri" panose="020F0502020204030204" pitchFamily="34" charset="0"/>
              </a:defRPr>
            </a:lvl9pPr>
          </a:lstStyle>
          <a:p>
            <a:pPr algn="ctr">
              <a:spcBef>
                <a:spcPct val="0"/>
              </a:spcBef>
              <a:buClrTx/>
              <a:buFontTx/>
              <a:buNone/>
            </a:pPr>
            <a:r>
              <a:rPr lang="pt-BR" altLang="pt-BR" sz="1800" b="1" dirty="0">
                <a:solidFill>
                  <a:srgbClr val="000000"/>
                </a:solidFill>
              </a:rPr>
              <a:t>2018 </a:t>
            </a:r>
          </a:p>
          <a:p>
            <a:pPr algn="ctr">
              <a:spcBef>
                <a:spcPct val="0"/>
              </a:spcBef>
              <a:buClrTx/>
              <a:buFontTx/>
              <a:buNone/>
            </a:pPr>
            <a:r>
              <a:rPr lang="pt-BR" altLang="pt-BR" sz="1600" dirty="0" smtClean="0">
                <a:solidFill>
                  <a:srgbClr val="000000"/>
                </a:solidFill>
              </a:rPr>
              <a:t>Execução </a:t>
            </a:r>
            <a:r>
              <a:rPr lang="pt-BR" altLang="pt-BR" sz="1600" dirty="0">
                <a:solidFill>
                  <a:srgbClr val="000000"/>
                </a:solidFill>
              </a:rPr>
              <a:t>Nova NR</a:t>
            </a:r>
          </a:p>
        </p:txBody>
      </p:sp>
      <p:sp>
        <p:nvSpPr>
          <p:cNvPr id="10" name="CaixaDeTexto 35"/>
          <p:cNvSpPr txBox="1">
            <a:spLocks noChangeArrowheads="1"/>
          </p:cNvSpPr>
          <p:nvPr/>
        </p:nvSpPr>
        <p:spPr bwMode="auto">
          <a:xfrm>
            <a:off x="6780213" y="2392263"/>
            <a:ext cx="1803400" cy="1354217"/>
          </a:xfrm>
          <a:prstGeom prst="rect">
            <a:avLst/>
          </a:prstGeom>
          <a:solidFill>
            <a:srgbClr val="9AE2A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rgbClr val="17375E"/>
              </a:buClr>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Clr>
                <a:srgbClr val="17375E"/>
              </a:buClr>
              <a:buFont typeface="Wingdings" panose="05000000000000000000" pitchFamily="2" charset="2"/>
              <a:buChar char="§"/>
              <a:defRPr sz="2000">
                <a:solidFill>
                  <a:schemeClr val="tx1"/>
                </a:solidFill>
                <a:latin typeface="Calibri" panose="020F0502020204030204" pitchFamily="34" charset="0"/>
              </a:defRPr>
            </a:lvl2pPr>
            <a:lvl3pPr marL="1143000" indent="-228600">
              <a:spcBef>
                <a:spcPct val="20000"/>
              </a:spcBef>
              <a:buClr>
                <a:srgbClr val="17375E"/>
              </a:buClr>
              <a:buFont typeface="Courier New" panose="02070309020205020404" pitchFamily="49" charset="0"/>
              <a:buChar char="o"/>
              <a:defRPr>
                <a:solidFill>
                  <a:schemeClr val="tx1"/>
                </a:solidFill>
                <a:latin typeface="Calibri" panose="020F0502020204030204" pitchFamily="34" charset="0"/>
              </a:defRPr>
            </a:lvl3pPr>
            <a:lvl4pPr marL="1600200" indent="-228600">
              <a:spcBef>
                <a:spcPct val="20000"/>
              </a:spcBef>
              <a:buClr>
                <a:srgbClr val="17375E"/>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17375E"/>
              </a:buClr>
              <a:buFont typeface="Arial" panose="020B0604020202020204" pitchFamily="34" charset="0"/>
              <a:buChar char="»"/>
              <a:defRPr sz="16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17375E"/>
              </a:buClr>
              <a:buFont typeface="Arial" panose="020B0604020202020204" pitchFamily="34" charset="0"/>
              <a:buChar char="»"/>
              <a:defRPr sz="16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17375E"/>
              </a:buClr>
              <a:buFont typeface="Arial" panose="020B0604020202020204" pitchFamily="34" charset="0"/>
              <a:buChar char="»"/>
              <a:defRPr sz="16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17375E"/>
              </a:buClr>
              <a:buFont typeface="Arial" panose="020B0604020202020204" pitchFamily="34" charset="0"/>
              <a:buChar char="»"/>
              <a:defRPr sz="16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17375E"/>
              </a:buClr>
              <a:buFont typeface="Arial" panose="020B0604020202020204" pitchFamily="34" charset="0"/>
              <a:buChar char="»"/>
              <a:defRPr sz="1600">
                <a:solidFill>
                  <a:schemeClr val="tx1"/>
                </a:solidFill>
                <a:latin typeface="Calibri" panose="020F0502020204030204" pitchFamily="34" charset="0"/>
              </a:defRPr>
            </a:lvl9pPr>
          </a:lstStyle>
          <a:p>
            <a:pPr algn="ctr">
              <a:spcBef>
                <a:spcPct val="0"/>
              </a:spcBef>
              <a:buClrTx/>
              <a:buFontTx/>
              <a:buNone/>
            </a:pPr>
            <a:r>
              <a:rPr lang="pt-BR" altLang="pt-BR" sz="1800" b="1" dirty="0">
                <a:solidFill>
                  <a:srgbClr val="000000"/>
                </a:solidFill>
              </a:rPr>
              <a:t>LOA 2018</a:t>
            </a:r>
          </a:p>
          <a:p>
            <a:pPr algn="just">
              <a:spcBef>
                <a:spcPct val="0"/>
              </a:spcBef>
              <a:buClrTx/>
              <a:buFontTx/>
              <a:buNone/>
            </a:pPr>
            <a:r>
              <a:rPr lang="pt-BR" altLang="pt-BR" sz="1600" dirty="0">
                <a:solidFill>
                  <a:srgbClr val="000000"/>
                </a:solidFill>
              </a:rPr>
              <a:t>Execução orçam. da receita na nova codificação por </a:t>
            </a:r>
            <a:r>
              <a:rPr lang="pt-BR" altLang="pt-BR" sz="1600" dirty="0" smtClean="0">
                <a:solidFill>
                  <a:srgbClr val="000000"/>
                </a:solidFill>
              </a:rPr>
              <a:t>NR.</a:t>
            </a:r>
          </a:p>
          <a:p>
            <a:pPr algn="just">
              <a:spcBef>
                <a:spcPct val="0"/>
              </a:spcBef>
              <a:buClrTx/>
              <a:buFontTx/>
              <a:buNone/>
            </a:pPr>
            <a:endParaRPr lang="pt-BR" altLang="pt-BR" sz="1600" dirty="0">
              <a:solidFill>
                <a:srgbClr val="000000"/>
              </a:solidFill>
            </a:endParaRPr>
          </a:p>
        </p:txBody>
      </p:sp>
      <p:sp>
        <p:nvSpPr>
          <p:cNvPr id="11" name="CaixaDeTexto 10"/>
          <p:cNvSpPr txBox="1"/>
          <p:nvPr/>
        </p:nvSpPr>
        <p:spPr>
          <a:xfrm>
            <a:off x="5013325" y="2395438"/>
            <a:ext cx="1739900" cy="1354138"/>
          </a:xfrm>
          <a:prstGeom prst="rect">
            <a:avLst/>
          </a:prstGeom>
          <a:solidFill>
            <a:schemeClr val="accent1">
              <a:lumMod val="40000"/>
              <a:lumOff val="60000"/>
            </a:schemeClr>
          </a:solidFill>
        </p:spPr>
        <p:txBody>
          <a:bodyPr>
            <a:spAutoFit/>
          </a:bodyPr>
          <a:lstStyle/>
          <a:p>
            <a:pPr algn="ctr">
              <a:defRPr/>
            </a:pPr>
            <a:r>
              <a:rPr lang="pt-BR" b="1" dirty="0">
                <a:solidFill>
                  <a:prstClr val="black"/>
                </a:solidFill>
                <a:latin typeface="Calibri"/>
              </a:rPr>
              <a:t>PLOA </a:t>
            </a:r>
            <a:r>
              <a:rPr lang="pt-BR" b="1" dirty="0" smtClean="0">
                <a:solidFill>
                  <a:prstClr val="black"/>
                </a:solidFill>
                <a:latin typeface="Calibri"/>
              </a:rPr>
              <a:t>2018</a:t>
            </a:r>
            <a:endParaRPr lang="pt-BR" b="1" dirty="0">
              <a:solidFill>
                <a:prstClr val="black"/>
              </a:solidFill>
              <a:latin typeface="Calibri"/>
            </a:endParaRPr>
          </a:p>
          <a:p>
            <a:pPr algn="just">
              <a:defRPr/>
            </a:pPr>
            <a:r>
              <a:rPr lang="pt-BR" sz="1600" dirty="0">
                <a:solidFill>
                  <a:prstClr val="black"/>
                </a:solidFill>
                <a:latin typeface="Calibri"/>
              </a:rPr>
              <a:t>Implantação na nova codificação por NR nos PLOA de </a:t>
            </a:r>
            <a:r>
              <a:rPr lang="pt-BR" sz="1600" dirty="0" smtClean="0">
                <a:solidFill>
                  <a:prstClr val="black"/>
                </a:solidFill>
                <a:latin typeface="Calibri"/>
              </a:rPr>
              <a:t>E/M.</a:t>
            </a:r>
            <a:endParaRPr lang="pt-BR" sz="1600" dirty="0">
              <a:solidFill>
                <a:prstClr val="black"/>
              </a:solidFill>
              <a:latin typeface="Calibri"/>
            </a:endParaRPr>
          </a:p>
        </p:txBody>
      </p:sp>
      <p:sp>
        <p:nvSpPr>
          <p:cNvPr id="12" name="Seta para a direita 11"/>
          <p:cNvSpPr/>
          <p:nvPr/>
        </p:nvSpPr>
        <p:spPr>
          <a:xfrm>
            <a:off x="1524000" y="1844577"/>
            <a:ext cx="9144000" cy="720725"/>
          </a:xfrm>
          <a:prstGeom prst="rightArrow">
            <a:avLst/>
          </a:prstGeom>
          <a:solidFill>
            <a:schemeClr val="tx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pt-BR"/>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r">
              <a:defRPr/>
            </a:pPr>
            <a:r>
              <a:rPr lang="pt-BR" b="1" dirty="0" smtClean="0"/>
              <a:t>Implantação Codificação Novas Naturezas de Receita</a:t>
            </a:r>
            <a:endParaRPr lang="pt-BR" b="1" dirty="0"/>
          </a:p>
        </p:txBody>
      </p:sp>
      <p:sp>
        <p:nvSpPr>
          <p:cNvPr id="13" name="CaixaDeTexto 28"/>
          <p:cNvSpPr txBox="1">
            <a:spLocks noChangeArrowheads="1"/>
          </p:cNvSpPr>
          <p:nvPr/>
        </p:nvSpPr>
        <p:spPr bwMode="auto">
          <a:xfrm>
            <a:off x="2927648" y="2412902"/>
            <a:ext cx="1965028" cy="1354217"/>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rgbClr val="17375E"/>
              </a:buClr>
              <a:buFont typeface="Arial" panose="020B0604020202020204" pitchFamily="34" charset="0"/>
              <a:buChar char="•"/>
              <a:defRPr sz="2400">
                <a:solidFill>
                  <a:schemeClr val="tx1"/>
                </a:solidFill>
                <a:latin typeface="Calibri" panose="020F0502020204030204" pitchFamily="34" charset="0"/>
              </a:defRPr>
            </a:lvl1pPr>
            <a:lvl2pPr marL="742950" indent="-285750">
              <a:spcBef>
                <a:spcPct val="20000"/>
              </a:spcBef>
              <a:buClr>
                <a:srgbClr val="17375E"/>
              </a:buClr>
              <a:buFont typeface="Wingdings" panose="05000000000000000000" pitchFamily="2" charset="2"/>
              <a:buChar char="§"/>
              <a:defRPr sz="2000">
                <a:solidFill>
                  <a:schemeClr val="tx1"/>
                </a:solidFill>
                <a:latin typeface="Calibri" panose="020F0502020204030204" pitchFamily="34" charset="0"/>
              </a:defRPr>
            </a:lvl2pPr>
            <a:lvl3pPr marL="1143000" indent="-228600">
              <a:spcBef>
                <a:spcPct val="20000"/>
              </a:spcBef>
              <a:buClr>
                <a:srgbClr val="17375E"/>
              </a:buClr>
              <a:buFont typeface="Courier New" panose="02070309020205020404" pitchFamily="49" charset="0"/>
              <a:buChar char="o"/>
              <a:defRPr>
                <a:solidFill>
                  <a:schemeClr val="tx1"/>
                </a:solidFill>
                <a:latin typeface="Calibri" panose="020F0502020204030204" pitchFamily="34" charset="0"/>
              </a:defRPr>
            </a:lvl3pPr>
            <a:lvl4pPr marL="1600200" indent="-228600">
              <a:spcBef>
                <a:spcPct val="20000"/>
              </a:spcBef>
              <a:buClr>
                <a:srgbClr val="17375E"/>
              </a:buClr>
              <a:buFont typeface="Arial" panose="020B0604020202020204" pitchFamily="34" charset="0"/>
              <a:buChar char="–"/>
              <a:defRPr sz="1600">
                <a:solidFill>
                  <a:schemeClr val="tx1"/>
                </a:solidFill>
                <a:latin typeface="Calibri" panose="020F0502020204030204" pitchFamily="34" charset="0"/>
              </a:defRPr>
            </a:lvl4pPr>
            <a:lvl5pPr marL="2057400" indent="-228600">
              <a:spcBef>
                <a:spcPct val="20000"/>
              </a:spcBef>
              <a:buClr>
                <a:srgbClr val="17375E"/>
              </a:buClr>
              <a:buFont typeface="Arial" panose="020B0604020202020204" pitchFamily="34" charset="0"/>
              <a:buChar char="»"/>
              <a:defRPr sz="1600">
                <a:solidFill>
                  <a:schemeClr val="tx1"/>
                </a:solidFill>
                <a:latin typeface="Calibri" panose="020F0502020204030204" pitchFamily="34" charset="0"/>
              </a:defRPr>
            </a:lvl5pPr>
            <a:lvl6pPr marL="2514600" indent="-228600" eaLnBrk="0" fontAlgn="base" hangingPunct="0">
              <a:spcBef>
                <a:spcPct val="20000"/>
              </a:spcBef>
              <a:spcAft>
                <a:spcPct val="0"/>
              </a:spcAft>
              <a:buClr>
                <a:srgbClr val="17375E"/>
              </a:buClr>
              <a:buFont typeface="Arial" panose="020B0604020202020204" pitchFamily="34" charset="0"/>
              <a:buChar char="»"/>
              <a:defRPr sz="1600">
                <a:solidFill>
                  <a:schemeClr val="tx1"/>
                </a:solidFill>
                <a:latin typeface="Calibri" panose="020F0502020204030204" pitchFamily="34" charset="0"/>
              </a:defRPr>
            </a:lvl6pPr>
            <a:lvl7pPr marL="2971800" indent="-228600" eaLnBrk="0" fontAlgn="base" hangingPunct="0">
              <a:spcBef>
                <a:spcPct val="20000"/>
              </a:spcBef>
              <a:spcAft>
                <a:spcPct val="0"/>
              </a:spcAft>
              <a:buClr>
                <a:srgbClr val="17375E"/>
              </a:buClr>
              <a:buFont typeface="Arial" panose="020B0604020202020204" pitchFamily="34" charset="0"/>
              <a:buChar char="»"/>
              <a:defRPr sz="1600">
                <a:solidFill>
                  <a:schemeClr val="tx1"/>
                </a:solidFill>
                <a:latin typeface="Calibri" panose="020F0502020204030204" pitchFamily="34" charset="0"/>
              </a:defRPr>
            </a:lvl7pPr>
            <a:lvl8pPr marL="3429000" indent="-228600" eaLnBrk="0" fontAlgn="base" hangingPunct="0">
              <a:spcBef>
                <a:spcPct val="20000"/>
              </a:spcBef>
              <a:spcAft>
                <a:spcPct val="0"/>
              </a:spcAft>
              <a:buClr>
                <a:srgbClr val="17375E"/>
              </a:buClr>
              <a:buFont typeface="Arial" panose="020B0604020202020204" pitchFamily="34" charset="0"/>
              <a:buChar char="»"/>
              <a:defRPr sz="1600">
                <a:solidFill>
                  <a:schemeClr val="tx1"/>
                </a:solidFill>
                <a:latin typeface="Calibri" panose="020F0502020204030204" pitchFamily="34" charset="0"/>
              </a:defRPr>
            </a:lvl8pPr>
            <a:lvl9pPr marL="3886200" indent="-228600" eaLnBrk="0" fontAlgn="base" hangingPunct="0">
              <a:spcBef>
                <a:spcPct val="20000"/>
              </a:spcBef>
              <a:spcAft>
                <a:spcPct val="0"/>
              </a:spcAft>
              <a:buClr>
                <a:srgbClr val="17375E"/>
              </a:buClr>
              <a:buFont typeface="Arial" panose="020B0604020202020204" pitchFamily="34" charset="0"/>
              <a:buChar char="»"/>
              <a:defRPr sz="1600">
                <a:solidFill>
                  <a:schemeClr val="tx1"/>
                </a:solidFill>
                <a:latin typeface="Calibri" panose="020F0502020204030204" pitchFamily="34" charset="0"/>
              </a:defRPr>
            </a:lvl9pPr>
          </a:lstStyle>
          <a:p>
            <a:pPr algn="ctr">
              <a:spcBef>
                <a:spcPct val="0"/>
              </a:spcBef>
              <a:buClrTx/>
              <a:buFontTx/>
              <a:buNone/>
            </a:pPr>
            <a:r>
              <a:rPr lang="pt-BR" altLang="pt-BR" sz="1800" b="1" dirty="0">
                <a:solidFill>
                  <a:srgbClr val="000000"/>
                </a:solidFill>
              </a:rPr>
              <a:t>PRODUTO DO GT</a:t>
            </a:r>
          </a:p>
          <a:p>
            <a:pPr algn="just">
              <a:spcBef>
                <a:spcPct val="0"/>
              </a:spcBef>
              <a:buClrTx/>
              <a:buFontTx/>
              <a:buNone/>
            </a:pPr>
            <a:r>
              <a:rPr lang="pt-BR" altLang="pt-BR" sz="1600" dirty="0">
                <a:solidFill>
                  <a:srgbClr val="000000"/>
                </a:solidFill>
              </a:rPr>
              <a:t>Novo Ementário de Receita E/M dentro da nova estrutura de </a:t>
            </a:r>
            <a:r>
              <a:rPr lang="pt-BR" altLang="pt-BR" sz="1600" dirty="0" smtClean="0">
                <a:solidFill>
                  <a:srgbClr val="000000"/>
                </a:solidFill>
              </a:rPr>
              <a:t>codificação.</a:t>
            </a:r>
            <a:endParaRPr lang="pt-BR" altLang="pt-BR" sz="1600" dirty="0">
              <a:solidFill>
                <a:srgbClr val="000000"/>
              </a:solidFill>
            </a:endParaRPr>
          </a:p>
        </p:txBody>
      </p:sp>
      <p:sp>
        <p:nvSpPr>
          <p:cNvPr id="14" name="CaixaDeTexto 34"/>
          <p:cNvSpPr txBox="1">
            <a:spLocks noChangeArrowheads="1"/>
          </p:cNvSpPr>
          <p:nvPr/>
        </p:nvSpPr>
        <p:spPr bwMode="auto">
          <a:xfrm>
            <a:off x="8543925" y="1419126"/>
            <a:ext cx="1701800" cy="615950"/>
          </a:xfrm>
          <a:prstGeom prst="rect">
            <a:avLst/>
          </a:prstGeom>
          <a:solidFill>
            <a:schemeClr val="accent6">
              <a:lumMod val="40000"/>
              <a:lumOff val="60000"/>
            </a:schemeClr>
          </a:solidFill>
          <a:ln>
            <a:noFill/>
          </a:ln>
        </p:spPr>
        <p:txBody>
          <a:bodyPr>
            <a:spAutoFit/>
          </a:bodyPr>
          <a:lstStyle>
            <a:lvl1pPr>
              <a:spcBef>
                <a:spcPct val="20000"/>
              </a:spcBef>
              <a:buClr>
                <a:srgbClr val="17375E"/>
              </a:buClr>
              <a:buFont typeface="Arial" panose="020B0604020202020204" pitchFamily="34" charset="0"/>
              <a:buChar char="•"/>
              <a:defRPr sz="2400">
                <a:solidFill>
                  <a:schemeClr val="tx1"/>
                </a:solidFill>
                <a:latin typeface="Calibri" panose="020F0502020204030204" pitchFamily="34" charset="0"/>
              </a:defRPr>
            </a:lvl1pPr>
            <a:lvl2pPr indent="-285750">
              <a:spcBef>
                <a:spcPct val="20000"/>
              </a:spcBef>
              <a:buClr>
                <a:srgbClr val="17375E"/>
              </a:buClr>
              <a:buFont typeface="Wingdings" panose="05000000000000000000" pitchFamily="2" charset="2"/>
              <a:buChar char="§"/>
              <a:defRPr sz="2000">
                <a:solidFill>
                  <a:schemeClr val="tx1"/>
                </a:solidFill>
                <a:latin typeface="Calibri" panose="020F0502020204030204" pitchFamily="34" charset="0"/>
              </a:defRPr>
            </a:lvl2pPr>
            <a:lvl3pPr indent="-228600">
              <a:spcBef>
                <a:spcPct val="20000"/>
              </a:spcBef>
              <a:buClr>
                <a:srgbClr val="17375E"/>
              </a:buClr>
              <a:buFont typeface="Courier New" panose="02070309020205020404" pitchFamily="49" charset="0"/>
              <a:buChar char="o"/>
              <a:defRPr>
                <a:solidFill>
                  <a:schemeClr val="tx1"/>
                </a:solidFill>
                <a:latin typeface="Calibri" panose="020F0502020204030204" pitchFamily="34" charset="0"/>
              </a:defRPr>
            </a:lvl3pPr>
            <a:lvl4pPr indent="-228600">
              <a:spcBef>
                <a:spcPct val="20000"/>
              </a:spcBef>
              <a:buClr>
                <a:srgbClr val="17375E"/>
              </a:buClr>
              <a:buFont typeface="Arial" panose="020B0604020202020204" pitchFamily="34" charset="0"/>
              <a:buChar char="–"/>
              <a:defRPr sz="1600">
                <a:solidFill>
                  <a:schemeClr val="tx1"/>
                </a:solidFill>
                <a:latin typeface="Calibri" panose="020F0502020204030204" pitchFamily="34" charset="0"/>
              </a:defRPr>
            </a:lvl4pPr>
            <a:lvl5pPr indent="-228600">
              <a:spcBef>
                <a:spcPct val="20000"/>
              </a:spcBef>
              <a:buClr>
                <a:srgbClr val="17375E"/>
              </a:buClr>
              <a:buFont typeface="Arial" panose="020B0604020202020204" pitchFamily="34" charset="0"/>
              <a:buChar char="»"/>
              <a:defRPr sz="1600">
                <a:solidFill>
                  <a:schemeClr val="tx1"/>
                </a:solidFill>
                <a:latin typeface="Calibri" panose="020F0502020204030204" pitchFamily="34" charset="0"/>
              </a:defRPr>
            </a:lvl5pPr>
            <a:lvl6pPr indent="-228600" eaLnBrk="0" fontAlgn="base" hangingPunct="0">
              <a:spcBef>
                <a:spcPct val="20000"/>
              </a:spcBef>
              <a:spcAft>
                <a:spcPct val="0"/>
              </a:spcAft>
              <a:buClr>
                <a:srgbClr val="17375E"/>
              </a:buClr>
              <a:buFont typeface="Arial" panose="020B0604020202020204" pitchFamily="34" charset="0"/>
              <a:buChar char="»"/>
              <a:defRPr sz="1600">
                <a:solidFill>
                  <a:schemeClr val="tx1"/>
                </a:solidFill>
                <a:latin typeface="Calibri" panose="020F0502020204030204" pitchFamily="34" charset="0"/>
              </a:defRPr>
            </a:lvl6pPr>
            <a:lvl7pPr indent="-228600" eaLnBrk="0" fontAlgn="base" hangingPunct="0">
              <a:spcBef>
                <a:spcPct val="20000"/>
              </a:spcBef>
              <a:spcAft>
                <a:spcPct val="0"/>
              </a:spcAft>
              <a:buClr>
                <a:srgbClr val="17375E"/>
              </a:buClr>
              <a:buFont typeface="Arial" panose="020B0604020202020204" pitchFamily="34" charset="0"/>
              <a:buChar char="»"/>
              <a:defRPr sz="1600">
                <a:solidFill>
                  <a:schemeClr val="tx1"/>
                </a:solidFill>
                <a:latin typeface="Calibri" panose="020F0502020204030204" pitchFamily="34" charset="0"/>
              </a:defRPr>
            </a:lvl7pPr>
            <a:lvl8pPr indent="-228600" eaLnBrk="0" fontAlgn="base" hangingPunct="0">
              <a:spcBef>
                <a:spcPct val="20000"/>
              </a:spcBef>
              <a:spcAft>
                <a:spcPct val="0"/>
              </a:spcAft>
              <a:buClr>
                <a:srgbClr val="17375E"/>
              </a:buClr>
              <a:buFont typeface="Arial" panose="020B0604020202020204" pitchFamily="34" charset="0"/>
              <a:buChar char="»"/>
              <a:defRPr sz="1600">
                <a:solidFill>
                  <a:schemeClr val="tx1"/>
                </a:solidFill>
                <a:latin typeface="Calibri" panose="020F0502020204030204" pitchFamily="34" charset="0"/>
              </a:defRPr>
            </a:lvl8pPr>
            <a:lvl9pPr indent="-228600" eaLnBrk="0" fontAlgn="base" hangingPunct="0">
              <a:spcBef>
                <a:spcPct val="20000"/>
              </a:spcBef>
              <a:spcAft>
                <a:spcPct val="0"/>
              </a:spcAft>
              <a:buClr>
                <a:srgbClr val="17375E"/>
              </a:buClr>
              <a:buFont typeface="Arial" panose="020B0604020202020204" pitchFamily="34" charset="0"/>
              <a:buChar char="»"/>
              <a:defRPr sz="1600">
                <a:solidFill>
                  <a:schemeClr val="tx1"/>
                </a:solidFill>
                <a:latin typeface="Calibri" panose="020F0502020204030204" pitchFamily="34" charset="0"/>
              </a:defRPr>
            </a:lvl9pPr>
          </a:lstStyle>
          <a:p>
            <a:pPr algn="ctr">
              <a:spcBef>
                <a:spcPct val="0"/>
              </a:spcBef>
              <a:buClrTx/>
              <a:buFontTx/>
              <a:buNone/>
              <a:defRPr/>
            </a:pPr>
            <a:r>
              <a:rPr lang="pt-BR" altLang="pt-BR" sz="1800" b="1" dirty="0">
                <a:solidFill>
                  <a:srgbClr val="000000"/>
                </a:solidFill>
              </a:rPr>
              <a:t>2019 </a:t>
            </a:r>
          </a:p>
          <a:p>
            <a:pPr algn="ctr">
              <a:spcBef>
                <a:spcPct val="0"/>
              </a:spcBef>
              <a:buClrTx/>
              <a:buFontTx/>
              <a:buNone/>
              <a:defRPr/>
            </a:pPr>
            <a:r>
              <a:rPr lang="pt-BR" altLang="pt-BR" sz="1600" dirty="0">
                <a:solidFill>
                  <a:srgbClr val="000000"/>
                </a:solidFill>
              </a:rPr>
              <a:t>Coleta de Dados</a:t>
            </a:r>
          </a:p>
        </p:txBody>
      </p:sp>
      <p:sp>
        <p:nvSpPr>
          <p:cNvPr id="15" name="CaixaDeTexto 35"/>
          <p:cNvSpPr txBox="1">
            <a:spLocks noChangeArrowheads="1"/>
          </p:cNvSpPr>
          <p:nvPr/>
        </p:nvSpPr>
        <p:spPr bwMode="auto">
          <a:xfrm>
            <a:off x="8583613" y="2392263"/>
            <a:ext cx="1674812" cy="1354138"/>
          </a:xfrm>
          <a:prstGeom prst="rect">
            <a:avLst/>
          </a:prstGeom>
          <a:solidFill>
            <a:schemeClr val="accent6">
              <a:lumMod val="40000"/>
              <a:lumOff val="60000"/>
            </a:schemeClr>
          </a:solidFill>
          <a:ln>
            <a:noFill/>
          </a:ln>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r>
              <a:rPr lang="pt-BR" altLang="pt-BR" b="1" dirty="0" smtClean="0">
                <a:solidFill>
                  <a:srgbClr val="000000"/>
                </a:solidFill>
                <a:latin typeface="Calibri" panose="020F0502020204030204" pitchFamily="34" charset="0"/>
              </a:rPr>
              <a:t>DCA 2019</a:t>
            </a:r>
          </a:p>
          <a:p>
            <a:pPr algn="just">
              <a:defRPr/>
            </a:pPr>
            <a:r>
              <a:rPr lang="pt-BR" altLang="pt-BR" sz="1600" dirty="0">
                <a:solidFill>
                  <a:srgbClr val="000000"/>
                </a:solidFill>
                <a:latin typeface="Calibri" panose="020F0502020204030204" pitchFamily="34" charset="0"/>
              </a:rPr>
              <a:t>Coleta dados  ref. </a:t>
            </a:r>
            <a:r>
              <a:rPr lang="pt-BR" altLang="pt-BR" sz="1600" dirty="0" smtClean="0">
                <a:solidFill>
                  <a:srgbClr val="000000"/>
                </a:solidFill>
                <a:latin typeface="Calibri" panose="020F0502020204030204" pitchFamily="34" charset="0"/>
              </a:rPr>
              <a:t>Exercício de </a:t>
            </a:r>
            <a:r>
              <a:rPr lang="pt-BR" altLang="pt-BR" sz="1600" dirty="0">
                <a:solidFill>
                  <a:srgbClr val="000000"/>
                </a:solidFill>
                <a:latin typeface="Calibri" panose="020F0502020204030204" pitchFamily="34" charset="0"/>
              </a:rPr>
              <a:t>2018 (Siconfi) no novo formato de </a:t>
            </a:r>
            <a:r>
              <a:rPr lang="pt-BR" altLang="pt-BR" sz="1600" dirty="0" smtClean="0">
                <a:solidFill>
                  <a:srgbClr val="000000"/>
                </a:solidFill>
                <a:latin typeface="Calibri" panose="020F0502020204030204" pitchFamily="34" charset="0"/>
              </a:rPr>
              <a:t>NR.</a:t>
            </a:r>
            <a:endParaRPr lang="pt-BR" altLang="pt-BR" sz="1600" dirty="0">
              <a:solidFill>
                <a:srgbClr val="000000"/>
              </a:solidFill>
              <a:latin typeface="Calibri" panose="020F0502020204030204" pitchFamily="34" charset="0"/>
            </a:endParaRPr>
          </a:p>
        </p:txBody>
      </p:sp>
      <p:sp>
        <p:nvSpPr>
          <p:cNvPr id="16" name="CaixaDeTexto 15"/>
          <p:cNvSpPr txBox="1"/>
          <p:nvPr/>
        </p:nvSpPr>
        <p:spPr bwMode="auto">
          <a:xfrm>
            <a:off x="1558925" y="3792430"/>
            <a:ext cx="9109075" cy="2736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pPr algn="just"/>
            <a:endParaRPr lang="pt-BR" dirty="0" smtClean="0"/>
          </a:p>
        </p:txBody>
      </p:sp>
      <p:sp>
        <p:nvSpPr>
          <p:cNvPr id="20" name="Hexágono 19"/>
          <p:cNvSpPr/>
          <p:nvPr/>
        </p:nvSpPr>
        <p:spPr>
          <a:xfrm>
            <a:off x="1524000" y="4201556"/>
            <a:ext cx="9144000" cy="1675716"/>
          </a:xfrm>
          <a:prstGeom prst="hexagon">
            <a:avLst>
              <a:gd name="adj" fmla="val 34888"/>
              <a:gd name="vf" fmla="val 115470"/>
            </a:avLst>
          </a:prstGeom>
          <a:solidFill>
            <a:schemeClr val="bg1"/>
          </a:solidFill>
          <a:ln w="1905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pt-BR" sz="2000" dirty="0" smtClean="0">
                <a:solidFill>
                  <a:schemeClr val="tx1"/>
                </a:solidFill>
              </a:rPr>
              <a:t>Foi flexibilizada a implantação da nova estrutura de codificação. </a:t>
            </a:r>
          </a:p>
          <a:p>
            <a:pPr algn="just"/>
            <a:r>
              <a:rPr lang="pt-BR" sz="2000" dirty="0" smtClean="0">
                <a:solidFill>
                  <a:schemeClr val="tx1"/>
                </a:solidFill>
              </a:rPr>
              <a:t>Em 2018 poderá ser realizado um “</a:t>
            </a:r>
            <a:r>
              <a:rPr lang="pt-BR" sz="2000" dirty="0" err="1" smtClean="0">
                <a:solidFill>
                  <a:schemeClr val="tx1"/>
                </a:solidFill>
              </a:rPr>
              <a:t>de-para</a:t>
            </a:r>
            <a:r>
              <a:rPr lang="pt-BR" sz="2000" dirty="0" smtClean="0">
                <a:solidFill>
                  <a:schemeClr val="tx1"/>
                </a:solidFill>
              </a:rPr>
              <a:t>” para envio das informações orçamentárias. NT nº </a:t>
            </a:r>
            <a:r>
              <a:rPr lang="pt-BR" sz="2000" dirty="0">
                <a:solidFill>
                  <a:schemeClr val="tx1"/>
                </a:solidFill>
              </a:rPr>
              <a:t>17/2017/CCON/SUCON/STN/MF-DF, disponível em: </a:t>
            </a:r>
            <a:r>
              <a:rPr lang="pt-BR" sz="2000" dirty="0" smtClean="0">
                <a:solidFill>
                  <a:schemeClr val="tx1"/>
                </a:solidFill>
                <a:hlinkClick r:id="rId2"/>
              </a:rPr>
              <a:t>https</a:t>
            </a:r>
            <a:r>
              <a:rPr lang="pt-BR" sz="2000" dirty="0">
                <a:solidFill>
                  <a:schemeClr val="tx1"/>
                </a:solidFill>
                <a:hlinkClick r:id="rId2"/>
              </a:rPr>
              <a:t>://www.tesouro.fazenda.gov.br/pt/-/</a:t>
            </a:r>
            <a:r>
              <a:rPr lang="pt-BR" sz="2000" dirty="0" smtClean="0">
                <a:solidFill>
                  <a:schemeClr val="tx1"/>
                </a:solidFill>
                <a:hlinkClick r:id="rId2"/>
              </a:rPr>
              <a:t>ementario-da-receita-orcamentaria</a:t>
            </a:r>
            <a:r>
              <a:rPr lang="pt-BR" sz="2000" dirty="0" smtClean="0">
                <a:solidFill>
                  <a:schemeClr val="tx1"/>
                </a:solidFill>
              </a:rPr>
              <a:t> </a:t>
            </a:r>
            <a:endParaRPr lang="pt-BR" sz="2000" dirty="0">
              <a:solidFill>
                <a:schemeClr val="tx1"/>
              </a:solidFill>
            </a:endParaRPr>
          </a:p>
        </p:txBody>
      </p:sp>
    </p:spTree>
    <p:extLst>
      <p:ext uri="{BB962C8B-B14F-4D97-AF65-F5344CB8AC3E}">
        <p14:creationId xmlns:p14="http://schemas.microsoft.com/office/powerpoint/2010/main" val="28356126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Classificação da Receita Orçamentária por Natureza</a:t>
            </a:r>
            <a:endParaRPr lang="pt-BR" dirty="0"/>
          </a:p>
        </p:txBody>
      </p:sp>
      <p:sp>
        <p:nvSpPr>
          <p:cNvPr id="4" name="Espaço Reservado para Número de Slide 3"/>
          <p:cNvSpPr>
            <a:spLocks noGrp="1"/>
          </p:cNvSpPr>
          <p:nvPr>
            <p:ph type="sldNum" sz="quarter" idx="12"/>
          </p:nvPr>
        </p:nvSpPr>
        <p:spPr>
          <a:xfrm>
            <a:off x="11784632" y="6321980"/>
            <a:ext cx="288032" cy="365125"/>
          </a:xfrm>
        </p:spPr>
        <p:txBody>
          <a:bodyPr/>
          <a:lstStyle/>
          <a:p>
            <a:fld id="{6C24D49B-0E82-46B4-BC54-FF357924A8BC}" type="slidenum">
              <a:rPr lang="pt-BR" smtClean="0"/>
              <a:pPr/>
              <a:t>6</a:t>
            </a:fld>
            <a:endParaRPr lang="pt-BR"/>
          </a:p>
        </p:txBody>
      </p:sp>
      <p:sp>
        <p:nvSpPr>
          <p:cNvPr id="7" name="Retângulo de cantos arredondados 6"/>
          <p:cNvSpPr/>
          <p:nvPr/>
        </p:nvSpPr>
        <p:spPr>
          <a:xfrm>
            <a:off x="3184216" y="1841158"/>
            <a:ext cx="3017591" cy="792088"/>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smtClean="0">
                <a:solidFill>
                  <a:schemeClr val="bg1"/>
                </a:solidFill>
              </a:rPr>
              <a:t>Obrigatoriedade Nova Classificação da NR</a:t>
            </a:r>
            <a:endParaRPr lang="pt-BR" b="1" dirty="0">
              <a:solidFill>
                <a:schemeClr val="bg1"/>
              </a:solidFill>
            </a:endParaRPr>
          </a:p>
        </p:txBody>
      </p:sp>
      <p:sp>
        <p:nvSpPr>
          <p:cNvPr id="8" name="Retângulo de cantos arredondados 7"/>
          <p:cNvSpPr/>
          <p:nvPr/>
        </p:nvSpPr>
        <p:spPr>
          <a:xfrm>
            <a:off x="6921886" y="1567751"/>
            <a:ext cx="2311956" cy="690891"/>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000" b="1" dirty="0" smtClean="0">
                <a:solidFill>
                  <a:schemeClr val="bg1"/>
                </a:solidFill>
              </a:rPr>
              <a:t>União</a:t>
            </a:r>
            <a:endParaRPr lang="pt-BR" sz="2000" b="1" dirty="0">
              <a:solidFill>
                <a:schemeClr val="bg1"/>
              </a:solidFill>
            </a:endParaRPr>
          </a:p>
        </p:txBody>
      </p:sp>
      <p:sp>
        <p:nvSpPr>
          <p:cNvPr id="9" name="Retângulo de cantos arredondados 8"/>
          <p:cNvSpPr/>
          <p:nvPr/>
        </p:nvSpPr>
        <p:spPr>
          <a:xfrm>
            <a:off x="6923815" y="2359839"/>
            <a:ext cx="2310027" cy="690891"/>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smtClean="0">
                <a:solidFill>
                  <a:schemeClr val="bg1"/>
                </a:solidFill>
              </a:rPr>
              <a:t>Estados, DF e Municípios</a:t>
            </a:r>
            <a:endParaRPr lang="pt-BR" b="1" dirty="0">
              <a:solidFill>
                <a:schemeClr val="bg1"/>
              </a:solidFill>
            </a:endParaRPr>
          </a:p>
        </p:txBody>
      </p:sp>
      <p:sp>
        <p:nvSpPr>
          <p:cNvPr id="10" name="Retângulo de cantos arredondados 9"/>
          <p:cNvSpPr/>
          <p:nvPr/>
        </p:nvSpPr>
        <p:spPr>
          <a:xfrm>
            <a:off x="9835028" y="1619851"/>
            <a:ext cx="1800200" cy="591123"/>
          </a:xfrm>
          <a:prstGeom prst="roundRect">
            <a:avLst/>
          </a:prstGeom>
          <a:noFill/>
          <a:ln w="1905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smtClean="0">
                <a:solidFill>
                  <a:schemeClr val="accent2">
                    <a:lumMod val="50000"/>
                  </a:schemeClr>
                </a:solidFill>
              </a:rPr>
              <a:t>LOA 2016</a:t>
            </a:r>
            <a:endParaRPr lang="pt-BR" dirty="0">
              <a:solidFill>
                <a:schemeClr val="tx1"/>
              </a:solidFill>
            </a:endParaRPr>
          </a:p>
        </p:txBody>
      </p:sp>
      <p:sp>
        <p:nvSpPr>
          <p:cNvPr id="15" name="Retângulo de cantos arredondados 14"/>
          <p:cNvSpPr/>
          <p:nvPr/>
        </p:nvSpPr>
        <p:spPr>
          <a:xfrm>
            <a:off x="9835028" y="2382332"/>
            <a:ext cx="1800200" cy="642759"/>
          </a:xfrm>
          <a:prstGeom prst="roundRect">
            <a:avLst/>
          </a:prstGeom>
          <a:noFill/>
          <a:ln w="1905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smtClean="0">
                <a:solidFill>
                  <a:schemeClr val="accent2">
                    <a:lumMod val="50000"/>
                  </a:schemeClr>
                </a:solidFill>
              </a:rPr>
              <a:t>LOA 2018</a:t>
            </a:r>
            <a:endParaRPr lang="pt-BR" dirty="0">
              <a:solidFill>
                <a:schemeClr val="tx1"/>
              </a:solidFill>
            </a:endParaRPr>
          </a:p>
        </p:txBody>
      </p:sp>
      <p:sp>
        <p:nvSpPr>
          <p:cNvPr id="41" name="Retângulo de cantos arredondados 40"/>
          <p:cNvSpPr/>
          <p:nvPr/>
        </p:nvSpPr>
        <p:spPr>
          <a:xfrm>
            <a:off x="3167458" y="3981985"/>
            <a:ext cx="3017591" cy="792088"/>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smtClean="0">
                <a:solidFill>
                  <a:schemeClr val="bg1"/>
                </a:solidFill>
              </a:rPr>
              <a:t>Competência para alteração</a:t>
            </a:r>
            <a:endParaRPr lang="pt-BR" b="1" dirty="0">
              <a:solidFill>
                <a:schemeClr val="bg1"/>
              </a:solidFill>
            </a:endParaRPr>
          </a:p>
        </p:txBody>
      </p:sp>
      <p:sp>
        <p:nvSpPr>
          <p:cNvPr id="42" name="Retângulo de cantos arredondados 41"/>
          <p:cNvSpPr/>
          <p:nvPr/>
        </p:nvSpPr>
        <p:spPr>
          <a:xfrm>
            <a:off x="6967575" y="3315876"/>
            <a:ext cx="2329307" cy="647673"/>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smtClean="0">
                <a:solidFill>
                  <a:schemeClr val="bg1"/>
                </a:solidFill>
              </a:rPr>
              <a:t>Padronização dos 3 primeiros dígitos</a:t>
            </a:r>
            <a:endParaRPr lang="pt-BR" b="1" dirty="0">
              <a:solidFill>
                <a:schemeClr val="bg1"/>
              </a:solidFill>
            </a:endParaRPr>
          </a:p>
        </p:txBody>
      </p:sp>
      <p:sp>
        <p:nvSpPr>
          <p:cNvPr id="43" name="Retângulo de cantos arredondados 42"/>
          <p:cNvSpPr/>
          <p:nvPr/>
        </p:nvSpPr>
        <p:spPr>
          <a:xfrm>
            <a:off x="6967575" y="4725144"/>
            <a:ext cx="2329307" cy="624993"/>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a:solidFill>
                  <a:schemeClr val="bg1"/>
                </a:solidFill>
              </a:rPr>
              <a:t>Estados, DF e Municípios</a:t>
            </a:r>
          </a:p>
        </p:txBody>
      </p:sp>
      <p:sp>
        <p:nvSpPr>
          <p:cNvPr id="44" name="Retângulo de cantos arredondados 43"/>
          <p:cNvSpPr/>
          <p:nvPr/>
        </p:nvSpPr>
        <p:spPr>
          <a:xfrm>
            <a:off x="9800964" y="3316661"/>
            <a:ext cx="1800200" cy="646101"/>
          </a:xfrm>
          <a:prstGeom prst="roundRect">
            <a:avLst/>
          </a:prstGeom>
          <a:noFill/>
          <a:ln w="1905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smtClean="0">
                <a:solidFill>
                  <a:schemeClr val="accent2">
                    <a:lumMod val="50000"/>
                  </a:schemeClr>
                </a:solidFill>
              </a:rPr>
              <a:t>STN/SOF</a:t>
            </a:r>
            <a:endParaRPr lang="pt-BR" dirty="0">
              <a:solidFill>
                <a:schemeClr val="tx1"/>
              </a:solidFill>
            </a:endParaRPr>
          </a:p>
        </p:txBody>
      </p:sp>
      <p:sp>
        <p:nvSpPr>
          <p:cNvPr id="45" name="Retângulo de cantos arredondados 44"/>
          <p:cNvSpPr/>
          <p:nvPr/>
        </p:nvSpPr>
        <p:spPr>
          <a:xfrm>
            <a:off x="9825989" y="4774073"/>
            <a:ext cx="1800200" cy="624993"/>
          </a:xfrm>
          <a:prstGeom prst="roundRect">
            <a:avLst/>
          </a:prstGeom>
          <a:noFill/>
          <a:ln w="1905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smtClean="0">
                <a:solidFill>
                  <a:schemeClr val="accent2">
                    <a:lumMod val="50000"/>
                  </a:schemeClr>
                </a:solidFill>
              </a:rPr>
              <a:t>STN</a:t>
            </a:r>
            <a:endParaRPr lang="pt-BR" dirty="0">
              <a:solidFill>
                <a:schemeClr val="tx1"/>
              </a:solidFill>
            </a:endParaRPr>
          </a:p>
        </p:txBody>
      </p:sp>
      <p:sp>
        <p:nvSpPr>
          <p:cNvPr id="46" name="Retângulo de cantos arredondados 45"/>
          <p:cNvSpPr/>
          <p:nvPr/>
        </p:nvSpPr>
        <p:spPr>
          <a:xfrm>
            <a:off x="6956238" y="4034970"/>
            <a:ext cx="2340644" cy="613451"/>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1600" b="1" dirty="0" smtClean="0">
                <a:solidFill>
                  <a:schemeClr val="bg1"/>
                </a:solidFill>
              </a:rPr>
              <a:t>Demais dígitos: </a:t>
            </a:r>
          </a:p>
          <a:p>
            <a:pPr algn="ctr"/>
            <a:r>
              <a:rPr lang="pt-BR" sz="2000" b="1" dirty="0" smtClean="0">
                <a:solidFill>
                  <a:schemeClr val="bg1"/>
                </a:solidFill>
              </a:rPr>
              <a:t>União</a:t>
            </a:r>
            <a:endParaRPr lang="pt-BR" sz="2000" b="1" dirty="0">
              <a:solidFill>
                <a:schemeClr val="bg1"/>
              </a:solidFill>
            </a:endParaRPr>
          </a:p>
        </p:txBody>
      </p:sp>
      <p:cxnSp>
        <p:nvCxnSpPr>
          <p:cNvPr id="62" name="Conector angulado 61"/>
          <p:cNvCxnSpPr>
            <a:stCxn id="42" idx="3"/>
            <a:endCxn id="44" idx="1"/>
          </p:cNvCxnSpPr>
          <p:nvPr/>
        </p:nvCxnSpPr>
        <p:spPr>
          <a:xfrm flipV="1">
            <a:off x="9296882" y="3639712"/>
            <a:ext cx="504082" cy="1"/>
          </a:xfrm>
          <a:prstGeom prst="bentConnector3">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66" name="Conector angulado 65"/>
          <p:cNvCxnSpPr>
            <a:stCxn id="43" idx="3"/>
          </p:cNvCxnSpPr>
          <p:nvPr/>
        </p:nvCxnSpPr>
        <p:spPr>
          <a:xfrm flipV="1">
            <a:off x="9296882" y="5037640"/>
            <a:ext cx="543534" cy="1"/>
          </a:xfrm>
          <a:prstGeom prst="bentConnector3">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79" name="Conector angulado 78"/>
          <p:cNvCxnSpPr>
            <a:stCxn id="46" idx="3"/>
            <a:endCxn id="28" idx="1"/>
          </p:cNvCxnSpPr>
          <p:nvPr/>
        </p:nvCxnSpPr>
        <p:spPr>
          <a:xfrm>
            <a:off x="9296882" y="4341696"/>
            <a:ext cx="529107" cy="4514"/>
          </a:xfrm>
          <a:prstGeom prst="bentConnector3">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84" name="Conector angulado 83"/>
          <p:cNvCxnSpPr>
            <a:stCxn id="8" idx="3"/>
            <a:endCxn id="10" idx="1"/>
          </p:cNvCxnSpPr>
          <p:nvPr/>
        </p:nvCxnSpPr>
        <p:spPr>
          <a:xfrm>
            <a:off x="9233842" y="1913197"/>
            <a:ext cx="601186" cy="2216"/>
          </a:xfrm>
          <a:prstGeom prst="bentConnector3">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86" name="Conector angulado 85"/>
          <p:cNvCxnSpPr>
            <a:stCxn id="9" idx="3"/>
            <a:endCxn id="15" idx="1"/>
          </p:cNvCxnSpPr>
          <p:nvPr/>
        </p:nvCxnSpPr>
        <p:spPr>
          <a:xfrm flipV="1">
            <a:off x="9233842" y="2703712"/>
            <a:ext cx="601186" cy="1573"/>
          </a:xfrm>
          <a:prstGeom prst="bentConnector3">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95" name="Chave esquerda 94"/>
          <p:cNvSpPr/>
          <p:nvPr/>
        </p:nvSpPr>
        <p:spPr>
          <a:xfrm>
            <a:off x="6312024" y="1490028"/>
            <a:ext cx="609862" cy="1699869"/>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96" name="Chave esquerda 95"/>
          <p:cNvSpPr/>
          <p:nvPr/>
        </p:nvSpPr>
        <p:spPr>
          <a:xfrm>
            <a:off x="6312024" y="3294507"/>
            <a:ext cx="613662" cy="2150822"/>
          </a:xfrm>
          <a:prstGeom prst="lef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pt-BR"/>
          </a:p>
        </p:txBody>
      </p:sp>
      <p:sp>
        <p:nvSpPr>
          <p:cNvPr id="97" name="Seta dobrada para cima 96"/>
          <p:cNvSpPr/>
          <p:nvPr/>
        </p:nvSpPr>
        <p:spPr>
          <a:xfrm rot="5400000">
            <a:off x="2135575" y="1535230"/>
            <a:ext cx="1122939" cy="893254"/>
          </a:xfrm>
          <a:prstGeom prst="bentUpArrow">
            <a:avLst>
              <a:gd name="adj1" fmla="val 7086"/>
              <a:gd name="adj2" fmla="val 25000"/>
              <a:gd name="adj3" fmla="val 28839"/>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8" name="Seta dobrada para cima 97"/>
          <p:cNvSpPr/>
          <p:nvPr/>
        </p:nvSpPr>
        <p:spPr>
          <a:xfrm rot="5400000">
            <a:off x="1064728" y="2569478"/>
            <a:ext cx="3264632" cy="893254"/>
          </a:xfrm>
          <a:prstGeom prst="bentUpArrow">
            <a:avLst>
              <a:gd name="adj1" fmla="val 7086"/>
              <a:gd name="adj2" fmla="val 28199"/>
              <a:gd name="adj3" fmla="val 33956"/>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0" name="Retângulo de cantos arredondados 99"/>
          <p:cNvSpPr/>
          <p:nvPr/>
        </p:nvSpPr>
        <p:spPr>
          <a:xfrm>
            <a:off x="983432" y="1011764"/>
            <a:ext cx="4349781" cy="408623"/>
          </a:xfrm>
          <a:prstGeom prst="roundRect">
            <a:avLst/>
          </a:prstGeom>
          <a:ln w="28575"/>
        </p:spPr>
        <p:style>
          <a:lnRef idx="2">
            <a:schemeClr val="accent6"/>
          </a:lnRef>
          <a:fillRef idx="1">
            <a:schemeClr val="lt1"/>
          </a:fillRef>
          <a:effectRef idx="0">
            <a:schemeClr val="accent6"/>
          </a:effectRef>
          <a:fontRef idx="minor">
            <a:schemeClr val="dk1"/>
          </a:fontRef>
        </p:style>
        <p:txBody>
          <a:bodyPr wrap="none">
            <a:spAutoFit/>
          </a:bodyPr>
          <a:lstStyle/>
          <a:p>
            <a:r>
              <a:rPr lang="pt-BR" dirty="0" smtClean="0">
                <a:latin typeface="+mn-lt"/>
              </a:rPr>
              <a:t>Portaria Interministerial STN/SOF nº 5/2015</a:t>
            </a:r>
            <a:r>
              <a:rPr lang="pt-BR" dirty="0">
                <a:latin typeface="+mn-lt"/>
              </a:rPr>
              <a:t>:</a:t>
            </a:r>
          </a:p>
        </p:txBody>
      </p:sp>
      <p:sp>
        <p:nvSpPr>
          <p:cNvPr id="28" name="Retângulo de cantos arredondados 27"/>
          <p:cNvSpPr/>
          <p:nvPr/>
        </p:nvSpPr>
        <p:spPr>
          <a:xfrm>
            <a:off x="9825989" y="4033713"/>
            <a:ext cx="1800200" cy="624993"/>
          </a:xfrm>
          <a:prstGeom prst="roundRect">
            <a:avLst/>
          </a:prstGeom>
          <a:noFill/>
          <a:ln w="19050">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smtClean="0">
                <a:solidFill>
                  <a:schemeClr val="accent2">
                    <a:lumMod val="50000"/>
                  </a:schemeClr>
                </a:solidFill>
              </a:rPr>
              <a:t>SOF</a:t>
            </a:r>
            <a:endParaRPr lang="pt-BR" dirty="0">
              <a:solidFill>
                <a:schemeClr val="tx1"/>
              </a:solidFill>
            </a:endParaRPr>
          </a:p>
        </p:txBody>
      </p:sp>
    </p:spTree>
    <p:extLst>
      <p:ext uri="{BB962C8B-B14F-4D97-AF65-F5344CB8AC3E}">
        <p14:creationId xmlns:p14="http://schemas.microsoft.com/office/powerpoint/2010/main" val="2443735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8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96"/>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2"/>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62"/>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79"/>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44"/>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43"/>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66"/>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45"/>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5" grpId="0" animBg="1"/>
      <p:bldP spid="41" grpId="0" animBg="1"/>
      <p:bldP spid="42" grpId="0" animBg="1"/>
      <p:bldP spid="43" grpId="0" animBg="1"/>
      <p:bldP spid="44" grpId="0" animBg="1"/>
      <p:bldP spid="45" grpId="0" animBg="1"/>
      <p:bldP spid="46" grpId="0" animBg="1"/>
      <p:bldP spid="95" grpId="0" animBg="1"/>
      <p:bldP spid="96" grpId="0" animBg="1"/>
      <p:bldP spid="97" grpId="0" animBg="1"/>
      <p:bldP spid="98" grpId="0" animBg="1"/>
      <p:bldP spid="2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2600" u="sng" dirty="0"/>
              <a:t>Alterações ocasionadas pela Portaria Interministerial STN/SOF nº 5/2015</a:t>
            </a:r>
          </a:p>
        </p:txBody>
      </p:sp>
      <p:sp>
        <p:nvSpPr>
          <p:cNvPr id="3" name="Espaço Reservado para Conteúdo 2"/>
          <p:cNvSpPr>
            <a:spLocks noGrp="1"/>
          </p:cNvSpPr>
          <p:nvPr>
            <p:ph idx="1"/>
          </p:nvPr>
        </p:nvSpPr>
        <p:spPr>
          <a:xfrm>
            <a:off x="623393" y="1010990"/>
            <a:ext cx="10945216" cy="5154314"/>
          </a:xfrm>
        </p:spPr>
        <p:txBody>
          <a:bodyPr>
            <a:normAutofit/>
          </a:bodyPr>
          <a:lstStyle/>
          <a:p>
            <a:pPr marL="285750" indent="-285750">
              <a:buFont typeface="Arial" panose="020B0604020202020204" pitchFamily="34" charset="0"/>
              <a:buChar char="•"/>
            </a:pPr>
            <a:r>
              <a:rPr lang="pt-BR" b="1" dirty="0" smtClean="0"/>
              <a:t>Código de Natureza de Receita Anterior:</a:t>
            </a:r>
          </a:p>
          <a:p>
            <a:pPr marL="285750" indent="-285750">
              <a:buFont typeface="Arial" panose="020B0604020202020204" pitchFamily="34" charset="0"/>
              <a:buChar char="•"/>
            </a:pPr>
            <a:endParaRPr lang="pt-BR" dirty="0"/>
          </a:p>
          <a:p>
            <a:pPr marL="285750" indent="-285750">
              <a:buFont typeface="Arial" panose="020B0604020202020204" pitchFamily="34" charset="0"/>
              <a:buChar char="•"/>
            </a:pPr>
            <a:endParaRPr lang="pt-BR" dirty="0" smtClean="0"/>
          </a:p>
          <a:p>
            <a:pPr marL="285750" indent="-285750">
              <a:buFont typeface="Arial" panose="020B0604020202020204" pitchFamily="34" charset="0"/>
              <a:buChar char="•"/>
            </a:pPr>
            <a:r>
              <a:rPr lang="pt-BR" b="1" dirty="0" smtClean="0"/>
              <a:t>Código de Natureza de Receita Alterado:</a:t>
            </a:r>
          </a:p>
          <a:p>
            <a:pPr marL="285750" indent="-285750">
              <a:buFont typeface="Arial" panose="020B0604020202020204" pitchFamily="34" charset="0"/>
              <a:buChar char="•"/>
            </a:pPr>
            <a:endParaRPr lang="pt-BR" b="1" dirty="0"/>
          </a:p>
          <a:p>
            <a:pPr marL="285750" indent="-285750">
              <a:buFont typeface="Arial" panose="020B0604020202020204" pitchFamily="34" charset="0"/>
              <a:buChar char="•"/>
            </a:pPr>
            <a:endParaRPr lang="pt-BR" b="1" dirty="0" smtClean="0"/>
          </a:p>
          <a:p>
            <a:pPr marL="285750" indent="-285750">
              <a:buClr>
                <a:schemeClr val="tx2">
                  <a:lumMod val="75000"/>
                </a:schemeClr>
              </a:buClr>
              <a:buFont typeface="Wingdings" panose="05000000000000000000" pitchFamily="2" charset="2"/>
              <a:buChar char="§"/>
              <a:defRPr/>
            </a:pPr>
            <a:r>
              <a:rPr lang="pt-BR" b="1" dirty="0"/>
              <a:t>Tipo da Receita:</a:t>
            </a:r>
          </a:p>
          <a:p>
            <a:pPr marL="615950" indent="-342900">
              <a:buClr>
                <a:schemeClr val="tx2">
                  <a:lumMod val="75000"/>
                </a:schemeClr>
              </a:buClr>
              <a:buFont typeface="Wingdings" panose="05000000000000000000" pitchFamily="2" charset="2"/>
              <a:buChar char="Ø"/>
              <a:defRPr/>
            </a:pPr>
            <a:r>
              <a:rPr lang="pt-BR" dirty="0"/>
              <a:t>“0” Natureza de receita não valorizável ou agregadora</a:t>
            </a:r>
          </a:p>
          <a:p>
            <a:pPr marL="615950" indent="-342900">
              <a:buClr>
                <a:schemeClr val="tx2">
                  <a:lumMod val="75000"/>
                </a:schemeClr>
              </a:buClr>
              <a:buFont typeface="Wingdings" panose="05000000000000000000" pitchFamily="2" charset="2"/>
              <a:buChar char="Ø"/>
              <a:defRPr/>
            </a:pPr>
            <a:r>
              <a:rPr lang="pt-BR" dirty="0"/>
              <a:t>“1” Arrecadação do Principal da receita</a:t>
            </a:r>
          </a:p>
          <a:p>
            <a:pPr marL="615950" indent="-342900">
              <a:buClr>
                <a:schemeClr val="tx2">
                  <a:lumMod val="75000"/>
                </a:schemeClr>
              </a:buClr>
              <a:buFont typeface="Wingdings" panose="05000000000000000000" pitchFamily="2" charset="2"/>
              <a:buChar char="Ø"/>
              <a:defRPr/>
            </a:pPr>
            <a:r>
              <a:rPr lang="pt-BR" dirty="0"/>
              <a:t>“2” Multas e Juros da respectiva receita</a:t>
            </a:r>
          </a:p>
          <a:p>
            <a:pPr marL="615950" indent="-342900">
              <a:buClr>
                <a:schemeClr val="tx2">
                  <a:lumMod val="75000"/>
                </a:schemeClr>
              </a:buClr>
              <a:buFont typeface="Wingdings" panose="05000000000000000000" pitchFamily="2" charset="2"/>
              <a:buChar char="Ø"/>
              <a:defRPr/>
            </a:pPr>
            <a:r>
              <a:rPr lang="pt-BR" dirty="0"/>
              <a:t>“3” Dívida ativa da respectiva receita</a:t>
            </a:r>
          </a:p>
          <a:p>
            <a:pPr marL="615950" indent="-342900">
              <a:buClr>
                <a:schemeClr val="tx2">
                  <a:lumMod val="75000"/>
                </a:schemeClr>
              </a:buClr>
              <a:buFont typeface="Wingdings" panose="05000000000000000000" pitchFamily="2" charset="2"/>
              <a:buChar char="Ø"/>
              <a:defRPr/>
            </a:pPr>
            <a:r>
              <a:rPr lang="pt-BR" dirty="0"/>
              <a:t>“4” Multas e Juros de Mora da Dívida ativa da respectiva receita</a:t>
            </a:r>
          </a:p>
        </p:txBody>
      </p:sp>
      <p:sp>
        <p:nvSpPr>
          <p:cNvPr id="4" name="Espaço Reservado para Número de Slide 3"/>
          <p:cNvSpPr>
            <a:spLocks noGrp="1"/>
          </p:cNvSpPr>
          <p:nvPr>
            <p:ph type="sldNum" sz="quarter" idx="12"/>
          </p:nvPr>
        </p:nvSpPr>
        <p:spPr/>
        <p:txBody>
          <a:bodyPr/>
          <a:lstStyle/>
          <a:p>
            <a:fld id="{6C24D49B-0E82-46B4-BC54-FF357924A8BC}" type="slidenum">
              <a:rPr lang="pt-BR" smtClean="0"/>
              <a:pPr/>
              <a:t>7</a:t>
            </a:fld>
            <a:endParaRPr lang="pt-BR"/>
          </a:p>
        </p:txBody>
      </p:sp>
      <p:graphicFrame>
        <p:nvGraphicFramePr>
          <p:cNvPr id="6" name="Tabela 5"/>
          <p:cNvGraphicFramePr>
            <a:graphicFrameLocks noGrp="1"/>
          </p:cNvGraphicFramePr>
          <p:nvPr>
            <p:extLst>
              <p:ext uri="{D42A27DB-BD31-4B8C-83A1-F6EECF244321}">
                <p14:modId xmlns:p14="http://schemas.microsoft.com/office/powerpoint/2010/main" val="349115568"/>
              </p:ext>
            </p:extLst>
          </p:nvPr>
        </p:nvGraphicFramePr>
        <p:xfrm>
          <a:off x="623393" y="1306339"/>
          <a:ext cx="8136901" cy="548640"/>
        </p:xfrm>
        <a:graphic>
          <a:graphicData uri="http://schemas.openxmlformats.org/drawingml/2006/table">
            <a:tbl>
              <a:tblPr firstRow="1" firstCol="1" bandRow="1"/>
              <a:tblGrid>
                <a:gridCol w="2100821">
                  <a:extLst>
                    <a:ext uri="{9D8B030D-6E8A-4147-A177-3AD203B41FA5}">
                      <a16:colId xmlns:a16="http://schemas.microsoft.com/office/drawing/2014/main" val="20000"/>
                    </a:ext>
                  </a:extLst>
                </a:gridCol>
                <a:gridCol w="995520">
                  <a:extLst>
                    <a:ext uri="{9D8B030D-6E8A-4147-A177-3AD203B41FA5}">
                      <a16:colId xmlns:a16="http://schemas.microsoft.com/office/drawing/2014/main" val="20001"/>
                    </a:ext>
                  </a:extLst>
                </a:gridCol>
                <a:gridCol w="12961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1296144">
                  <a:extLst>
                    <a:ext uri="{9D8B030D-6E8A-4147-A177-3AD203B41FA5}">
                      <a16:colId xmlns:a16="http://schemas.microsoft.com/office/drawing/2014/main" val="20004"/>
                    </a:ext>
                  </a:extLst>
                </a:gridCol>
                <a:gridCol w="1296144">
                  <a:extLst>
                    <a:ext uri="{9D8B030D-6E8A-4147-A177-3AD203B41FA5}">
                      <a16:colId xmlns:a16="http://schemas.microsoft.com/office/drawing/2014/main" val="20005"/>
                    </a:ext>
                  </a:extLst>
                </a:gridCol>
              </a:tblGrid>
              <a:tr h="194180">
                <a:tc>
                  <a:txBody>
                    <a:bodyPr/>
                    <a:lstStyle/>
                    <a:p>
                      <a:pPr algn="ctr">
                        <a:spcAft>
                          <a:spcPts val="0"/>
                        </a:spcAft>
                      </a:pPr>
                      <a:r>
                        <a:rPr lang="pt-BR" sz="1800" b="1" dirty="0">
                          <a:effectLst/>
                          <a:latin typeface="Calibri" panose="020F0502020204030204" pitchFamily="34" charset="0"/>
                          <a:ea typeface="Times New Roman" panose="02020603050405020304" pitchFamily="18" charset="0"/>
                          <a:cs typeface="Times New Roman" panose="02020603050405020304" pitchFamily="18" charset="0"/>
                        </a:rPr>
                        <a:t>C</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pt-BR" sz="1800" b="1" dirty="0">
                          <a:effectLst/>
                          <a:latin typeface="Calibri" panose="020F0502020204030204" pitchFamily="34" charset="0"/>
                          <a:ea typeface="Times New Roman" panose="02020603050405020304" pitchFamily="18" charset="0"/>
                          <a:cs typeface="Times New Roman" panose="02020603050405020304" pitchFamily="18" charset="0"/>
                        </a:rPr>
                        <a:t>O</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pt-BR" sz="1800" b="1" dirty="0">
                          <a:effectLst/>
                          <a:latin typeface="Calibri" panose="020F0502020204030204" pitchFamily="34" charset="0"/>
                          <a:ea typeface="Times New Roman" panose="02020603050405020304" pitchFamily="18" charset="0"/>
                          <a:cs typeface="Times New Roman" panose="02020603050405020304" pitchFamily="18" charset="0"/>
                        </a:rPr>
                        <a:t>E</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pt-BR" sz="1800" b="1" dirty="0">
                          <a:effectLst/>
                          <a:latin typeface="Calibri" panose="020F0502020204030204" pitchFamily="34" charset="0"/>
                          <a:ea typeface="Times New Roman" panose="02020603050405020304" pitchFamily="18" charset="0"/>
                          <a:cs typeface="Times New Roman" panose="02020603050405020304" pitchFamily="18" charset="0"/>
                        </a:rPr>
                        <a:t>R</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pt-BR" sz="1800" b="1" dirty="0">
                          <a:effectLst/>
                          <a:latin typeface="Calibri" panose="020F0502020204030204" pitchFamily="34" charset="0"/>
                          <a:ea typeface="Times New Roman" panose="02020603050405020304" pitchFamily="18" charset="0"/>
                          <a:cs typeface="Times New Roman" panose="02020603050405020304" pitchFamily="18" charset="0"/>
                        </a:rPr>
                        <a:t>AA</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pt-BR" sz="1800" b="1" dirty="0">
                          <a:effectLst/>
                          <a:latin typeface="Calibri" panose="020F0502020204030204" pitchFamily="34" charset="0"/>
                          <a:ea typeface="Times New Roman" panose="02020603050405020304" pitchFamily="18" charset="0"/>
                          <a:cs typeface="Times New Roman" panose="02020603050405020304" pitchFamily="18" charset="0"/>
                        </a:rPr>
                        <a:t>SS</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0"/>
                  </a:ext>
                </a:extLst>
              </a:tr>
              <a:tr h="237868">
                <a:tc>
                  <a:txBody>
                    <a:bodyPr/>
                    <a:lstStyle/>
                    <a:p>
                      <a:pPr algn="ctr">
                        <a:spcAft>
                          <a:spcPts val="0"/>
                        </a:spcAft>
                      </a:pPr>
                      <a:r>
                        <a:rPr lang="pt-BR" sz="1800" dirty="0">
                          <a:effectLst/>
                          <a:latin typeface="Calibri" panose="020F0502020204030204" pitchFamily="34" charset="0"/>
                          <a:ea typeface="Times New Roman" panose="02020603050405020304" pitchFamily="18" charset="0"/>
                          <a:cs typeface="Times New Roman" panose="02020603050405020304" pitchFamily="18" charset="0"/>
                        </a:rPr>
                        <a:t>Categoria </a:t>
                      </a:r>
                      <a:r>
                        <a:rPr lang="pt-BR" sz="1800" dirty="0" smtClean="0">
                          <a:effectLst/>
                          <a:latin typeface="Calibri" panose="020F0502020204030204" pitchFamily="34" charset="0"/>
                          <a:ea typeface="Times New Roman" panose="02020603050405020304" pitchFamily="18" charset="0"/>
                          <a:cs typeface="Times New Roman" panose="02020603050405020304" pitchFamily="18" charset="0"/>
                        </a:rPr>
                        <a:t>econômica</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800" dirty="0">
                          <a:effectLst/>
                          <a:latin typeface="Calibri" panose="020F0502020204030204" pitchFamily="34" charset="0"/>
                          <a:ea typeface="Times New Roman" panose="02020603050405020304" pitchFamily="18" charset="0"/>
                          <a:cs typeface="Times New Roman" panose="02020603050405020304" pitchFamily="18" charset="0"/>
                        </a:rPr>
                        <a:t>Origem</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800" dirty="0">
                          <a:effectLst/>
                          <a:latin typeface="Calibri" panose="020F0502020204030204" pitchFamily="34" charset="0"/>
                          <a:ea typeface="Times New Roman" panose="02020603050405020304" pitchFamily="18" charset="0"/>
                          <a:cs typeface="Times New Roman" panose="02020603050405020304" pitchFamily="18" charset="0"/>
                        </a:rPr>
                        <a:t>Espécie</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800" dirty="0">
                          <a:effectLst/>
                          <a:latin typeface="Calibri" panose="020F0502020204030204" pitchFamily="34" charset="0"/>
                          <a:ea typeface="Times New Roman" panose="02020603050405020304" pitchFamily="18" charset="0"/>
                          <a:cs typeface="Times New Roman" panose="02020603050405020304" pitchFamily="18" charset="0"/>
                        </a:rPr>
                        <a:t>Rubrica</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800">
                          <a:effectLst/>
                          <a:latin typeface="Calibri" panose="020F0502020204030204" pitchFamily="34" charset="0"/>
                          <a:ea typeface="Times New Roman" panose="02020603050405020304" pitchFamily="18" charset="0"/>
                          <a:cs typeface="Times New Roman" panose="02020603050405020304" pitchFamily="18" charset="0"/>
                        </a:rPr>
                        <a:t>Alínea</a:t>
                      </a:r>
                      <a:endParaRPr lang="pt-BR" sz="280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800" dirty="0">
                          <a:effectLst/>
                          <a:latin typeface="Calibri" panose="020F0502020204030204" pitchFamily="34" charset="0"/>
                          <a:ea typeface="Times New Roman" panose="02020603050405020304" pitchFamily="18" charset="0"/>
                          <a:cs typeface="Times New Roman" panose="02020603050405020304" pitchFamily="18" charset="0"/>
                        </a:rPr>
                        <a:t>Subalínea</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9" name="Tabela 8"/>
          <p:cNvGraphicFramePr>
            <a:graphicFrameLocks noGrp="1"/>
          </p:cNvGraphicFramePr>
          <p:nvPr>
            <p:extLst>
              <p:ext uri="{D42A27DB-BD31-4B8C-83A1-F6EECF244321}">
                <p14:modId xmlns:p14="http://schemas.microsoft.com/office/powerpoint/2010/main" val="3872769481"/>
              </p:ext>
            </p:extLst>
          </p:nvPr>
        </p:nvGraphicFramePr>
        <p:xfrm>
          <a:off x="623393" y="2425693"/>
          <a:ext cx="8136901" cy="593308"/>
        </p:xfrm>
        <a:graphic>
          <a:graphicData uri="http://schemas.openxmlformats.org/drawingml/2006/table">
            <a:tbl>
              <a:tblPr firstRow="1" firstCol="1" bandRow="1"/>
              <a:tblGrid>
                <a:gridCol w="2160239">
                  <a:extLst>
                    <a:ext uri="{9D8B030D-6E8A-4147-A177-3AD203B41FA5}">
                      <a16:colId xmlns:a16="http://schemas.microsoft.com/office/drawing/2014/main" val="20000"/>
                    </a:ext>
                  </a:extLst>
                </a:gridCol>
                <a:gridCol w="936104">
                  <a:extLst>
                    <a:ext uri="{9D8B030D-6E8A-4147-A177-3AD203B41FA5}">
                      <a16:colId xmlns:a16="http://schemas.microsoft.com/office/drawing/2014/main" val="20001"/>
                    </a:ext>
                  </a:extLst>
                </a:gridCol>
                <a:gridCol w="864096">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1296144">
                  <a:extLst>
                    <a:ext uri="{9D8B030D-6E8A-4147-A177-3AD203B41FA5}">
                      <a16:colId xmlns:a16="http://schemas.microsoft.com/office/drawing/2014/main" val="20004"/>
                    </a:ext>
                  </a:extLst>
                </a:gridCol>
                <a:gridCol w="1080120">
                  <a:extLst>
                    <a:ext uri="{9D8B030D-6E8A-4147-A177-3AD203B41FA5}">
                      <a16:colId xmlns:a16="http://schemas.microsoft.com/office/drawing/2014/main" val="20005"/>
                    </a:ext>
                  </a:extLst>
                </a:gridCol>
                <a:gridCol w="720078">
                  <a:extLst>
                    <a:ext uri="{9D8B030D-6E8A-4147-A177-3AD203B41FA5}">
                      <a16:colId xmlns:a16="http://schemas.microsoft.com/office/drawing/2014/main" val="20006"/>
                    </a:ext>
                  </a:extLst>
                </a:gridCol>
              </a:tblGrid>
              <a:tr h="180263">
                <a:tc>
                  <a:txBody>
                    <a:bodyPr/>
                    <a:lstStyle/>
                    <a:p>
                      <a:pPr algn="ctr">
                        <a:spcAft>
                          <a:spcPts val="0"/>
                        </a:spcAft>
                      </a:pPr>
                      <a:r>
                        <a:rPr lang="pt-BR" sz="1800" b="1" dirty="0">
                          <a:effectLst/>
                          <a:latin typeface="Calibri" panose="020F0502020204030204" pitchFamily="34" charset="0"/>
                          <a:ea typeface="Times New Roman" panose="02020603050405020304" pitchFamily="18" charset="0"/>
                          <a:cs typeface="Times New Roman" panose="02020603050405020304" pitchFamily="18" charset="0"/>
                        </a:rPr>
                        <a:t>C</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pt-BR" sz="1800" b="1" dirty="0">
                          <a:effectLst/>
                          <a:latin typeface="Calibri" panose="020F0502020204030204" pitchFamily="34" charset="0"/>
                          <a:ea typeface="Times New Roman" panose="02020603050405020304" pitchFamily="18" charset="0"/>
                          <a:cs typeface="Times New Roman" panose="02020603050405020304" pitchFamily="18" charset="0"/>
                        </a:rPr>
                        <a:t>O</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pt-BR" sz="1800" b="1" dirty="0">
                          <a:effectLst/>
                          <a:latin typeface="Calibri" panose="020F0502020204030204" pitchFamily="34" charset="0"/>
                          <a:ea typeface="Times New Roman" panose="02020603050405020304" pitchFamily="18" charset="0"/>
                          <a:cs typeface="Times New Roman" panose="02020603050405020304" pitchFamily="18" charset="0"/>
                        </a:rPr>
                        <a:t>E</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pt-BR" sz="1800" b="1" dirty="0">
                          <a:effectLst/>
                          <a:latin typeface="Calibri" panose="020F0502020204030204" pitchFamily="34" charset="0"/>
                          <a:ea typeface="Times New Roman" panose="02020603050405020304" pitchFamily="18" charset="0"/>
                          <a:cs typeface="Times New Roman" panose="02020603050405020304" pitchFamily="18" charset="0"/>
                        </a:rPr>
                        <a:t>D</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pt-BR" sz="1800" b="1" dirty="0" smtClean="0">
                          <a:effectLst/>
                          <a:latin typeface="Calibri" panose="020F0502020204030204" pitchFamily="34" charset="0"/>
                          <a:ea typeface="Times New Roman" panose="02020603050405020304" pitchFamily="18" charset="0"/>
                          <a:cs typeface="Times New Roman" panose="02020603050405020304" pitchFamily="18" charset="0"/>
                        </a:rPr>
                        <a:t>DD</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marL="0" algn="ctr" defTabSz="914400" rtl="0" eaLnBrk="1" latinLnBrk="0" hangingPunct="1">
                        <a:spcAft>
                          <a:spcPts val="0"/>
                        </a:spcAft>
                      </a:pPr>
                      <a:r>
                        <a:rPr lang="pt-BR" sz="1800" b="1" kern="1200" dirty="0" smtClean="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D</a:t>
                      </a:r>
                      <a:endParaRPr lang="pt-BR" sz="1800" b="1" kern="12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pt-BR" sz="1800" b="1" dirty="0" smtClean="0">
                          <a:effectLst/>
                          <a:latin typeface="Calibri" panose="020F0502020204030204" pitchFamily="34" charset="0"/>
                          <a:ea typeface="Times New Roman" panose="02020603050405020304" pitchFamily="18" charset="0"/>
                          <a:cs typeface="Times New Roman" panose="02020603050405020304" pitchFamily="18" charset="0"/>
                        </a:rPr>
                        <a:t>T</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0"/>
                  </a:ext>
                </a:extLst>
              </a:tr>
              <a:tr h="318988">
                <a:tc>
                  <a:txBody>
                    <a:bodyPr/>
                    <a:lstStyle/>
                    <a:p>
                      <a:pPr algn="ctr">
                        <a:spcAft>
                          <a:spcPts val="0"/>
                        </a:spcAft>
                      </a:pPr>
                      <a:r>
                        <a:rPr lang="pt-BR" sz="1800" dirty="0">
                          <a:effectLst/>
                          <a:latin typeface="Calibri" panose="020F0502020204030204" pitchFamily="34" charset="0"/>
                          <a:ea typeface="Times New Roman" panose="02020603050405020304" pitchFamily="18" charset="0"/>
                          <a:cs typeface="Times New Roman" panose="02020603050405020304" pitchFamily="18" charset="0"/>
                        </a:rPr>
                        <a:t>Categoria Econômica</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800">
                          <a:effectLst/>
                          <a:latin typeface="Calibri" panose="020F0502020204030204" pitchFamily="34" charset="0"/>
                          <a:ea typeface="Times New Roman" panose="02020603050405020304" pitchFamily="18" charset="0"/>
                          <a:cs typeface="Times New Roman" panose="02020603050405020304" pitchFamily="18" charset="0"/>
                        </a:rPr>
                        <a:t>Origem</a:t>
                      </a:r>
                      <a:endParaRPr lang="pt-BR" sz="280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800" dirty="0">
                          <a:effectLst/>
                          <a:latin typeface="Calibri" panose="020F0502020204030204" pitchFamily="34" charset="0"/>
                          <a:ea typeface="Times New Roman" panose="02020603050405020304" pitchFamily="18" charset="0"/>
                          <a:cs typeface="Times New Roman" panose="02020603050405020304" pitchFamily="18" charset="0"/>
                        </a:rPr>
                        <a:t>Espécie</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spcAft>
                          <a:spcPts val="0"/>
                        </a:spcAft>
                      </a:pPr>
                      <a:r>
                        <a:rPr lang="pt-BR" sz="1800" dirty="0" smtClean="0">
                          <a:effectLst/>
                          <a:latin typeface="Calibri" panose="020F0502020204030204" pitchFamily="34" charset="0"/>
                          <a:ea typeface="Times New Roman" panose="02020603050405020304" pitchFamily="18" charset="0"/>
                          <a:cs typeface="Times New Roman" panose="02020603050405020304" pitchFamily="18" charset="0"/>
                        </a:rPr>
                        <a:t>Desdobramentos</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0"/>
                        </a:spcAft>
                      </a:pP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0"/>
                        </a:spcAft>
                      </a:pP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pt-BR" sz="1800" dirty="0" smtClean="0">
                          <a:effectLst/>
                          <a:latin typeface="Calibri" panose="020F0502020204030204" pitchFamily="34" charset="0"/>
                          <a:ea typeface="Times New Roman" panose="02020603050405020304" pitchFamily="18" charset="0"/>
                          <a:cs typeface="Times New Roman" panose="02020603050405020304" pitchFamily="18" charset="0"/>
                        </a:rPr>
                        <a:t>Tipo</a:t>
                      </a:r>
                      <a:endParaRPr lang="pt-BR" sz="2800" dirty="0">
                        <a:effectLst/>
                        <a:latin typeface="Cambria" panose="020405030504060302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1571216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Conector reto 25"/>
          <p:cNvCxnSpPr/>
          <p:nvPr/>
        </p:nvCxnSpPr>
        <p:spPr>
          <a:xfrm>
            <a:off x="5627035" y="4077072"/>
            <a:ext cx="896599" cy="0"/>
          </a:xfrm>
          <a:prstGeom prst="line">
            <a:avLst/>
          </a:prstGeom>
          <a:ln w="7620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ítulo 1"/>
          <p:cNvSpPr>
            <a:spLocks noGrp="1"/>
          </p:cNvSpPr>
          <p:nvPr>
            <p:ph type="title"/>
          </p:nvPr>
        </p:nvSpPr>
        <p:spPr>
          <a:xfrm>
            <a:off x="332928" y="-171400"/>
            <a:ext cx="10515600" cy="1325563"/>
          </a:xfrm>
        </p:spPr>
        <p:txBody>
          <a:bodyPr>
            <a:normAutofit/>
          </a:bodyPr>
          <a:lstStyle/>
          <a:p>
            <a:r>
              <a:rPr lang="pt-BR" sz="2600" u="sng" dirty="0" smtClean="0"/>
              <a:t>Processo de Elaboração do Novo Ementário </a:t>
            </a:r>
            <a:endParaRPr lang="pt-BR" sz="2600" u="sng" dirty="0"/>
          </a:p>
        </p:txBody>
      </p:sp>
      <p:sp>
        <p:nvSpPr>
          <p:cNvPr id="3" name="Espaço Reservado para Conteúdo 2"/>
          <p:cNvSpPr>
            <a:spLocks noGrp="1"/>
          </p:cNvSpPr>
          <p:nvPr>
            <p:ph idx="1"/>
          </p:nvPr>
        </p:nvSpPr>
        <p:spPr>
          <a:xfrm>
            <a:off x="306962" y="958343"/>
            <a:ext cx="11549678" cy="5487622"/>
          </a:xfrm>
        </p:spPr>
        <p:txBody>
          <a:bodyPr>
            <a:normAutofit/>
          </a:bodyPr>
          <a:lstStyle/>
          <a:p>
            <a:endParaRPr lang="pt-BR" dirty="0" smtClean="0"/>
          </a:p>
          <a:p>
            <a:pPr marL="450850" lvl="1" indent="0">
              <a:spcBef>
                <a:spcPct val="0"/>
              </a:spcBef>
              <a:buClr>
                <a:schemeClr val="tx2">
                  <a:lumMod val="75000"/>
                </a:schemeClr>
              </a:buClr>
              <a:buNone/>
              <a:defRPr/>
            </a:pPr>
            <a:endParaRPr lang="pt-BR" sz="2000" dirty="0">
              <a:cs typeface="Arial" panose="020B0604020202020204" pitchFamily="34" charset="0"/>
            </a:endParaRPr>
          </a:p>
          <a:p>
            <a:pPr marL="450850" lvl="1" indent="0">
              <a:spcBef>
                <a:spcPct val="0"/>
              </a:spcBef>
              <a:buClr>
                <a:schemeClr val="tx2">
                  <a:lumMod val="75000"/>
                </a:schemeClr>
              </a:buClr>
              <a:buNone/>
              <a:defRPr/>
            </a:pPr>
            <a:endParaRPr lang="pt-BR" dirty="0">
              <a:cs typeface="Arial" panose="020B0604020202020204" pitchFamily="34" charset="0"/>
            </a:endParaRPr>
          </a:p>
          <a:p>
            <a:pPr marL="793750" lvl="1" indent="-342900">
              <a:lnSpc>
                <a:spcPct val="100000"/>
              </a:lnSpc>
              <a:spcBef>
                <a:spcPct val="0"/>
              </a:spcBef>
              <a:buClr>
                <a:schemeClr val="tx2">
                  <a:lumMod val="75000"/>
                </a:schemeClr>
              </a:buClr>
              <a:buFont typeface="Wingdings" panose="05000000000000000000" pitchFamily="2" charset="2"/>
              <a:buChar char="Ø"/>
              <a:defRPr/>
            </a:pPr>
            <a:endParaRPr lang="pt-BR" sz="2200" dirty="0">
              <a:cs typeface="Arial" panose="020B0604020202020204" pitchFamily="34" charset="0"/>
            </a:endParaRPr>
          </a:p>
          <a:p>
            <a:pPr marL="450850" lvl="1" indent="0">
              <a:lnSpc>
                <a:spcPct val="100000"/>
              </a:lnSpc>
              <a:spcBef>
                <a:spcPct val="0"/>
              </a:spcBef>
              <a:buClr>
                <a:schemeClr val="tx2">
                  <a:lumMod val="75000"/>
                </a:schemeClr>
              </a:buClr>
              <a:buNone/>
              <a:defRPr/>
            </a:pPr>
            <a:endParaRPr lang="pt-BR" sz="2200" dirty="0">
              <a:cs typeface="Arial" panose="020B0604020202020204" pitchFamily="34" charset="0"/>
            </a:endParaRPr>
          </a:p>
          <a:p>
            <a:pPr marL="793750" lvl="1" indent="-342900">
              <a:lnSpc>
                <a:spcPct val="100000"/>
              </a:lnSpc>
              <a:spcBef>
                <a:spcPct val="0"/>
              </a:spcBef>
              <a:buClr>
                <a:schemeClr val="tx2">
                  <a:lumMod val="75000"/>
                </a:schemeClr>
              </a:buClr>
              <a:buFont typeface="Wingdings" panose="05000000000000000000" pitchFamily="2" charset="2"/>
              <a:buChar char="Ø"/>
              <a:defRPr/>
            </a:pPr>
            <a:endParaRPr lang="pt-BR" sz="2000" dirty="0">
              <a:cs typeface="Arial" panose="020B0604020202020204" pitchFamily="34" charset="0"/>
            </a:endParaRPr>
          </a:p>
        </p:txBody>
      </p:sp>
      <p:sp>
        <p:nvSpPr>
          <p:cNvPr id="4" name="Espaço Reservado para Número de Slide 3"/>
          <p:cNvSpPr>
            <a:spLocks noGrp="1"/>
          </p:cNvSpPr>
          <p:nvPr>
            <p:ph type="sldNum" sz="quarter" idx="12"/>
          </p:nvPr>
        </p:nvSpPr>
        <p:spPr/>
        <p:txBody>
          <a:bodyPr/>
          <a:lstStyle/>
          <a:p>
            <a:fld id="{6C24D49B-0E82-46B4-BC54-FF357924A8BC}" type="slidenum">
              <a:rPr lang="pt-BR" smtClean="0">
                <a:solidFill>
                  <a:srgbClr val="4A66AC">
                    <a:lumMod val="50000"/>
                  </a:srgbClr>
                </a:solidFill>
              </a:rPr>
              <a:pPr/>
              <a:t>8</a:t>
            </a:fld>
            <a:endParaRPr lang="pt-BR">
              <a:solidFill>
                <a:srgbClr val="4A66AC">
                  <a:lumMod val="50000"/>
                </a:srgbClr>
              </a:solidFill>
            </a:endParaRPr>
          </a:p>
        </p:txBody>
      </p:sp>
      <p:cxnSp>
        <p:nvCxnSpPr>
          <p:cNvPr id="5" name="Conector reto 4"/>
          <p:cNvCxnSpPr/>
          <p:nvPr/>
        </p:nvCxnSpPr>
        <p:spPr>
          <a:xfrm>
            <a:off x="5643370" y="4844227"/>
            <a:ext cx="896599" cy="0"/>
          </a:xfrm>
          <a:prstGeom prst="line">
            <a:avLst/>
          </a:prstGeom>
          <a:ln w="762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 name="Conector reto 5"/>
          <p:cNvCxnSpPr/>
          <p:nvPr/>
        </p:nvCxnSpPr>
        <p:spPr>
          <a:xfrm>
            <a:off x="5661417" y="5616311"/>
            <a:ext cx="896599" cy="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 name="Conector reto 6"/>
          <p:cNvCxnSpPr/>
          <p:nvPr/>
        </p:nvCxnSpPr>
        <p:spPr>
          <a:xfrm>
            <a:off x="5643370" y="3284984"/>
            <a:ext cx="896599" cy="0"/>
          </a:xfrm>
          <a:prstGeom prst="line">
            <a:avLst/>
          </a:prstGeom>
          <a:ln w="76200">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Retângulo de cantos arredondados 8"/>
          <p:cNvSpPr/>
          <p:nvPr/>
        </p:nvSpPr>
        <p:spPr>
          <a:xfrm>
            <a:off x="3807728" y="2976023"/>
            <a:ext cx="2184659" cy="648072"/>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smtClean="0">
                <a:solidFill>
                  <a:prstClr val="white">
                    <a:lumMod val="95000"/>
                  </a:prstClr>
                </a:solidFill>
              </a:rPr>
              <a:t>Até 30/06/2016 </a:t>
            </a:r>
            <a:endParaRPr lang="pt-BR" b="1" dirty="0">
              <a:solidFill>
                <a:prstClr val="white">
                  <a:lumMod val="95000"/>
                </a:prstClr>
              </a:solidFill>
            </a:endParaRPr>
          </a:p>
        </p:txBody>
      </p:sp>
      <p:sp>
        <p:nvSpPr>
          <p:cNvPr id="10" name="Retângulo de cantos arredondados 9"/>
          <p:cNvSpPr/>
          <p:nvPr/>
        </p:nvSpPr>
        <p:spPr>
          <a:xfrm>
            <a:off x="3807728" y="3748107"/>
            <a:ext cx="2184659" cy="64807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smtClean="0">
                <a:solidFill>
                  <a:prstClr val="white">
                    <a:lumMod val="95000"/>
                  </a:prstClr>
                </a:solidFill>
              </a:rPr>
              <a:t>Até 31/08/2016</a:t>
            </a:r>
            <a:endParaRPr lang="pt-BR" b="1" dirty="0">
              <a:solidFill>
                <a:prstClr val="white">
                  <a:lumMod val="95000"/>
                </a:prstClr>
              </a:solidFill>
            </a:endParaRPr>
          </a:p>
        </p:txBody>
      </p:sp>
      <p:sp>
        <p:nvSpPr>
          <p:cNvPr id="11" name="Retângulo de cantos arredondados 10"/>
          <p:cNvSpPr/>
          <p:nvPr/>
        </p:nvSpPr>
        <p:spPr>
          <a:xfrm>
            <a:off x="3830446" y="4523992"/>
            <a:ext cx="2184659" cy="648072"/>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smtClean="0">
                <a:solidFill>
                  <a:prstClr val="white">
                    <a:lumMod val="95000"/>
                  </a:prstClr>
                </a:solidFill>
              </a:rPr>
              <a:t>Até 31/10/2016</a:t>
            </a:r>
            <a:endParaRPr lang="pt-BR" b="1" dirty="0">
              <a:solidFill>
                <a:prstClr val="white">
                  <a:lumMod val="95000"/>
                </a:prstClr>
              </a:solidFill>
            </a:endParaRPr>
          </a:p>
        </p:txBody>
      </p:sp>
      <p:sp>
        <p:nvSpPr>
          <p:cNvPr id="12" name="Retângulo de cantos arredondados 11"/>
          <p:cNvSpPr/>
          <p:nvPr/>
        </p:nvSpPr>
        <p:spPr>
          <a:xfrm>
            <a:off x="3806984" y="5299877"/>
            <a:ext cx="2184659" cy="648072"/>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b="1" dirty="0" smtClean="0">
                <a:solidFill>
                  <a:prstClr val="white">
                    <a:lumMod val="95000"/>
                  </a:prstClr>
                </a:solidFill>
              </a:rPr>
              <a:t>Até 31/12/2016</a:t>
            </a:r>
            <a:endParaRPr lang="pt-BR" b="1" dirty="0">
              <a:solidFill>
                <a:prstClr val="white">
                  <a:lumMod val="95000"/>
                </a:prstClr>
              </a:solidFill>
            </a:endParaRPr>
          </a:p>
        </p:txBody>
      </p:sp>
      <p:sp>
        <p:nvSpPr>
          <p:cNvPr id="13" name="Retângulo de cantos arredondados 12"/>
          <p:cNvSpPr/>
          <p:nvPr/>
        </p:nvSpPr>
        <p:spPr>
          <a:xfrm>
            <a:off x="6291442" y="4520191"/>
            <a:ext cx="5277166" cy="648072"/>
          </a:xfrm>
          <a:prstGeom prst="roundRect">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solidFill>
                  <a:prstClr val="black"/>
                </a:solidFill>
                <a:cs typeface="Arial" panose="020B0604020202020204" pitchFamily="34" charset="0"/>
              </a:rPr>
              <a:t>Fechamento da minuta de ementário e disponibilização para consulta pública </a:t>
            </a:r>
            <a:r>
              <a:rPr lang="pt-BR" dirty="0">
                <a:solidFill>
                  <a:prstClr val="white"/>
                </a:solidFill>
                <a:cs typeface="Arial" panose="020B0604020202020204" pitchFamily="34" charset="0"/>
              </a:rPr>
              <a:t>–</a:t>
            </a:r>
            <a:endParaRPr lang="pt-BR" dirty="0">
              <a:solidFill>
                <a:prstClr val="black"/>
              </a:solidFill>
            </a:endParaRPr>
          </a:p>
        </p:txBody>
      </p:sp>
      <p:sp>
        <p:nvSpPr>
          <p:cNvPr id="14" name="Retângulo de cantos arredondados 13"/>
          <p:cNvSpPr/>
          <p:nvPr/>
        </p:nvSpPr>
        <p:spPr>
          <a:xfrm>
            <a:off x="6291442" y="5292275"/>
            <a:ext cx="5277166" cy="648072"/>
          </a:xfrm>
          <a:prstGeom prst="roundRect">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solidFill>
                  <a:prstClr val="black"/>
                </a:solidFill>
                <a:cs typeface="Arial" panose="020B0604020202020204" pitchFamily="34" charset="0"/>
              </a:rPr>
              <a:t>Fechamento da consulta pública e elaboração da versão final</a:t>
            </a:r>
            <a:endParaRPr lang="pt-BR" dirty="0">
              <a:solidFill>
                <a:prstClr val="black"/>
              </a:solidFill>
            </a:endParaRPr>
          </a:p>
        </p:txBody>
      </p:sp>
      <p:sp>
        <p:nvSpPr>
          <p:cNvPr id="15" name="Retângulo de cantos arredondados 14"/>
          <p:cNvSpPr/>
          <p:nvPr/>
        </p:nvSpPr>
        <p:spPr>
          <a:xfrm>
            <a:off x="6291442" y="2976023"/>
            <a:ext cx="5277166" cy="648072"/>
          </a:xfrm>
          <a:prstGeom prst="roundRect">
            <a:avLst/>
          </a:prstGeom>
          <a:solidFill>
            <a:schemeClr val="bg1"/>
          </a:solidFill>
          <a:ln w="190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solidFill>
                  <a:prstClr val="black"/>
                </a:solidFill>
                <a:cs typeface="Arial" panose="020B0604020202020204" pitchFamily="34" charset="0"/>
              </a:rPr>
              <a:t>Elaboração do “</a:t>
            </a:r>
            <a:r>
              <a:rPr lang="pt-BR" dirty="0" err="1">
                <a:solidFill>
                  <a:prstClr val="black"/>
                </a:solidFill>
                <a:cs typeface="Arial" panose="020B0604020202020204" pitchFamily="34" charset="0"/>
              </a:rPr>
              <a:t>de-para</a:t>
            </a:r>
            <a:r>
              <a:rPr lang="pt-BR" dirty="0">
                <a:solidFill>
                  <a:prstClr val="black"/>
                </a:solidFill>
                <a:cs typeface="Arial" panose="020B0604020202020204" pitchFamily="34" charset="0"/>
              </a:rPr>
              <a:t>” do ementário de E/M</a:t>
            </a:r>
            <a:endParaRPr lang="pt-BR" dirty="0">
              <a:solidFill>
                <a:prstClr val="black"/>
              </a:solidFill>
            </a:endParaRPr>
          </a:p>
        </p:txBody>
      </p:sp>
      <p:sp>
        <p:nvSpPr>
          <p:cNvPr id="16" name="Retângulo de cantos arredondados 15"/>
          <p:cNvSpPr/>
          <p:nvPr/>
        </p:nvSpPr>
        <p:spPr>
          <a:xfrm>
            <a:off x="6291442" y="3748107"/>
            <a:ext cx="5277166" cy="648072"/>
          </a:xfrm>
          <a:prstGeom prst="roundRect">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a:solidFill>
                  <a:prstClr val="black"/>
                </a:solidFill>
                <a:cs typeface="Arial" panose="020B0604020202020204" pitchFamily="34" charset="0"/>
              </a:rPr>
              <a:t>Levantamento de detalhamentos adicionais para </a:t>
            </a:r>
            <a:r>
              <a:rPr lang="pt-BR" dirty="0" smtClean="0">
                <a:solidFill>
                  <a:prstClr val="black"/>
                </a:solidFill>
                <a:cs typeface="Arial" panose="020B0604020202020204" pitchFamily="34" charset="0"/>
              </a:rPr>
              <a:t>E/M</a:t>
            </a:r>
            <a:endParaRPr lang="pt-BR" dirty="0">
              <a:solidFill>
                <a:prstClr val="black"/>
              </a:solidFill>
            </a:endParaRPr>
          </a:p>
        </p:txBody>
      </p:sp>
      <p:sp>
        <p:nvSpPr>
          <p:cNvPr id="18" name="Texto explicativo em seta para a direita 17"/>
          <p:cNvSpPr/>
          <p:nvPr/>
        </p:nvSpPr>
        <p:spPr>
          <a:xfrm>
            <a:off x="386786" y="2976023"/>
            <a:ext cx="3306255" cy="648072"/>
          </a:xfrm>
          <a:prstGeom prst="rightArrowCallout">
            <a:avLst>
              <a:gd name="adj1" fmla="val 25000"/>
              <a:gd name="adj2" fmla="val 42128"/>
              <a:gd name="adj3" fmla="val 21866"/>
              <a:gd name="adj4" fmla="val 93668"/>
            </a:avLst>
          </a:prstGeom>
          <a:solidFill>
            <a:schemeClr val="bg1"/>
          </a:solidFill>
          <a:ln w="28575">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endParaRPr lang="pt-BR" dirty="0" smtClean="0">
              <a:solidFill>
                <a:srgbClr val="FF0000"/>
              </a:solidFill>
              <a:cs typeface="Arial" panose="020B0604020202020204" pitchFamily="34" charset="0"/>
            </a:endParaRPr>
          </a:p>
          <a:p>
            <a:pPr algn="ctr">
              <a:spcAft>
                <a:spcPts val="600"/>
              </a:spcAft>
            </a:pPr>
            <a:r>
              <a:rPr lang="pt-BR" b="1" dirty="0" smtClean="0">
                <a:solidFill>
                  <a:srgbClr val="FF0000"/>
                </a:solidFill>
                <a:cs typeface="Arial" panose="020B0604020202020204" pitchFamily="34" charset="0"/>
              </a:rPr>
              <a:t>Realizado </a:t>
            </a:r>
            <a:r>
              <a:rPr lang="pt-BR" b="1" dirty="0">
                <a:solidFill>
                  <a:srgbClr val="FF0000"/>
                </a:solidFill>
                <a:cs typeface="Arial" panose="020B0604020202020204" pitchFamily="34" charset="0"/>
              </a:rPr>
              <a:t>em: 06/05/2016</a:t>
            </a:r>
          </a:p>
          <a:p>
            <a:pPr algn="ctr">
              <a:spcAft>
                <a:spcPts val="600"/>
              </a:spcAft>
            </a:pPr>
            <a:endParaRPr lang="pt-BR" i="1" dirty="0">
              <a:solidFill>
                <a:prstClr val="black"/>
              </a:solidFill>
            </a:endParaRPr>
          </a:p>
        </p:txBody>
      </p:sp>
      <p:sp>
        <p:nvSpPr>
          <p:cNvPr id="19" name="Texto explicativo em seta para a direita 18"/>
          <p:cNvSpPr/>
          <p:nvPr/>
        </p:nvSpPr>
        <p:spPr>
          <a:xfrm>
            <a:off x="415564" y="3967639"/>
            <a:ext cx="3332590" cy="1105103"/>
          </a:xfrm>
          <a:prstGeom prst="rightArrowCallout">
            <a:avLst>
              <a:gd name="adj1" fmla="val 25000"/>
              <a:gd name="adj2" fmla="val 42128"/>
              <a:gd name="adj3" fmla="val 21866"/>
              <a:gd name="adj4" fmla="val 90362"/>
            </a:avLst>
          </a:prstGeom>
          <a:solidFill>
            <a:schemeClr val="bg1"/>
          </a:solidFill>
          <a:ln w="28575">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endParaRPr lang="pt-BR" dirty="0" smtClean="0">
              <a:solidFill>
                <a:srgbClr val="FF0000"/>
              </a:solidFill>
              <a:cs typeface="Arial" panose="020B0604020202020204" pitchFamily="34" charset="0"/>
            </a:endParaRPr>
          </a:p>
          <a:p>
            <a:pPr algn="ctr">
              <a:spcAft>
                <a:spcPts val="600"/>
              </a:spcAft>
            </a:pPr>
            <a:r>
              <a:rPr lang="pt-BR" b="1" dirty="0" smtClean="0">
                <a:solidFill>
                  <a:srgbClr val="FF0000"/>
                </a:solidFill>
                <a:cs typeface="Arial" panose="020B0604020202020204" pitchFamily="34" charset="0"/>
              </a:rPr>
              <a:t>Realizado entre 30/06/2016 e 31/08/2016</a:t>
            </a:r>
          </a:p>
          <a:p>
            <a:pPr algn="ctr">
              <a:spcAft>
                <a:spcPts val="600"/>
              </a:spcAft>
            </a:pPr>
            <a:endParaRPr lang="pt-BR" i="1" dirty="0">
              <a:solidFill>
                <a:prstClr val="black"/>
              </a:solidFill>
            </a:endParaRPr>
          </a:p>
        </p:txBody>
      </p:sp>
      <p:sp>
        <p:nvSpPr>
          <p:cNvPr id="21" name="Retângulo de cantos arredondados 20"/>
          <p:cNvSpPr/>
          <p:nvPr/>
        </p:nvSpPr>
        <p:spPr>
          <a:xfrm>
            <a:off x="386786" y="1278175"/>
            <a:ext cx="5274631" cy="422633"/>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buClr>
                <a:srgbClr val="242852">
                  <a:lumMod val="75000"/>
                </a:srgbClr>
              </a:buClr>
              <a:defRPr/>
            </a:pPr>
            <a:r>
              <a:rPr lang="pt-BR" sz="2400" b="1" dirty="0">
                <a:solidFill>
                  <a:prstClr val="white">
                    <a:lumMod val="95000"/>
                  </a:prstClr>
                </a:solidFill>
                <a:cs typeface="Arial" panose="020B0604020202020204" pitchFamily="34" charset="0"/>
              </a:rPr>
              <a:t>Calendário detalhado, conforme Edital:</a:t>
            </a:r>
          </a:p>
        </p:txBody>
      </p:sp>
    </p:spTree>
    <p:extLst>
      <p:ext uri="{BB962C8B-B14F-4D97-AF65-F5344CB8AC3E}">
        <p14:creationId xmlns:p14="http://schemas.microsoft.com/office/powerpoint/2010/main" val="2620103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0-#ppt_w/2"/>
                                          </p:val>
                                        </p:tav>
                                        <p:tav tm="100000">
                                          <p:val>
                                            <p:strVal val="#ppt_x"/>
                                          </p:val>
                                        </p:tav>
                                      </p:tavLst>
                                    </p:anim>
                                    <p:anim calcmode="lin" valueType="num">
                                      <p:cBhvr additive="base">
                                        <p:cTn id="8"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anim calcmode="lin" valueType="num">
                                      <p:cBhvr additive="base">
                                        <p:cTn id="13" dur="500" fill="hold"/>
                                        <p:tgtEl>
                                          <p:spTgt spid="19"/>
                                        </p:tgtEl>
                                        <p:attrNameLst>
                                          <p:attrName>ppt_x</p:attrName>
                                        </p:attrNameLst>
                                      </p:cBhvr>
                                      <p:tavLst>
                                        <p:tav tm="0">
                                          <p:val>
                                            <p:strVal val="0-#ppt_w/2"/>
                                          </p:val>
                                        </p:tav>
                                        <p:tav tm="100000">
                                          <p:val>
                                            <p:strVal val="#ppt_x"/>
                                          </p:val>
                                        </p:tav>
                                      </p:tavLst>
                                    </p:anim>
                                    <p:anim calcmode="lin" valueType="num">
                                      <p:cBhvr additive="base">
                                        <p:cTn id="14" dur="5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2928" y="-171400"/>
            <a:ext cx="10515600" cy="1325563"/>
          </a:xfrm>
        </p:spPr>
        <p:txBody>
          <a:bodyPr>
            <a:normAutofit/>
          </a:bodyPr>
          <a:lstStyle/>
          <a:p>
            <a:r>
              <a:rPr lang="pt-BR" sz="2600" u="sng" dirty="0" smtClean="0"/>
              <a:t>Consulta Pública</a:t>
            </a:r>
            <a:endParaRPr lang="pt-BR" sz="2600" u="sng" dirty="0"/>
          </a:p>
        </p:txBody>
      </p:sp>
      <p:sp>
        <p:nvSpPr>
          <p:cNvPr id="3" name="Espaço Reservado para Conteúdo 2"/>
          <p:cNvSpPr>
            <a:spLocks noGrp="1"/>
          </p:cNvSpPr>
          <p:nvPr>
            <p:ph idx="1"/>
          </p:nvPr>
        </p:nvSpPr>
        <p:spPr>
          <a:xfrm>
            <a:off x="551384" y="1109730"/>
            <a:ext cx="10945216" cy="5487622"/>
          </a:xfrm>
        </p:spPr>
        <p:txBody>
          <a:bodyPr>
            <a:normAutofit/>
          </a:bodyPr>
          <a:lstStyle/>
          <a:p>
            <a:r>
              <a:rPr lang="pt-BR" sz="2400" b="1" dirty="0" smtClean="0"/>
              <a:t>Panorama Geral</a:t>
            </a:r>
          </a:p>
          <a:p>
            <a:endParaRPr lang="pt-BR" dirty="0" smtClean="0"/>
          </a:p>
          <a:p>
            <a:pPr algn="ctr">
              <a:spcBef>
                <a:spcPct val="0"/>
              </a:spcBef>
              <a:buClr>
                <a:schemeClr val="tx2">
                  <a:lumMod val="75000"/>
                </a:schemeClr>
              </a:buClr>
              <a:defRPr/>
            </a:pPr>
            <a:endParaRPr lang="pt-BR" sz="2400" b="1" dirty="0">
              <a:solidFill>
                <a:srgbClr val="FF0000"/>
              </a:solidFill>
              <a:cs typeface="Arial" panose="020B0604020202020204" pitchFamily="34" charset="0"/>
            </a:endParaRPr>
          </a:p>
          <a:p>
            <a:pPr algn="ctr">
              <a:spcBef>
                <a:spcPct val="0"/>
              </a:spcBef>
              <a:buClr>
                <a:schemeClr val="tx2">
                  <a:lumMod val="75000"/>
                </a:schemeClr>
              </a:buClr>
              <a:defRPr/>
            </a:pPr>
            <a:endParaRPr lang="pt-BR" sz="2400" b="1" dirty="0" smtClean="0">
              <a:solidFill>
                <a:srgbClr val="FF0000"/>
              </a:solidFill>
              <a:cs typeface="Arial" panose="020B0604020202020204" pitchFamily="34" charset="0"/>
            </a:endParaRPr>
          </a:p>
          <a:p>
            <a:pPr algn="ctr">
              <a:spcBef>
                <a:spcPct val="0"/>
              </a:spcBef>
              <a:buClr>
                <a:schemeClr val="tx2">
                  <a:lumMod val="75000"/>
                </a:schemeClr>
              </a:buClr>
              <a:defRPr/>
            </a:pPr>
            <a:endParaRPr lang="pt-BR" sz="2400" b="1" dirty="0">
              <a:solidFill>
                <a:srgbClr val="FF0000"/>
              </a:solidFill>
              <a:cs typeface="Arial" panose="020B0604020202020204" pitchFamily="34" charset="0"/>
            </a:endParaRPr>
          </a:p>
          <a:p>
            <a:pPr algn="ctr">
              <a:spcBef>
                <a:spcPct val="0"/>
              </a:spcBef>
              <a:buClr>
                <a:schemeClr val="tx2">
                  <a:lumMod val="75000"/>
                </a:schemeClr>
              </a:buClr>
              <a:defRPr/>
            </a:pPr>
            <a:endParaRPr lang="pt-BR" sz="2400" b="1" dirty="0" smtClean="0">
              <a:solidFill>
                <a:srgbClr val="FF0000"/>
              </a:solidFill>
              <a:cs typeface="Arial" panose="020B0604020202020204" pitchFamily="34" charset="0"/>
            </a:endParaRPr>
          </a:p>
          <a:p>
            <a:pPr algn="ctr">
              <a:spcBef>
                <a:spcPct val="0"/>
              </a:spcBef>
              <a:buClr>
                <a:schemeClr val="tx2">
                  <a:lumMod val="75000"/>
                </a:schemeClr>
              </a:buClr>
              <a:defRPr/>
            </a:pPr>
            <a:endParaRPr lang="pt-BR" sz="2400" b="1" dirty="0">
              <a:solidFill>
                <a:srgbClr val="FF0000"/>
              </a:solidFill>
              <a:cs typeface="Arial" panose="020B0604020202020204" pitchFamily="34" charset="0"/>
            </a:endParaRPr>
          </a:p>
          <a:p>
            <a:pPr algn="ctr">
              <a:spcBef>
                <a:spcPct val="0"/>
              </a:spcBef>
              <a:buClr>
                <a:schemeClr val="tx2">
                  <a:lumMod val="75000"/>
                </a:schemeClr>
              </a:buClr>
              <a:defRPr/>
            </a:pPr>
            <a:endParaRPr lang="pt-BR" sz="2400" b="1" dirty="0" smtClean="0">
              <a:solidFill>
                <a:srgbClr val="FF0000"/>
              </a:solidFill>
              <a:cs typeface="Arial" panose="020B0604020202020204" pitchFamily="34" charset="0"/>
            </a:endParaRPr>
          </a:p>
          <a:p>
            <a:pPr algn="ctr">
              <a:spcBef>
                <a:spcPct val="0"/>
              </a:spcBef>
              <a:buClr>
                <a:schemeClr val="tx2">
                  <a:lumMod val="75000"/>
                </a:schemeClr>
              </a:buClr>
              <a:defRPr/>
            </a:pPr>
            <a:endParaRPr lang="pt-BR" sz="2400" b="1" dirty="0">
              <a:solidFill>
                <a:srgbClr val="FF0000"/>
              </a:solidFill>
              <a:cs typeface="Arial" panose="020B0604020202020204" pitchFamily="34" charset="0"/>
            </a:endParaRPr>
          </a:p>
          <a:p>
            <a:pPr algn="ctr">
              <a:spcBef>
                <a:spcPct val="0"/>
              </a:spcBef>
              <a:buClr>
                <a:schemeClr val="tx2">
                  <a:lumMod val="75000"/>
                </a:schemeClr>
              </a:buClr>
              <a:defRPr/>
            </a:pPr>
            <a:endParaRPr lang="pt-BR" sz="2400" b="1" dirty="0" smtClean="0">
              <a:solidFill>
                <a:srgbClr val="FF0000"/>
              </a:solidFill>
              <a:cs typeface="Arial" panose="020B0604020202020204" pitchFamily="34" charset="0"/>
            </a:endParaRPr>
          </a:p>
          <a:p>
            <a:pPr algn="ctr">
              <a:spcBef>
                <a:spcPct val="0"/>
              </a:spcBef>
              <a:buClr>
                <a:schemeClr val="tx2">
                  <a:lumMod val="75000"/>
                </a:schemeClr>
              </a:buClr>
              <a:defRPr/>
            </a:pPr>
            <a:endParaRPr lang="pt-BR" sz="2400" b="1" dirty="0" smtClean="0">
              <a:solidFill>
                <a:srgbClr val="FF0000"/>
              </a:solidFill>
              <a:cs typeface="Arial" panose="020B0604020202020204" pitchFamily="34" charset="0"/>
            </a:endParaRPr>
          </a:p>
          <a:p>
            <a:pPr algn="ctr">
              <a:spcBef>
                <a:spcPct val="0"/>
              </a:spcBef>
              <a:buClr>
                <a:schemeClr val="tx2">
                  <a:lumMod val="75000"/>
                </a:schemeClr>
              </a:buClr>
              <a:defRPr/>
            </a:pPr>
            <a:endParaRPr lang="pt-BR" sz="2400" b="1" dirty="0">
              <a:solidFill>
                <a:srgbClr val="FF0000"/>
              </a:solidFill>
              <a:cs typeface="Arial" panose="020B0604020202020204" pitchFamily="34" charset="0"/>
            </a:endParaRPr>
          </a:p>
          <a:p>
            <a:pPr algn="ctr">
              <a:spcBef>
                <a:spcPct val="0"/>
              </a:spcBef>
              <a:buClr>
                <a:schemeClr val="tx2">
                  <a:lumMod val="75000"/>
                </a:schemeClr>
              </a:buClr>
              <a:defRPr/>
            </a:pPr>
            <a:r>
              <a:rPr lang="pt-BR" sz="2000" b="1" dirty="0" smtClean="0">
                <a:solidFill>
                  <a:schemeClr val="tx2"/>
                </a:solidFill>
                <a:cs typeface="Arial" panose="020B0604020202020204" pitchFamily="34" charset="0"/>
              </a:rPr>
              <a:t>Além dos Estados (AL, AM, MG, PE) e dos Municípios (Rio de Janeiro, </a:t>
            </a:r>
          </a:p>
          <a:p>
            <a:pPr algn="ctr">
              <a:spcBef>
                <a:spcPct val="0"/>
              </a:spcBef>
              <a:buClr>
                <a:schemeClr val="tx2">
                  <a:lumMod val="75000"/>
                </a:schemeClr>
              </a:buClr>
              <a:defRPr/>
            </a:pPr>
            <a:r>
              <a:rPr lang="pt-BR" sz="2000" b="1" dirty="0" smtClean="0">
                <a:solidFill>
                  <a:schemeClr val="tx2"/>
                </a:solidFill>
                <a:cs typeface="Arial" panose="020B0604020202020204" pitchFamily="34" charset="0"/>
              </a:rPr>
              <a:t>Balneário Camboriú e Juiz de Fora), houve contribuições da União.</a:t>
            </a:r>
            <a:endParaRPr lang="pt-BR" sz="2000" b="1" dirty="0">
              <a:solidFill>
                <a:schemeClr val="tx2"/>
              </a:solidFill>
              <a:cs typeface="Arial" panose="020B0604020202020204" pitchFamily="34" charset="0"/>
            </a:endParaRPr>
          </a:p>
          <a:p>
            <a:pPr marL="450850" lvl="1" indent="0">
              <a:spcBef>
                <a:spcPct val="0"/>
              </a:spcBef>
              <a:buClr>
                <a:schemeClr val="tx2">
                  <a:lumMod val="75000"/>
                </a:schemeClr>
              </a:buClr>
              <a:buNone/>
              <a:defRPr/>
            </a:pPr>
            <a:endParaRPr lang="pt-BR" dirty="0">
              <a:solidFill>
                <a:schemeClr val="tx2"/>
              </a:solidFill>
              <a:cs typeface="Arial" panose="020B0604020202020204" pitchFamily="34" charset="0"/>
            </a:endParaRPr>
          </a:p>
          <a:p>
            <a:pPr marL="450850" lvl="1" indent="0">
              <a:spcBef>
                <a:spcPct val="0"/>
              </a:spcBef>
              <a:buClr>
                <a:schemeClr val="tx2">
                  <a:lumMod val="75000"/>
                </a:schemeClr>
              </a:buClr>
              <a:buNone/>
              <a:defRPr/>
            </a:pPr>
            <a:endParaRPr lang="pt-BR" dirty="0">
              <a:cs typeface="Arial" panose="020B0604020202020204" pitchFamily="34" charset="0"/>
            </a:endParaRPr>
          </a:p>
          <a:p>
            <a:pPr marL="450850" lvl="1" indent="0">
              <a:lnSpc>
                <a:spcPct val="100000"/>
              </a:lnSpc>
              <a:spcBef>
                <a:spcPct val="0"/>
              </a:spcBef>
              <a:buClr>
                <a:schemeClr val="tx2">
                  <a:lumMod val="75000"/>
                </a:schemeClr>
              </a:buClr>
              <a:buNone/>
              <a:defRPr/>
            </a:pPr>
            <a:endParaRPr lang="pt-BR" sz="2000" dirty="0">
              <a:cs typeface="Arial" panose="020B0604020202020204" pitchFamily="34" charset="0"/>
            </a:endParaRPr>
          </a:p>
        </p:txBody>
      </p:sp>
      <p:sp>
        <p:nvSpPr>
          <p:cNvPr id="4" name="Espaço Reservado para Número de Slide 3"/>
          <p:cNvSpPr>
            <a:spLocks noGrp="1"/>
          </p:cNvSpPr>
          <p:nvPr>
            <p:ph type="sldNum" sz="quarter" idx="12"/>
          </p:nvPr>
        </p:nvSpPr>
        <p:spPr/>
        <p:txBody>
          <a:bodyPr/>
          <a:lstStyle/>
          <a:p>
            <a:fld id="{6C24D49B-0E82-46B4-BC54-FF357924A8BC}" type="slidenum">
              <a:rPr lang="pt-BR" smtClean="0">
                <a:solidFill>
                  <a:srgbClr val="4A66AC">
                    <a:lumMod val="50000"/>
                  </a:srgbClr>
                </a:solidFill>
              </a:rPr>
              <a:pPr/>
              <a:t>9</a:t>
            </a:fld>
            <a:endParaRPr lang="pt-BR">
              <a:solidFill>
                <a:srgbClr val="4A66AC">
                  <a:lumMod val="50000"/>
                </a:srgbClr>
              </a:solidFill>
            </a:endParaRPr>
          </a:p>
        </p:txBody>
      </p:sp>
      <p:graphicFrame>
        <p:nvGraphicFramePr>
          <p:cNvPr id="5" name="Tabela 4"/>
          <p:cNvGraphicFramePr>
            <a:graphicFrameLocks noGrp="1"/>
          </p:cNvGraphicFramePr>
          <p:nvPr>
            <p:extLst/>
          </p:nvPr>
        </p:nvGraphicFramePr>
        <p:xfrm>
          <a:off x="2999656" y="2435291"/>
          <a:ext cx="6984776" cy="2145836"/>
        </p:xfrm>
        <a:graphic>
          <a:graphicData uri="http://schemas.openxmlformats.org/drawingml/2006/table">
            <a:tbl>
              <a:tblPr>
                <a:tableStyleId>{5C22544A-7EE6-4342-B048-85BDC9FD1C3A}</a:tableStyleId>
              </a:tblPr>
              <a:tblGrid>
                <a:gridCol w="4839419">
                  <a:extLst>
                    <a:ext uri="{9D8B030D-6E8A-4147-A177-3AD203B41FA5}">
                      <a16:colId xmlns:a16="http://schemas.microsoft.com/office/drawing/2014/main" val="20000"/>
                    </a:ext>
                  </a:extLst>
                </a:gridCol>
                <a:gridCol w="2145357">
                  <a:extLst>
                    <a:ext uri="{9D8B030D-6E8A-4147-A177-3AD203B41FA5}">
                      <a16:colId xmlns:a16="http://schemas.microsoft.com/office/drawing/2014/main" val="20001"/>
                    </a:ext>
                  </a:extLst>
                </a:gridCol>
              </a:tblGrid>
              <a:tr h="536459">
                <a:tc>
                  <a:txBody>
                    <a:bodyPr/>
                    <a:lstStyle/>
                    <a:p>
                      <a:pPr algn="l" fontAlgn="b"/>
                      <a:r>
                        <a:rPr lang="pt-BR" sz="2200" b="1" u="none" strike="noStrike" dirty="0">
                          <a:solidFill>
                            <a:srgbClr val="FF0000"/>
                          </a:solidFill>
                          <a:effectLst/>
                        </a:rPr>
                        <a:t>Total de Contribuições:</a:t>
                      </a:r>
                      <a:endParaRPr lang="pt-BR" sz="2200" b="1" i="0" u="none" strike="noStrike" dirty="0">
                        <a:solidFill>
                          <a:srgbClr val="FF0000"/>
                        </a:solidFill>
                        <a:effectLst/>
                        <a:latin typeface="Calibri" panose="020F0502020204030204" pitchFamily="34" charset="0"/>
                      </a:endParaRPr>
                    </a:p>
                  </a:txBody>
                  <a:tcPr marL="0" marR="0" marT="0" marB="0" anchor="b">
                    <a:solidFill>
                      <a:schemeClr val="accent1">
                        <a:lumMod val="20000"/>
                        <a:lumOff val="80000"/>
                      </a:schemeClr>
                    </a:solidFill>
                  </a:tcPr>
                </a:tc>
                <a:tc>
                  <a:txBody>
                    <a:bodyPr/>
                    <a:lstStyle/>
                    <a:p>
                      <a:pPr algn="r" fontAlgn="b"/>
                      <a:r>
                        <a:rPr lang="pt-BR" sz="2200" b="1" u="none" strike="noStrike" dirty="0">
                          <a:solidFill>
                            <a:srgbClr val="FF0000"/>
                          </a:solidFill>
                          <a:effectLst/>
                        </a:rPr>
                        <a:t>15</a:t>
                      </a:r>
                      <a:endParaRPr lang="pt-BR" sz="2200" b="1" i="0" u="none" strike="noStrike" dirty="0">
                        <a:solidFill>
                          <a:srgbClr val="FF0000"/>
                        </a:solidFill>
                        <a:effectLst/>
                        <a:latin typeface="Calibri" panose="020F0502020204030204" pitchFamily="34" charset="0"/>
                      </a:endParaRPr>
                    </a:p>
                  </a:txBody>
                  <a:tcPr marL="0" marR="0" marT="0" marB="0" anchor="b">
                    <a:solidFill>
                      <a:schemeClr val="accent1">
                        <a:lumMod val="20000"/>
                        <a:lumOff val="80000"/>
                      </a:schemeClr>
                    </a:solidFill>
                  </a:tcPr>
                </a:tc>
                <a:extLst>
                  <a:ext uri="{0D108BD9-81ED-4DB2-BD59-A6C34878D82A}">
                    <a16:rowId xmlns:a16="http://schemas.microsoft.com/office/drawing/2014/main" val="10000"/>
                  </a:ext>
                </a:extLst>
              </a:tr>
              <a:tr h="536459">
                <a:tc>
                  <a:txBody>
                    <a:bodyPr/>
                    <a:lstStyle/>
                    <a:p>
                      <a:pPr algn="l" fontAlgn="b"/>
                      <a:r>
                        <a:rPr lang="pt-BR" sz="2000" b="1" u="none" strike="noStrike" dirty="0">
                          <a:solidFill>
                            <a:srgbClr val="C00000"/>
                          </a:solidFill>
                          <a:effectLst/>
                        </a:rPr>
                        <a:t>Quantidade de Estados:</a:t>
                      </a:r>
                      <a:endParaRPr lang="pt-BR" sz="2000" b="1" i="0" u="none" strike="noStrike" dirty="0">
                        <a:solidFill>
                          <a:srgbClr val="C00000"/>
                        </a:solidFill>
                        <a:effectLst/>
                        <a:latin typeface="Calibri" panose="020F0502020204030204" pitchFamily="34" charset="0"/>
                      </a:endParaRPr>
                    </a:p>
                  </a:txBody>
                  <a:tcPr marL="0" marR="0" marT="0" marB="0" anchor="b">
                    <a:solidFill>
                      <a:schemeClr val="accent1">
                        <a:lumMod val="20000"/>
                        <a:lumOff val="80000"/>
                      </a:schemeClr>
                    </a:solidFill>
                  </a:tcPr>
                </a:tc>
                <a:tc>
                  <a:txBody>
                    <a:bodyPr/>
                    <a:lstStyle/>
                    <a:p>
                      <a:pPr algn="r" fontAlgn="b"/>
                      <a:r>
                        <a:rPr lang="pt-BR" sz="2000" b="1" u="none" strike="noStrike" dirty="0">
                          <a:solidFill>
                            <a:srgbClr val="C00000"/>
                          </a:solidFill>
                          <a:effectLst/>
                        </a:rPr>
                        <a:t>4</a:t>
                      </a:r>
                      <a:endParaRPr lang="pt-BR" sz="2000" b="1" i="0" u="none" strike="noStrike" dirty="0">
                        <a:solidFill>
                          <a:srgbClr val="C00000"/>
                        </a:solidFill>
                        <a:effectLst/>
                        <a:latin typeface="Calibri" panose="020F0502020204030204" pitchFamily="34" charset="0"/>
                      </a:endParaRPr>
                    </a:p>
                  </a:txBody>
                  <a:tcPr marL="0" marR="0" marT="0" marB="0" anchor="b">
                    <a:solidFill>
                      <a:schemeClr val="accent1">
                        <a:lumMod val="20000"/>
                        <a:lumOff val="80000"/>
                      </a:schemeClr>
                    </a:solidFill>
                  </a:tcPr>
                </a:tc>
                <a:extLst>
                  <a:ext uri="{0D108BD9-81ED-4DB2-BD59-A6C34878D82A}">
                    <a16:rowId xmlns:a16="http://schemas.microsoft.com/office/drawing/2014/main" val="10001"/>
                  </a:ext>
                </a:extLst>
              </a:tr>
              <a:tr h="536459">
                <a:tc>
                  <a:txBody>
                    <a:bodyPr/>
                    <a:lstStyle/>
                    <a:p>
                      <a:pPr algn="l" fontAlgn="b"/>
                      <a:r>
                        <a:rPr lang="pt-BR" sz="2000" b="1" u="none" strike="noStrike" dirty="0">
                          <a:solidFill>
                            <a:srgbClr val="C00000"/>
                          </a:solidFill>
                          <a:effectLst/>
                        </a:rPr>
                        <a:t>Quantidade de Municípios:</a:t>
                      </a:r>
                      <a:endParaRPr lang="pt-BR" sz="2000" b="1" i="0" u="none" strike="noStrike" dirty="0">
                        <a:solidFill>
                          <a:srgbClr val="C00000"/>
                        </a:solidFill>
                        <a:effectLst/>
                        <a:latin typeface="Calibri" panose="020F0502020204030204" pitchFamily="34" charset="0"/>
                      </a:endParaRPr>
                    </a:p>
                  </a:txBody>
                  <a:tcPr marL="0" marR="0" marT="0" marB="0" anchor="b">
                    <a:solidFill>
                      <a:schemeClr val="accent1">
                        <a:lumMod val="20000"/>
                        <a:lumOff val="80000"/>
                      </a:schemeClr>
                    </a:solidFill>
                  </a:tcPr>
                </a:tc>
                <a:tc>
                  <a:txBody>
                    <a:bodyPr/>
                    <a:lstStyle/>
                    <a:p>
                      <a:pPr algn="r" fontAlgn="b"/>
                      <a:r>
                        <a:rPr lang="pt-BR" sz="2000" b="1" i="0" u="none" strike="noStrike" dirty="0" smtClean="0">
                          <a:solidFill>
                            <a:srgbClr val="C00000"/>
                          </a:solidFill>
                          <a:effectLst/>
                          <a:latin typeface="Calibri" panose="020F0502020204030204" pitchFamily="34" charset="0"/>
                        </a:rPr>
                        <a:t>3</a:t>
                      </a:r>
                      <a:endParaRPr lang="pt-BR" sz="2000" b="1" i="0" u="none" strike="noStrike" dirty="0">
                        <a:solidFill>
                          <a:srgbClr val="C00000"/>
                        </a:solidFill>
                        <a:effectLst/>
                        <a:latin typeface="Calibri" panose="020F0502020204030204" pitchFamily="34" charset="0"/>
                      </a:endParaRPr>
                    </a:p>
                  </a:txBody>
                  <a:tcPr marL="0" marR="0" marT="0" marB="0" anchor="b">
                    <a:solidFill>
                      <a:schemeClr val="accent1">
                        <a:lumMod val="20000"/>
                        <a:lumOff val="80000"/>
                      </a:schemeClr>
                    </a:solidFill>
                  </a:tcPr>
                </a:tc>
                <a:extLst>
                  <a:ext uri="{0D108BD9-81ED-4DB2-BD59-A6C34878D82A}">
                    <a16:rowId xmlns:a16="http://schemas.microsoft.com/office/drawing/2014/main" val="10002"/>
                  </a:ext>
                </a:extLst>
              </a:tr>
              <a:tr h="536459">
                <a:tc>
                  <a:txBody>
                    <a:bodyPr/>
                    <a:lstStyle/>
                    <a:p>
                      <a:pPr algn="l" fontAlgn="b"/>
                      <a:r>
                        <a:rPr lang="pt-BR" sz="2000" b="1" u="none" strike="noStrike" dirty="0">
                          <a:solidFill>
                            <a:srgbClr val="C00000"/>
                          </a:solidFill>
                          <a:effectLst/>
                        </a:rPr>
                        <a:t>Entidades/Pessoas Autônomas</a:t>
                      </a:r>
                      <a:endParaRPr lang="pt-BR" sz="2000" b="1" i="0" u="none" strike="noStrike" dirty="0">
                        <a:solidFill>
                          <a:srgbClr val="C00000"/>
                        </a:solidFill>
                        <a:effectLst/>
                        <a:latin typeface="Calibri" panose="020F0502020204030204" pitchFamily="34" charset="0"/>
                      </a:endParaRPr>
                    </a:p>
                  </a:txBody>
                  <a:tcPr marL="0" marR="0" marT="0" marB="0" anchor="b">
                    <a:solidFill>
                      <a:schemeClr val="accent1">
                        <a:lumMod val="20000"/>
                        <a:lumOff val="80000"/>
                      </a:schemeClr>
                    </a:solidFill>
                  </a:tcPr>
                </a:tc>
                <a:tc>
                  <a:txBody>
                    <a:bodyPr/>
                    <a:lstStyle/>
                    <a:p>
                      <a:pPr algn="r" fontAlgn="b"/>
                      <a:r>
                        <a:rPr lang="pt-BR" sz="2000" b="1" i="0" u="none" strike="noStrike" dirty="0" smtClean="0">
                          <a:solidFill>
                            <a:srgbClr val="C00000"/>
                          </a:solidFill>
                          <a:effectLst/>
                          <a:latin typeface="Calibri" panose="020F0502020204030204" pitchFamily="34" charset="0"/>
                        </a:rPr>
                        <a:t>3</a:t>
                      </a:r>
                      <a:endParaRPr lang="pt-BR" sz="2000" b="1" i="0" u="none" strike="noStrike" dirty="0">
                        <a:solidFill>
                          <a:srgbClr val="C00000"/>
                        </a:solidFill>
                        <a:effectLst/>
                        <a:latin typeface="Calibri" panose="020F0502020204030204" pitchFamily="34" charset="0"/>
                      </a:endParaRPr>
                    </a:p>
                  </a:txBody>
                  <a:tcPr marL="0" marR="0" marT="0" marB="0" anchor="b">
                    <a:solidFill>
                      <a:schemeClr val="accent1">
                        <a:lumMod val="20000"/>
                        <a:lumOff val="80000"/>
                      </a:schemeClr>
                    </a:solidFill>
                  </a:tcPr>
                </a:tc>
                <a:extLst>
                  <a:ext uri="{0D108BD9-81ED-4DB2-BD59-A6C34878D82A}">
                    <a16:rowId xmlns:a16="http://schemas.microsoft.com/office/drawing/2014/main" val="10003"/>
                  </a:ext>
                </a:extLst>
              </a:tr>
            </a:tbl>
          </a:graphicData>
        </a:graphic>
      </p:graphicFrame>
      <p:sp>
        <p:nvSpPr>
          <p:cNvPr id="6" name="Retângulo de cantos arredondados 5"/>
          <p:cNvSpPr/>
          <p:nvPr/>
        </p:nvSpPr>
        <p:spPr>
          <a:xfrm>
            <a:off x="4006552" y="1646336"/>
            <a:ext cx="4970984" cy="515939"/>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buClr>
                <a:srgbClr val="242852">
                  <a:lumMod val="75000"/>
                </a:srgbClr>
              </a:buClr>
              <a:defRPr/>
            </a:pPr>
            <a:r>
              <a:rPr lang="pt-BR" sz="2200" b="1" dirty="0">
                <a:solidFill>
                  <a:prstClr val="white"/>
                </a:solidFill>
                <a:cs typeface="Arial" panose="020B0604020202020204" pitchFamily="34" charset="0"/>
              </a:rPr>
              <a:t>Período: 30/06/2016 a 31/08/2016</a:t>
            </a:r>
          </a:p>
        </p:txBody>
      </p:sp>
      <p:grpSp>
        <p:nvGrpSpPr>
          <p:cNvPr id="7" name="Grupo 6"/>
          <p:cNvGrpSpPr/>
          <p:nvPr/>
        </p:nvGrpSpPr>
        <p:grpSpPr>
          <a:xfrm>
            <a:off x="1559496" y="5157192"/>
            <a:ext cx="792088" cy="694149"/>
            <a:chOff x="1187624" y="1196752"/>
            <a:chExt cx="720080" cy="682223"/>
          </a:xfrm>
        </p:grpSpPr>
        <p:sp>
          <p:nvSpPr>
            <p:cNvPr id="8" name="Triângulo isósceles 7"/>
            <p:cNvSpPr/>
            <p:nvPr/>
          </p:nvSpPr>
          <p:spPr>
            <a:xfrm>
              <a:off x="1187624" y="1196752"/>
              <a:ext cx="720080" cy="576064"/>
            </a:xfrm>
            <a:prstGeom prst="triangle">
              <a:avLst/>
            </a:prstGeom>
            <a:solidFill>
              <a:schemeClr val="bg1"/>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endParaRPr lang="pt-BR" sz="2800" b="1" dirty="0">
                <a:solidFill>
                  <a:prstClr val="black"/>
                </a:solidFill>
              </a:endParaRPr>
            </a:p>
            <a:p>
              <a:pPr algn="ctr"/>
              <a:endParaRPr lang="pt-BR" sz="2800" b="1" dirty="0">
                <a:solidFill>
                  <a:prstClr val="black"/>
                </a:solidFill>
              </a:endParaRPr>
            </a:p>
            <a:p>
              <a:pPr algn="ctr"/>
              <a:endParaRPr lang="pt-BR" sz="2800" b="1" dirty="0">
                <a:solidFill>
                  <a:prstClr val="black"/>
                </a:solidFill>
              </a:endParaRPr>
            </a:p>
          </p:txBody>
        </p:sp>
        <p:sp>
          <p:nvSpPr>
            <p:cNvPr id="9" name="CaixaDeTexto 8"/>
            <p:cNvSpPr txBox="1"/>
            <p:nvPr/>
          </p:nvSpPr>
          <p:spPr>
            <a:xfrm>
              <a:off x="1459290" y="1304247"/>
              <a:ext cx="176747" cy="574728"/>
            </a:xfrm>
            <a:prstGeom prst="rect">
              <a:avLst/>
            </a:prstGeom>
            <a:noFill/>
          </p:spPr>
          <p:txBody>
            <a:bodyPr wrap="square" rtlCol="0">
              <a:spAutoFit/>
            </a:bodyPr>
            <a:lstStyle/>
            <a:p>
              <a:pPr algn="ctr"/>
              <a:r>
                <a:rPr lang="pt-BR" sz="3200" dirty="0">
                  <a:solidFill>
                    <a:prstClr val="black"/>
                  </a:solidFill>
                  <a:latin typeface="Arial Black" panose="020B0A04020102020204" pitchFamily="34" charset="0"/>
                  <a:cs typeface="Aharoni" panose="02010803020104030203" pitchFamily="2" charset="-79"/>
                </a:rPr>
                <a:t>!</a:t>
              </a:r>
            </a:p>
          </p:txBody>
        </p:sp>
      </p:grpSp>
    </p:spTree>
    <p:extLst>
      <p:ext uri="{BB962C8B-B14F-4D97-AF65-F5344CB8AC3E}">
        <p14:creationId xmlns:p14="http://schemas.microsoft.com/office/powerpoint/2010/main" val="2310038170"/>
      </p:ext>
    </p:extLst>
  </p:cSld>
  <p:clrMapOvr>
    <a:masterClrMapping/>
  </p:clrMapOvr>
  <p:timing>
    <p:tnLst>
      <p:par>
        <p:cTn id="1" dur="indefinite" restart="never" nodeType="tmRoot"/>
      </p:par>
    </p:tnLst>
  </p:timing>
</p:sld>
</file>

<file path=ppt/theme/theme1.xml><?xml version="1.0" encoding="utf-8"?>
<a:theme xmlns:a="http://schemas.openxmlformats.org/drawingml/2006/main" name="Personalizar design">
  <a:themeElements>
    <a:clrScheme name="Azul Quente">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PageContent xmlns="http://schemas.microsoft.com/sharepoint/v3" xsi:nil="true"/>
    <Descricao xmlns="0a7000d6-02c1-4ac2-87ff-427c8bde8f4d">Modelo Apresentações PowerPoint STN 2016</Descricao>
    <STNCategoriaLookup xmlns="0a7000d6-02c1-4ac2-87ff-427c8bde8f4d">49</STNCategoriaLookup>
    <DestaqueNoticia xmlns="0a7000d6-02c1-4ac2-87ff-427c8bde8f4d">false</DestaqueNoticia>
    <PalavraChaveNoticia xmlns="0a7000d6-02c1-4ac2-87ff-427c8bde8f4d">586;#Modelo;#585;#Apresentação;#955;#PowerPoint;#992;#2016</PalavraChaveNoticia>
    <STNSubcategoriaLookup xmlns="0a7000d6-02c1-4ac2-87ff-427c8bde8f4d">65</STNSubcategoriaLookup>
    <STNAreaLookup xmlns="0a7000d6-02c1-4ac2-87ff-427c8bde8f4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STN Documento" ma:contentTypeID="0x010100074FEDCAA1540F4BA0F0316E3C4A784B0092FFBD8CB8CD9C48AC5B705EE16DB600" ma:contentTypeVersion="36" ma:contentTypeDescription="" ma:contentTypeScope="" ma:versionID="b2340f526e45dda0f23b78efe957f6c2">
  <xsd:schema xmlns:xsd="http://www.w3.org/2001/XMLSchema" xmlns:xs="http://www.w3.org/2001/XMLSchema" xmlns:p="http://schemas.microsoft.com/office/2006/metadata/properties" xmlns:ns1="http://schemas.microsoft.com/sharepoint/v3" xmlns:ns2="0a7000d6-02c1-4ac2-87ff-427c8bde8f4d" targetNamespace="http://schemas.microsoft.com/office/2006/metadata/properties" ma:root="true" ma:fieldsID="9bb3ffbdbd7c854fdfcb3918e66c6b42" ns1:_="" ns2:_="">
    <xsd:import namespace="http://schemas.microsoft.com/sharepoint/v3"/>
    <xsd:import namespace="0a7000d6-02c1-4ac2-87ff-427c8bde8f4d"/>
    <xsd:element name="properties">
      <xsd:complexType>
        <xsd:sequence>
          <xsd:element name="documentManagement">
            <xsd:complexType>
              <xsd:all>
                <xsd:element ref="ns2:STNCategoriaLookup"/>
                <xsd:element ref="ns2:STNSubcategoriaLookup"/>
                <xsd:element ref="ns2:DestaqueNoticia" minOccurs="0"/>
                <xsd:element ref="ns2:Descricao"/>
                <xsd:element ref="ns1:PublishingPageContent" minOccurs="0"/>
                <xsd:element ref="ns2:PalavraChaveNoticia"/>
                <xsd:element ref="ns2:STNAreaLookup"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PageContent" ma:index="6" nillable="true" ma:displayName="Conteúdo da Página" ma:description="Conteúdo da Página é uma coluna de site criada pelo recurso de Publicação. Ela é usada no Tipo de Conteúdo de Página de Artigo como o conteúdo da página." ma:internalName="PublishingPageContent">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a7000d6-02c1-4ac2-87ff-427c8bde8f4d" elementFormDefault="qualified">
    <xsd:import namespace="http://schemas.microsoft.com/office/2006/documentManagement/types"/>
    <xsd:import namespace="http://schemas.microsoft.com/office/infopath/2007/PartnerControls"/>
    <xsd:element name="STNCategoriaLookup" ma:index="2" ma:displayName="Categoria" ma:indexed="true" ma:list="{c5af44d2-4f95-4f02-8ad8-aacff1283beb}" ma:internalName="STNCategoriaLookup" ma:readOnly="false" ma:showField="Title" ma:web="0a7000d6-02c1-4ac2-87ff-427c8bde8f4d">
      <xsd:simpleType>
        <xsd:restriction base="dms:Lookup"/>
      </xsd:simpleType>
    </xsd:element>
    <xsd:element name="STNSubcategoriaLookup" ma:index="3" ma:displayName="Subcategoria" ma:indexed="true" ma:list="{192d909d-be75-44df-8561-8bf4dd6a77ae}" ma:internalName="STNSubcategoriaLookup" ma:readOnly="false" ma:showField="Title" ma:web="0a7000d6-02c1-4ac2-87ff-427c8bde8f4d">
      <xsd:simpleType>
        <xsd:restriction base="dms:Lookup"/>
      </xsd:simpleType>
    </xsd:element>
    <xsd:element name="DestaqueNoticia" ma:index="4" nillable="true" ma:displayName="Destaque" ma:default="0" ma:internalName="DestaqueNoticia">
      <xsd:simpleType>
        <xsd:restriction base="dms:Boolean"/>
      </xsd:simpleType>
    </xsd:element>
    <xsd:element name="Descricao" ma:index="5" ma:displayName="Resumo" ma:internalName="Descricao">
      <xsd:simpleType>
        <xsd:restriction base="dms:Text">
          <xsd:maxLength value="140"/>
        </xsd:restriction>
      </xsd:simpleType>
    </xsd:element>
    <xsd:element name="PalavraChaveNoticia" ma:index="13" ma:displayName="Palavras Chave" ma:list="03b14767-2059-4965-a763-74535623b0e3" ma:internalName="PalavraChaveNoticia" ma:readOnly="false" ma:showField="Title" ma:web="0a7000d6-02c1-4ac2-87ff-427c8bde8f4d">
      <xsd:simpleType>
        <xsd:restriction base="dms:Unknown"/>
      </xsd:simpleType>
    </xsd:element>
    <xsd:element name="STNAreaLookup" ma:index="14" nillable="true" ma:displayName="Áreas Vinculadas" ma:list="0e13c9bc-cab2-47a2-bab5-17b30044fcdc" ma:internalName="STNAreaLookup0" ma:showField="Title" ma:web="0a7000d6-02c1-4ac2-87ff-427c8bde8f4d">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Tipo de Conteúdo"/>
        <xsd:element ref="dc:title" minOccurs="0" maxOccurs="1" ma:index="1"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F3D16C0-C8DD-4604-9DE9-B7C1D03668BB}">
  <ds:schemaRefs>
    <ds:schemaRef ds:uri="0a7000d6-02c1-4ac2-87ff-427c8bde8f4d"/>
    <ds:schemaRef ds:uri="http://schemas.microsoft.com/office/2006/documentManagement/types"/>
    <ds:schemaRef ds:uri="http://schemas.microsoft.com/sharepoint/v3"/>
    <ds:schemaRef ds:uri="http://schemas.openxmlformats.org/package/2006/metadata/core-properties"/>
    <ds:schemaRef ds:uri="http://www.w3.org/XML/1998/namespace"/>
    <ds:schemaRef ds:uri="http://schemas.microsoft.com/office/infopath/2007/PartnerControls"/>
    <ds:schemaRef ds:uri="http://purl.org/dc/elements/1.1/"/>
    <ds:schemaRef ds:uri="http://schemas.microsoft.com/office/2006/metadata/properties"/>
    <ds:schemaRef ds:uri="http://purl.org/dc/dcmitype/"/>
    <ds:schemaRef ds:uri="http://purl.org/dc/terms/"/>
  </ds:schemaRefs>
</ds:datastoreItem>
</file>

<file path=customXml/itemProps2.xml><?xml version="1.0" encoding="utf-8"?>
<ds:datastoreItem xmlns:ds="http://schemas.openxmlformats.org/officeDocument/2006/customXml" ds:itemID="{24CB1F53-F5CE-4E33-A499-8D903550B0F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a7000d6-02c1-4ac2-87ff-427c8bde8f4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DC63E5F-D99D-4421-AE39-243A019EA9F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2689</TotalTime>
  <Words>2248</Words>
  <Application>Microsoft Office PowerPoint</Application>
  <PresentationFormat>Widescreen</PresentationFormat>
  <Paragraphs>562</Paragraphs>
  <Slides>22</Slides>
  <Notes>6</Notes>
  <HiddenSlides>0</HiddenSlides>
  <MMClips>0</MMClips>
  <ScaleCrop>false</ScaleCrop>
  <HeadingPairs>
    <vt:vector size="6" baseType="variant">
      <vt:variant>
        <vt:lpstr>Fontes usadas</vt:lpstr>
      </vt:variant>
      <vt:variant>
        <vt:i4>8</vt:i4>
      </vt:variant>
      <vt:variant>
        <vt:lpstr>Tema</vt:lpstr>
      </vt:variant>
      <vt:variant>
        <vt:i4>1</vt:i4>
      </vt:variant>
      <vt:variant>
        <vt:lpstr>Títulos de slides</vt:lpstr>
      </vt:variant>
      <vt:variant>
        <vt:i4>22</vt:i4>
      </vt:variant>
    </vt:vector>
  </HeadingPairs>
  <TitlesOfParts>
    <vt:vector size="31" baseType="lpstr">
      <vt:lpstr>Aharoni</vt:lpstr>
      <vt:lpstr>Arial</vt:lpstr>
      <vt:lpstr>Arial Black</vt:lpstr>
      <vt:lpstr>Calibri</vt:lpstr>
      <vt:lpstr>Calibri Light</vt:lpstr>
      <vt:lpstr>Cambria</vt:lpstr>
      <vt:lpstr>Times New Roman</vt:lpstr>
      <vt:lpstr>Wingdings</vt:lpstr>
      <vt:lpstr>Personalizar design</vt:lpstr>
      <vt:lpstr>Apresentação do PowerPoint</vt:lpstr>
      <vt:lpstr>Sumário</vt:lpstr>
      <vt:lpstr>Base Normativa da Classificação da Receita Orçamentária por Natureza</vt:lpstr>
      <vt:lpstr>Apresentação do PowerPoint</vt:lpstr>
      <vt:lpstr>Apresentação do PowerPoint</vt:lpstr>
      <vt:lpstr>Classificação da Receita Orçamentária por Natureza</vt:lpstr>
      <vt:lpstr>Alterações ocasionadas pela Portaria Interministerial STN/SOF nº 5/2015</vt:lpstr>
      <vt:lpstr>Processo de Elaboração do Novo Ementário </vt:lpstr>
      <vt:lpstr>Consulta Pública</vt:lpstr>
      <vt:lpstr>Codificação Anterior da Receita Orçamentária</vt:lpstr>
      <vt:lpstr>Nova Codificação da Receita Orçamentária</vt:lpstr>
      <vt:lpstr>Nova Codificação da Receita Orçamentária</vt:lpstr>
      <vt:lpstr>Estrutura Lógica da Nova Codificação de Naturezas de Receita</vt:lpstr>
      <vt:lpstr>Mudança de Estrutura da Codificação</vt:lpstr>
      <vt:lpstr>Pontos de Atenção</vt:lpstr>
      <vt:lpstr>Pontos de Atenção</vt:lpstr>
      <vt:lpstr>Alteração na Estrutura de Impostos:</vt:lpstr>
      <vt:lpstr>Pontos de Atenção</vt:lpstr>
      <vt:lpstr>Dúvidas Frequentes</vt:lpstr>
      <vt:lpstr>Dúvidas Frequentes</vt:lpstr>
      <vt:lpstr>Dúvidas Frequentes</vt:lpstr>
      <vt:lpstr>Obrigada!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Modelo Apresentações PowerPoint STN 2016</dc:title>
  <dc:creator>STN</dc:creator>
  <cp:lastModifiedBy>Rafael</cp:lastModifiedBy>
  <cp:revision>228</cp:revision>
  <cp:lastPrinted>2017-05-30T14:16:19Z</cp:lastPrinted>
  <dcterms:created xsi:type="dcterms:W3CDTF">2014-03-31T18:30:38Z</dcterms:created>
  <dcterms:modified xsi:type="dcterms:W3CDTF">2017-08-25T01:00:58Z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0x010100074FEDCAA1540F4BA0F0316E3C4A784B0092FFBD8CB8CD9C48AC5B705EE16DB600</vt:lpwstr>
  </property>
</Properties>
</file>