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9" r:id="rId3"/>
    <p:sldId id="296" r:id="rId4"/>
    <p:sldId id="289" r:id="rId5"/>
    <p:sldId id="291" r:id="rId6"/>
    <p:sldId id="290" r:id="rId7"/>
    <p:sldId id="280" r:id="rId8"/>
    <p:sldId id="299" r:id="rId9"/>
    <p:sldId id="293" r:id="rId10"/>
    <p:sldId id="305" r:id="rId11"/>
    <p:sldId id="297" r:id="rId12"/>
    <p:sldId id="306" r:id="rId13"/>
    <p:sldId id="303" r:id="rId14"/>
    <p:sldId id="308" r:id="rId15"/>
    <p:sldId id="298" r:id="rId16"/>
    <p:sldId id="301" r:id="rId17"/>
    <p:sldId id="300" r:id="rId18"/>
    <p:sldId id="302" r:id="rId19"/>
    <p:sldId id="304" r:id="rId20"/>
    <p:sldId id="294" r:id="rId21"/>
  </p:sldIdLst>
  <p:sldSz cx="9144000" cy="6858000" type="screen4x3"/>
  <p:notesSz cx="6858000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083" autoAdjust="0"/>
  </p:normalViewPr>
  <p:slideViewPr>
    <p:cSldViewPr>
      <p:cViewPr varScale="1">
        <p:scale>
          <a:sx n="69" d="100"/>
          <a:sy n="69" d="100"/>
        </p:scale>
        <p:origin x="1398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17A58-7A12-4A9D-A1A6-C9BF8FA4E941}" type="datetimeFigureOut">
              <a:rPr lang="pt-BR" smtClean="0"/>
              <a:t>20/09/2017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6C0E6-B2A0-422D-B70C-5DF569E28D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5988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1"/>
            <a:ext cx="2970212" cy="494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pt-BR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0937" cy="3721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1" y="4715154"/>
            <a:ext cx="5484813" cy="4465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9428583"/>
            <a:ext cx="2971800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9428583"/>
            <a:ext cx="2970212" cy="494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DE5CC16F-6B4B-4B77-99C9-9925BA15FD30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841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85AF0D-65BB-46C2-8290-FE42DFC19457}" type="slidenum">
              <a:rPr lang="pt-BR"/>
              <a:pPr/>
              <a:t>1</a:t>
            </a:fld>
            <a:endParaRPr lang="pt-BR" dirty="0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10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11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12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13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14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15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16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17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18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19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2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85AF0D-65BB-46C2-8290-FE42DFC19457}" type="slidenum">
              <a:rPr lang="pt-BR"/>
              <a:pPr/>
              <a:t>20</a:t>
            </a:fld>
            <a:endParaRPr lang="pt-BR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3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4</a:t>
            </a:fld>
            <a:endParaRPr lang="pt-BR" dirty="0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5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6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7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8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9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63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91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47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843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73700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58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92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40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480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55765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46097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" y="4413250"/>
            <a:ext cx="9144000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64" y="-23435"/>
            <a:ext cx="9144000" cy="441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-9864" y="836712"/>
            <a:ext cx="91440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lnSpc>
                <a:spcPct val="150000"/>
              </a:lnSpc>
              <a:spcBef>
                <a:spcPts val="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800" b="1" dirty="0">
                <a:solidFill>
                  <a:srgbClr val="000000"/>
                </a:solidFill>
                <a:latin typeface="Tahoma" pitchFamily="32" charset="0"/>
              </a:rPr>
              <a:t>MINISTÉRIO DAS CIDADES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>
                <a:solidFill>
                  <a:srgbClr val="000000"/>
                </a:solidFill>
                <a:latin typeface="Tahoma" pitchFamily="32" charset="0"/>
              </a:rPr>
              <a:t>SECRETARIA NACIONAL DE ACESSIBILIDADE E PROGRAMAS URBANOS</a:t>
            </a:r>
          </a:p>
          <a:p>
            <a:pPr algn="ctr">
              <a:lnSpc>
                <a:spcPct val="15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>
                <a:solidFill>
                  <a:srgbClr val="000000"/>
                </a:solidFill>
                <a:latin typeface="Tahoma" pitchFamily="32" charset="0"/>
              </a:rPr>
              <a:t>DEPARTAMENTO DE ASSUNTOS FUNDIÁRIOS </a:t>
            </a:r>
            <a:r>
              <a:rPr lang="pt-BR" sz="1600" b="1" dirty="0" smtClean="0">
                <a:solidFill>
                  <a:srgbClr val="000000"/>
                </a:solidFill>
                <a:latin typeface="Tahoma" pitchFamily="32" charset="0"/>
              </a:rPr>
              <a:t>URBANOS</a:t>
            </a:r>
            <a:endParaRPr lang="pt-BR" sz="1600" b="1" dirty="0">
              <a:solidFill>
                <a:srgbClr val="000000"/>
              </a:solidFill>
              <a:latin typeface="Tahoma" pitchFamily="32" charset="0"/>
            </a:endParaRPr>
          </a:p>
          <a:p>
            <a:pPr algn="ctr">
              <a:lnSpc>
                <a:spcPct val="15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1400" b="1" dirty="0">
              <a:solidFill>
                <a:srgbClr val="000000"/>
              </a:solidFill>
              <a:latin typeface="Tahoma" pitchFamily="3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50037" y="3140968"/>
            <a:ext cx="8045514" cy="1589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ts val="1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4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Regularização Fundiária </a:t>
            </a:r>
            <a:r>
              <a:rPr lang="pt-BR" sz="4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Urbana</a:t>
            </a:r>
          </a:p>
          <a:p>
            <a:pPr algn="ctr">
              <a:spcBef>
                <a:spcPts val="1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4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MP 759/2016</a:t>
            </a:r>
            <a:endParaRPr lang="pt-BR" sz="4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  <p:pic>
        <p:nvPicPr>
          <p:cNvPr id="4098" name="Picture 2" descr="C:\Users\FRANCI~1.NET\AppData\Local\Temp\Assinatura MCidades Gov Federa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474674"/>
            <a:ext cx="2808313" cy="909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7596336" y="116632"/>
            <a:ext cx="142190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b="1" dirty="0" smtClean="0">
                <a:solidFill>
                  <a:schemeClr val="tx1"/>
                </a:solidFill>
              </a:rPr>
              <a:t>março 2017</a:t>
            </a:r>
            <a:endParaRPr lang="pt-BR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827584" y="713000"/>
            <a:ext cx="741682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CONCEITO DE REURB-S E REURB-E</a:t>
            </a:r>
          </a:p>
          <a:p>
            <a:pPr algn="ctr"/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33292" y="2348880"/>
            <a:ext cx="8123238" cy="397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400" dirty="0" smtClean="0"/>
              <a:t>Simplificação na classificação da Reurb dando ao ente federativo a competência para determinar a modalidade de regularização, se </a:t>
            </a:r>
            <a:r>
              <a:rPr lang="pt-BR" sz="2400" b="1" dirty="0" smtClean="0"/>
              <a:t>interesse social  (Reurb-S) </a:t>
            </a:r>
            <a:r>
              <a:rPr lang="pt-BR" sz="2400" dirty="0" smtClean="0"/>
              <a:t>ou </a:t>
            </a:r>
            <a:r>
              <a:rPr lang="pt-BR" sz="2400" b="1" dirty="0" smtClean="0"/>
              <a:t>interesse específico (Reurb-E)</a:t>
            </a:r>
          </a:p>
          <a:p>
            <a:pPr marL="0" indent="0" algn="just"/>
            <a:endParaRPr lang="pt-BR" sz="2400" dirty="0" smtClean="0"/>
          </a:p>
          <a:p>
            <a:pPr marL="0" indent="0" algn="just"/>
            <a:endParaRPr lang="pt-BR" sz="2400" dirty="0" smtClean="0"/>
          </a:p>
          <a:p>
            <a:pPr algn="just">
              <a:buFont typeface="Tahoma" pitchFamily="32" charset="0"/>
              <a:buChar char="•"/>
            </a:pPr>
            <a:r>
              <a:rPr lang="pt-PT" sz="2400" dirty="0" smtClean="0"/>
              <a:t>Elimina a dúvida quanto aos beneficiários da gratuidade dos atos de registro.</a:t>
            </a:r>
          </a:p>
          <a:p>
            <a:pPr algn="just">
              <a:lnSpc>
                <a:spcPct val="150000"/>
              </a:lnSpc>
              <a:buFont typeface="Tahoma" pitchFamily="32" charset="0"/>
              <a:buChar char="•"/>
            </a:pPr>
            <a:endParaRPr lang="pt-BR" sz="2000" dirty="0" smtClean="0"/>
          </a:p>
          <a:p>
            <a:pPr marL="0" indent="0" algn="just">
              <a:lnSpc>
                <a:spcPct val="150000"/>
              </a:lnSpc>
            </a:pPr>
            <a:endParaRPr lang="pt-BR" sz="2000" dirty="0">
              <a:latin typeface="Tahoma" pitchFamily="32" charset="0"/>
              <a:cs typeface="Arial Unicode MS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869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331639" y="188640"/>
            <a:ext cx="63367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GRATUIDADE DO REGISTRO</a:t>
            </a:r>
          </a:p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Reurb - S</a:t>
            </a: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8902" y="1610128"/>
            <a:ext cx="8361569" cy="5634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/>
              <a:t>São </a:t>
            </a:r>
            <a:r>
              <a:rPr lang="pt-BR" sz="2400" dirty="0"/>
              <a:t>isentos de custas e emolumentos os </a:t>
            </a:r>
            <a:r>
              <a:rPr lang="pt-BR" sz="2400" dirty="0" smtClean="0"/>
              <a:t>atos </a:t>
            </a:r>
            <a:r>
              <a:rPr lang="pt-BR" sz="2400" dirty="0"/>
              <a:t>registrais relacionados à </a:t>
            </a:r>
            <a:r>
              <a:rPr lang="pt-BR" sz="2400" b="1" dirty="0" smtClean="0"/>
              <a:t>Reurb-S;</a:t>
            </a:r>
          </a:p>
          <a:p>
            <a:pPr marL="457200" lvl="1" indent="0">
              <a:lnSpc>
                <a:spcPct val="150000"/>
              </a:lnSpc>
            </a:pPr>
            <a:endParaRPr lang="pt-BR" sz="2400" dirty="0" smtClean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/>
              <a:t>Os </a:t>
            </a:r>
            <a:r>
              <a:rPr lang="pt-BR" sz="2400" dirty="0"/>
              <a:t>cartórios que não cumprirem </a:t>
            </a:r>
            <a:r>
              <a:rPr lang="pt-BR" sz="2400" dirty="0" smtClean="0"/>
              <a:t>a gratuidade prevista ficarão </a:t>
            </a:r>
            <a:r>
              <a:rPr lang="pt-BR" sz="2400" dirty="0"/>
              <a:t>sujeitos às sanções previstas no </a:t>
            </a:r>
            <a:r>
              <a:rPr lang="pt-BR" sz="2400" dirty="0" smtClean="0"/>
              <a:t>art. 44 da Lei nº 11.977/2009, </a:t>
            </a:r>
            <a:r>
              <a:rPr lang="pt-BR" sz="2400" dirty="0"/>
              <a:t>sem prejuízo da extinção da delegação, observado o disposto no art. 30, §§ 3º-A e 3º-B da Lei nº 6.015, de 31 de dezembro de 1973</a:t>
            </a:r>
            <a:endParaRPr lang="pt-BR" sz="24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457200" lvl="1" indent="0">
              <a:lnSpc>
                <a:spcPct val="150000"/>
              </a:lnSpc>
            </a:pPr>
            <a:endParaRPr lang="pt-PT" sz="2400" dirty="0" smtClean="0"/>
          </a:p>
        </p:txBody>
      </p:sp>
    </p:spTree>
    <p:extLst>
      <p:ext uri="{BB962C8B-B14F-4D97-AF65-F5344CB8AC3E}">
        <p14:creationId xmlns:p14="http://schemas.microsoft.com/office/powerpoint/2010/main" val="2119480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331640" y="332656"/>
            <a:ext cx="63367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GRATUIDADE DO REGISTRO</a:t>
            </a:r>
          </a:p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Reurb - S</a:t>
            </a: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3528" y="1888323"/>
            <a:ext cx="8568952" cy="424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/>
              <a:t>registro do projeto de regularização fundiária</a:t>
            </a:r>
            <a:r>
              <a:rPr lang="pt-BR" sz="2000" dirty="0"/>
              <a:t> , com abertura de matrícula </a:t>
            </a:r>
            <a:r>
              <a:rPr lang="pt-BR" sz="2000" dirty="0" smtClean="0"/>
              <a:t>individualizada para </a:t>
            </a:r>
            <a:r>
              <a:rPr lang="pt-BR" sz="2000" dirty="0"/>
              <a:t>cada unidade imobiliária </a:t>
            </a:r>
            <a:r>
              <a:rPr lang="pt-BR" sz="2000" dirty="0" smtClean="0"/>
              <a:t>regularizada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/>
              <a:t>a </a:t>
            </a:r>
            <a:r>
              <a:rPr lang="pt-BR" sz="2000" dirty="0"/>
              <a:t>emissão e o primeiro registro da legitimação </a:t>
            </a:r>
            <a:r>
              <a:rPr lang="pt-BR" sz="2000" dirty="0" smtClean="0"/>
              <a:t>fundiária;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/>
              <a:t>a </a:t>
            </a:r>
            <a:r>
              <a:rPr lang="pt-BR" sz="2000" dirty="0"/>
              <a:t>emissão, o primeiro registro do título de legitimação de posse e </a:t>
            </a:r>
            <a:r>
              <a:rPr lang="pt-BR" sz="2000" dirty="0" smtClean="0"/>
              <a:t> </a:t>
            </a:r>
            <a:r>
              <a:rPr lang="pt-BR" sz="2000" dirty="0"/>
              <a:t>sua conversão em título de </a:t>
            </a:r>
            <a:r>
              <a:rPr lang="pt-BR" sz="2000" dirty="0" smtClean="0"/>
              <a:t>propriedade;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/>
              <a:t>a </a:t>
            </a:r>
            <a:r>
              <a:rPr lang="pt-BR" sz="2000" dirty="0"/>
              <a:t>primeira averbação de construção residencial, desde que respeitado o limite de até </a:t>
            </a:r>
            <a:r>
              <a:rPr lang="pt-BR" sz="2000" dirty="0" smtClean="0"/>
              <a:t>70m²;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/>
              <a:t>o </a:t>
            </a:r>
            <a:r>
              <a:rPr lang="pt-BR" sz="2000" dirty="0"/>
              <a:t>primeiro registro do direito real de </a:t>
            </a:r>
            <a:r>
              <a:rPr lang="pt-BR" sz="2000" dirty="0" smtClean="0"/>
              <a:t>laje; 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/>
              <a:t>o </a:t>
            </a:r>
            <a:r>
              <a:rPr lang="pt-BR" sz="2000" dirty="0"/>
              <a:t>fornecimento de certidões </a:t>
            </a:r>
            <a:r>
              <a:rPr lang="pt-BR" sz="2000" dirty="0" smtClean="0"/>
              <a:t>de matrícula </a:t>
            </a:r>
            <a:r>
              <a:rPr lang="pt-BR" sz="2000" dirty="0"/>
              <a:t>para o primeiro registro </a:t>
            </a:r>
            <a:endParaRPr lang="pt-PT" sz="2400" dirty="0" smtClean="0"/>
          </a:p>
        </p:txBody>
      </p:sp>
    </p:spTree>
    <p:extLst>
      <p:ext uri="{BB962C8B-B14F-4D97-AF65-F5344CB8AC3E}">
        <p14:creationId xmlns:p14="http://schemas.microsoft.com/office/powerpoint/2010/main" val="23916822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331640" y="713000"/>
            <a:ext cx="633670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FUNDO DE COMPENSAÇÃO</a:t>
            </a:r>
          </a:p>
          <a:p>
            <a:pPr algn="ctr"/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2421" y="1916832"/>
            <a:ext cx="8123238" cy="3787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400" dirty="0"/>
              <a:t>A </a:t>
            </a:r>
            <a:r>
              <a:rPr lang="pt-BR" sz="2400" dirty="0" smtClean="0"/>
              <a:t>MP 759 </a:t>
            </a:r>
            <a:r>
              <a:rPr lang="pt-BR" sz="2400" dirty="0"/>
              <a:t>autoriza o Conselho Nacional de Justiça a criar e regulamentar um fundo destinado à compensação, total ou parcial, dos atos registrais  da Reurb-S, o qual será administrado por entidade integrada por registradores imobiliários e </a:t>
            </a:r>
            <a:r>
              <a:rPr lang="pt-BR" sz="2400" dirty="0" smtClean="0"/>
              <a:t>fiscalizado </a:t>
            </a:r>
            <a:r>
              <a:rPr lang="pt-BR" sz="2400" dirty="0"/>
              <a:t>pela Corregedoria Nacional do </a:t>
            </a:r>
            <a:r>
              <a:rPr lang="pt-BR" sz="2400" dirty="0" smtClean="0"/>
              <a:t>CNJ</a:t>
            </a:r>
            <a:endParaRPr lang="pt-BR" sz="2400" dirty="0"/>
          </a:p>
          <a:p>
            <a:pPr algn="just">
              <a:buFont typeface="Tahoma" pitchFamily="32" charset="0"/>
              <a:buChar char="•"/>
            </a:pPr>
            <a:endParaRPr lang="pt-BR" sz="2400" dirty="0"/>
          </a:p>
          <a:p>
            <a:pPr algn="just">
              <a:buFont typeface="Tahoma" pitchFamily="32" charset="0"/>
              <a:buChar char="•"/>
            </a:pPr>
            <a:r>
              <a:rPr lang="pt-PT" sz="2400" dirty="0"/>
              <a:t>O fundo viabiliza a gratuidade da Reurb-S possibilitando que a gratuidade </a:t>
            </a:r>
            <a:r>
              <a:rPr lang="pt-PT" sz="2400" dirty="0" smtClean="0"/>
              <a:t>constitui </a:t>
            </a:r>
            <a:r>
              <a:rPr lang="pt-PT" sz="2400" dirty="0"/>
              <a:t>para os beneficiários e Municípios.</a:t>
            </a:r>
          </a:p>
        </p:txBody>
      </p:sp>
    </p:spTree>
    <p:extLst>
      <p:ext uri="{BB962C8B-B14F-4D97-AF65-F5344CB8AC3E}">
        <p14:creationId xmlns:p14="http://schemas.microsoft.com/office/powerpoint/2010/main" val="10200626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331640" y="713000"/>
            <a:ext cx="633670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LEGITIMAÇÃO</a:t>
            </a:r>
            <a:r>
              <a:rPr lang="pt-BR" sz="2800" dirty="0"/>
              <a:t> </a:t>
            </a: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FUNDIÁRIA</a:t>
            </a:r>
          </a:p>
          <a:p>
            <a:pPr algn="ctr"/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3292" y="1772816"/>
            <a:ext cx="8123238" cy="4464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400" dirty="0" smtClean="0"/>
              <a:t>Novo instrumento criado pela MP 759, que a critério do ente público, possibilita a aquisição de direito de propriedade àquele </a:t>
            </a:r>
            <a:r>
              <a:rPr lang="pt-BR" sz="2400" dirty="0"/>
              <a:t>que detiver </a:t>
            </a:r>
            <a:r>
              <a:rPr lang="pt-BR" sz="2400" dirty="0" smtClean="0"/>
              <a:t>área </a:t>
            </a:r>
            <a:r>
              <a:rPr lang="pt-BR" sz="2400" dirty="0"/>
              <a:t>pública ou possuir área </a:t>
            </a:r>
            <a:r>
              <a:rPr lang="pt-BR" sz="2400" dirty="0" smtClean="0"/>
              <a:t>privada, integrante </a:t>
            </a:r>
            <a:r>
              <a:rPr lang="pt-BR" sz="2400" dirty="0"/>
              <a:t>de núcleo urbano informal </a:t>
            </a:r>
            <a:r>
              <a:rPr lang="pt-BR" sz="2400" dirty="0" smtClean="0"/>
              <a:t>consolidado </a:t>
            </a:r>
            <a:r>
              <a:rPr lang="pt-BR" sz="2000" b="1" dirty="0" smtClean="0"/>
              <a:t>(núcleos existentes até 22 de dezembro de 2016)</a:t>
            </a:r>
            <a:r>
              <a:rPr lang="pt-BR" sz="2000" dirty="0" smtClean="0"/>
              <a:t>.</a:t>
            </a:r>
          </a:p>
          <a:p>
            <a:pPr algn="just">
              <a:buFont typeface="Tahoma" pitchFamily="32" charset="0"/>
              <a:buChar char="•"/>
            </a:pPr>
            <a:endParaRPr lang="pt-BR" sz="2400" dirty="0" smtClean="0"/>
          </a:p>
          <a:p>
            <a:pPr algn="just">
              <a:buFont typeface="Tahoma" pitchFamily="32" charset="0"/>
              <a:buChar char="•"/>
            </a:pPr>
            <a:r>
              <a:rPr lang="pt-PT" sz="2400" dirty="0" smtClean="0"/>
              <a:t>Por ser ato único de registro e aquisição originária, </a:t>
            </a:r>
            <a:r>
              <a:rPr lang="pt-BR" sz="2400" dirty="0"/>
              <a:t>a unidade </a:t>
            </a:r>
            <a:r>
              <a:rPr lang="pt-BR" sz="2400" dirty="0" smtClean="0"/>
              <a:t>imobiliária </a:t>
            </a:r>
            <a:r>
              <a:rPr lang="pt-BR" sz="2400" dirty="0"/>
              <a:t>restará </a:t>
            </a:r>
            <a:r>
              <a:rPr lang="pt-BR" sz="2400" dirty="0" smtClean="0"/>
              <a:t>livre </a:t>
            </a:r>
            <a:r>
              <a:rPr lang="pt-BR" sz="2400" dirty="0"/>
              <a:t>e desembaraçada de quaisquer ônus, direitos reais, gravames </a:t>
            </a:r>
            <a:r>
              <a:rPr lang="pt-BR" sz="2400" dirty="0" smtClean="0"/>
              <a:t>e </a:t>
            </a:r>
            <a:r>
              <a:rPr lang="pt-PT" sz="2400" dirty="0" smtClean="0"/>
              <a:t>não incide uma série de tributos de transferência (ITBI e ITCMD) que muitas vezes travavam a regularização.</a:t>
            </a:r>
          </a:p>
        </p:txBody>
      </p:sp>
    </p:spTree>
    <p:extLst>
      <p:ext uri="{BB962C8B-B14F-4D97-AF65-F5344CB8AC3E}">
        <p14:creationId xmlns:p14="http://schemas.microsoft.com/office/powerpoint/2010/main" val="2391852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574899" y="548680"/>
            <a:ext cx="583264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LEGITIMAÇÃO DE POSSE</a:t>
            </a:r>
          </a:p>
          <a:p>
            <a:pPr algn="ctr"/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5306" y="1484784"/>
            <a:ext cx="8123238" cy="517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200" dirty="0" smtClean="0"/>
              <a:t>As alterações no instrumento já existente ampliam as possibilidades de conversão de propriedade para além dos limites trazidos pela usucapião urbana (250m² e 05 anos de posse – imóvel residencial).</a:t>
            </a:r>
          </a:p>
          <a:p>
            <a:pPr algn="just">
              <a:buFont typeface="Tahoma" pitchFamily="32" charset="0"/>
              <a:buChar char="•"/>
            </a:pPr>
            <a:endParaRPr lang="pt-BR" sz="2200" dirty="0"/>
          </a:p>
          <a:p>
            <a:pPr algn="just">
              <a:buFont typeface="Tahoma" pitchFamily="32" charset="0"/>
              <a:buChar char="•"/>
            </a:pPr>
            <a:r>
              <a:rPr lang="pt-BR" sz="2200" dirty="0" smtClean="0"/>
              <a:t>Imóveis residenciais ou não com áreas superiores à 250m², deverão seguir os requisitos das demais modalidades da usucapião, não estando mais excluídos da legitimação de posse;</a:t>
            </a:r>
          </a:p>
          <a:p>
            <a:pPr algn="just">
              <a:buFont typeface="Tahoma" pitchFamily="32" charset="0"/>
              <a:buChar char="•"/>
            </a:pPr>
            <a:endParaRPr lang="pt-BR" sz="2200" dirty="0" smtClean="0"/>
          </a:p>
          <a:p>
            <a:pPr algn="just">
              <a:buFont typeface="Tahoma" pitchFamily="32" charset="0"/>
              <a:buChar char="•"/>
            </a:pPr>
            <a:r>
              <a:rPr lang="pt-PT" sz="2200" dirty="0" smtClean="0"/>
              <a:t>Simplifica o procedimento existente retirando a obrigação prévia da demarcação urbanística.</a:t>
            </a:r>
          </a:p>
          <a:p>
            <a:pPr algn="just">
              <a:buFont typeface="Tahoma" pitchFamily="32" charset="0"/>
              <a:buChar char="•"/>
            </a:pPr>
            <a:endParaRPr lang="pt-PT" sz="2200" dirty="0"/>
          </a:p>
          <a:p>
            <a:pPr algn="just">
              <a:buFont typeface="Tahoma" pitchFamily="32" charset="0"/>
              <a:buChar char="•"/>
            </a:pPr>
            <a:r>
              <a:rPr lang="pt-PT" sz="2200" b="1" dirty="0" smtClean="0"/>
              <a:t>Em suma: permitiu-se o reconhecimento administrativo da usucapião.</a:t>
            </a:r>
          </a:p>
        </p:txBody>
      </p:sp>
    </p:spTree>
    <p:extLst>
      <p:ext uri="{BB962C8B-B14F-4D97-AF65-F5344CB8AC3E}">
        <p14:creationId xmlns:p14="http://schemas.microsoft.com/office/powerpoint/2010/main" val="30766095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574899" y="713000"/>
            <a:ext cx="5832648" cy="922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ATO ÚNICO DE REGISTRO</a:t>
            </a: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5306" y="2348880"/>
            <a:ext cx="8123238" cy="267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400" dirty="0" smtClean="0"/>
              <a:t>Registro único do projeto de regularização fundiária e da constituição do direito real aos beneficiários;</a:t>
            </a:r>
          </a:p>
          <a:p>
            <a:pPr algn="just">
              <a:buFont typeface="Tahoma" pitchFamily="32" charset="0"/>
              <a:buChar char="•"/>
            </a:pPr>
            <a:endParaRPr lang="pt-BR" sz="2400" dirty="0" smtClean="0"/>
          </a:p>
          <a:p>
            <a:pPr marL="0" indent="0" algn="just"/>
            <a:endParaRPr lang="pt-BR" sz="2400" dirty="0" smtClean="0"/>
          </a:p>
          <a:p>
            <a:pPr algn="just">
              <a:buFont typeface="Tahoma" pitchFamily="32" charset="0"/>
              <a:buChar char="•"/>
            </a:pPr>
            <a:r>
              <a:rPr lang="pt-PT" sz="2400" dirty="0" smtClean="0"/>
              <a:t>Maior eficiência e economicidade no ato de registro, pois dispensa a necessidade de título individual para cada beneficiário da Reurb.</a:t>
            </a:r>
          </a:p>
        </p:txBody>
      </p:sp>
    </p:spTree>
    <p:extLst>
      <p:ext uri="{BB962C8B-B14F-4D97-AF65-F5344CB8AC3E}">
        <p14:creationId xmlns:p14="http://schemas.microsoft.com/office/powerpoint/2010/main" val="18915689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574899" y="713000"/>
            <a:ext cx="5832648" cy="922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DIREITO REAL DE LAJE</a:t>
            </a: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17250" y="1844824"/>
            <a:ext cx="8123238" cy="3787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400" dirty="0" smtClean="0"/>
              <a:t>Viabiliza a titulação de duas famílias residentes em unidades habitacionais sobrepostas, com acessos independentes, no mesmo lote, de forma que cada uma detenha um direito real autônomo.</a:t>
            </a:r>
          </a:p>
          <a:p>
            <a:pPr algn="just">
              <a:buFont typeface="Tahoma" pitchFamily="32" charset="0"/>
              <a:buChar char="•"/>
            </a:pPr>
            <a:endParaRPr lang="pt-BR" sz="2400" dirty="0" smtClean="0"/>
          </a:p>
          <a:p>
            <a:pPr algn="just">
              <a:buFont typeface="Tahoma" pitchFamily="32" charset="0"/>
              <a:buChar char="•"/>
            </a:pPr>
            <a:r>
              <a:rPr lang="pt-PT" sz="2400" dirty="0" smtClean="0"/>
              <a:t>Possibilita que os moradores destas unidades unifamiliares possam alienar autonomamente seus imóveis, além de criar uma nova mercadoria, no mercado imobiliário, que é “a laje”, passível de alienação.</a:t>
            </a:r>
          </a:p>
        </p:txBody>
      </p:sp>
    </p:spTree>
    <p:extLst>
      <p:ext uri="{BB962C8B-B14F-4D97-AF65-F5344CB8AC3E}">
        <p14:creationId xmlns:p14="http://schemas.microsoft.com/office/powerpoint/2010/main" val="4119486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1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Retângulo 2"/>
          <p:cNvSpPr/>
          <p:nvPr/>
        </p:nvSpPr>
        <p:spPr>
          <a:xfrm>
            <a:off x="971600" y="836712"/>
            <a:ext cx="741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ARRECADAÇÃO DE IMÓVEIS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23528" y="1844824"/>
            <a:ext cx="8496944" cy="4403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000" dirty="0" smtClean="0"/>
              <a:t>Regulamenta o artigo 1.276 do Código Civil que trata do abandono de imóvel urbano.</a:t>
            </a:r>
          </a:p>
          <a:p>
            <a:pPr algn="just">
              <a:buFont typeface="Tahoma" pitchFamily="32" charset="0"/>
              <a:buChar char="•"/>
            </a:pPr>
            <a:endParaRPr lang="pt-BR" sz="2000" dirty="0" smtClean="0"/>
          </a:p>
          <a:p>
            <a:pPr algn="just">
              <a:buFont typeface="Tahoma" pitchFamily="32" charset="0"/>
              <a:buChar char="•"/>
            </a:pPr>
            <a:r>
              <a:rPr lang="pt-BR" sz="2000" dirty="0"/>
              <a:t>O município poderá arrecadar e transferir para seu patrimônio os imóveis urbanos privados abandonados cujos proprietários não possuam a intenção de conservá-lo em seu </a:t>
            </a:r>
            <a:r>
              <a:rPr lang="pt-BR" sz="2000" dirty="0" smtClean="0"/>
              <a:t>patrimônio</a:t>
            </a:r>
          </a:p>
          <a:p>
            <a:pPr algn="just">
              <a:buFont typeface="Tahoma" pitchFamily="32" charset="0"/>
              <a:buChar char="•"/>
            </a:pPr>
            <a:endParaRPr lang="pt-BR" sz="2000" dirty="0"/>
          </a:p>
          <a:p>
            <a:pPr algn="just">
              <a:buFont typeface="Tahoma" pitchFamily="32" charset="0"/>
              <a:buChar char="•"/>
            </a:pPr>
            <a:r>
              <a:rPr lang="pt-BR" sz="2000" dirty="0"/>
              <a:t>O instrumento proporciona que o município dê uma destinação para aqueles prédios abandonados e terrenos </a:t>
            </a:r>
            <a:r>
              <a:rPr lang="pt-BR" sz="2000" dirty="0" smtClean="0"/>
              <a:t>baldios </a:t>
            </a:r>
            <a:r>
              <a:rPr lang="pt-BR" sz="2000" dirty="0"/>
              <a:t>que, muitas vezes, causam problemas de </a:t>
            </a:r>
            <a:r>
              <a:rPr lang="pt-BR" sz="2000" dirty="0" smtClean="0"/>
              <a:t>saúde e segurança pública;</a:t>
            </a:r>
          </a:p>
          <a:p>
            <a:pPr algn="just">
              <a:buFont typeface="Tahoma" pitchFamily="32" charset="0"/>
              <a:buChar char="•"/>
            </a:pPr>
            <a:endParaRPr lang="pt-BR" sz="2000" dirty="0" smtClean="0"/>
          </a:p>
          <a:p>
            <a:pPr algn="just">
              <a:buFont typeface="Tahoma" pitchFamily="32" charset="0"/>
              <a:buChar char="•"/>
            </a:pPr>
            <a:r>
              <a:rPr lang="pt-PT" sz="2000" dirty="0" smtClean="0"/>
              <a:t>A MP grava os imóveis arrecadados,</a:t>
            </a:r>
            <a:r>
              <a:rPr lang="pt-BR" sz="2000" dirty="0" smtClean="0"/>
              <a:t> destinando-os </a:t>
            </a:r>
            <a:r>
              <a:rPr lang="pt-BR" sz="2000" dirty="0"/>
              <a:t>prioritariamente aos programas habitacionais, à prestação de serviços públicos, ao fomento da </a:t>
            </a:r>
            <a:r>
              <a:rPr lang="pt-BR" sz="2000" dirty="0" err="1"/>
              <a:t>Reurb</a:t>
            </a:r>
            <a:r>
              <a:rPr lang="pt-BR" sz="2000" dirty="0"/>
              <a:t>-S </a:t>
            </a:r>
            <a:r>
              <a:rPr lang="pt-BR" sz="2000" dirty="0" smtClean="0"/>
              <a:t> e outros usos de utilidade pública.</a:t>
            </a:r>
            <a:r>
              <a:rPr lang="pt-BR" sz="2000" dirty="0"/>
              <a:t> </a:t>
            </a:r>
            <a:endParaRPr lang="pt-PT" sz="2000" dirty="0" smtClean="0"/>
          </a:p>
        </p:txBody>
      </p:sp>
    </p:spTree>
    <p:extLst>
      <p:ext uri="{BB962C8B-B14F-4D97-AF65-F5344CB8AC3E}">
        <p14:creationId xmlns:p14="http://schemas.microsoft.com/office/powerpoint/2010/main" val="841690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1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Retângulo 2"/>
          <p:cNvSpPr/>
          <p:nvPr/>
        </p:nvSpPr>
        <p:spPr>
          <a:xfrm>
            <a:off x="971600" y="836712"/>
            <a:ext cx="741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DISPENSA DE DESAFETAÇÃO</a:t>
            </a:r>
            <a:endParaRPr lang="pt-BR" sz="32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39552" y="1844824"/>
            <a:ext cx="8280920" cy="3603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pt-BR" sz="2800" dirty="0" smtClean="0"/>
              <a:t>     </a:t>
            </a:r>
            <a:r>
              <a:rPr lang="pt-BR" sz="2400" dirty="0" smtClean="0"/>
              <a:t>Uma </a:t>
            </a:r>
            <a:r>
              <a:rPr lang="pt-BR" sz="2400" dirty="0"/>
              <a:t>alteração que causa grande impacto é a </a:t>
            </a:r>
            <a:r>
              <a:rPr lang="pt-BR" sz="2400" dirty="0" smtClean="0"/>
              <a:t>previsão expressa </a:t>
            </a:r>
            <a:r>
              <a:rPr lang="pt-BR" sz="2400" dirty="0"/>
              <a:t>da dispensa de desafetação, da autorização legislativa, avaliação prévia e de licitação para regularização fundiária. Estes procedimentos prévios dificultavam as ações de regularização fundiária de núcleos urbanos consolidados há anos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96483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39860" y="1700808"/>
            <a:ext cx="7664279" cy="489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Diversos </a:t>
            </a:r>
            <a:r>
              <a:rPr lang="pt-BR" sz="2400" dirty="0"/>
              <a:t>dados, de fontes distintas, revelam </a:t>
            </a:r>
            <a:r>
              <a:rPr lang="pt-BR" sz="2400" dirty="0" smtClean="0"/>
              <a:t>que </a:t>
            </a:r>
            <a:r>
              <a:rPr lang="pt-BR" sz="2400" dirty="0"/>
              <a:t>entre </a:t>
            </a:r>
            <a:r>
              <a:rPr lang="pt-BR" sz="2400" b="1" dirty="0"/>
              <a:t>40% e 70% </a:t>
            </a:r>
            <a:r>
              <a:rPr lang="pt-BR" sz="2400" dirty="0"/>
              <a:t>da população urbana nas grandes cidades dos países em </a:t>
            </a:r>
            <a:r>
              <a:rPr lang="pt-BR" sz="2400" dirty="0" smtClean="0"/>
              <a:t>desenvolvimento, </a:t>
            </a:r>
            <a:r>
              <a:rPr lang="pt-BR" sz="2400" b="1" dirty="0"/>
              <a:t>estão vivendo em imóveis informais.</a:t>
            </a:r>
          </a:p>
          <a:p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Estima-se que o </a:t>
            </a:r>
            <a:r>
              <a:rPr lang="pt-BR" sz="2400" dirty="0"/>
              <a:t>Brasil possui </a:t>
            </a:r>
            <a:r>
              <a:rPr lang="pt-BR" sz="2400" b="1" dirty="0" smtClean="0"/>
              <a:t>mais de 50</a:t>
            </a:r>
            <a:r>
              <a:rPr lang="pt-BR" sz="2400" b="1" dirty="0"/>
              <a:t>%</a:t>
            </a:r>
            <a:r>
              <a:rPr lang="pt-BR" sz="2400" dirty="0"/>
              <a:t> dos seus </a:t>
            </a:r>
            <a:r>
              <a:rPr lang="pt-BR" sz="2400" dirty="0" smtClean="0"/>
              <a:t>imóveis </a:t>
            </a:r>
            <a:r>
              <a:rPr lang="pt-BR" sz="2400" dirty="0"/>
              <a:t>urbanos com </a:t>
            </a:r>
            <a:r>
              <a:rPr lang="pt-BR" sz="2400" dirty="0" smtClean="0"/>
              <a:t>alguma irregularidade fundiária.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Isso </a:t>
            </a:r>
            <a:r>
              <a:rPr lang="pt-BR" sz="2400" dirty="0"/>
              <a:t>significa que </a:t>
            </a:r>
            <a:r>
              <a:rPr lang="pt-BR" sz="2400" dirty="0" smtClean="0"/>
              <a:t>aproximadamente </a:t>
            </a:r>
            <a:r>
              <a:rPr lang="pt-BR" sz="2400" b="1" dirty="0" smtClean="0"/>
              <a:t>100 </a:t>
            </a:r>
            <a:r>
              <a:rPr lang="pt-BR" sz="2400" b="1" dirty="0"/>
              <a:t>milhões</a:t>
            </a:r>
            <a:r>
              <a:rPr lang="pt-BR" sz="2400" dirty="0"/>
              <a:t> </a:t>
            </a:r>
            <a:r>
              <a:rPr lang="pt-BR" sz="2400" b="1" dirty="0"/>
              <a:t>de </a:t>
            </a:r>
            <a:r>
              <a:rPr lang="pt-BR" sz="2400" b="1" dirty="0" smtClean="0"/>
              <a:t>pessoas </a:t>
            </a:r>
            <a:r>
              <a:rPr lang="pt-BR" sz="2400" dirty="0" smtClean="0"/>
              <a:t>moram em imóveis irregulares e</a:t>
            </a:r>
            <a:r>
              <a:rPr lang="pt-BR" sz="2400" b="1" dirty="0" smtClean="0"/>
              <a:t> </a:t>
            </a:r>
            <a:r>
              <a:rPr lang="pt-BR" sz="2400" dirty="0"/>
              <a:t>estão privadas </a:t>
            </a:r>
            <a:r>
              <a:rPr lang="pt-BR" sz="2400" dirty="0" smtClean="0"/>
              <a:t>de algum tipo de equipamento urbano ou comunitário. </a:t>
            </a:r>
          </a:p>
        </p:txBody>
      </p:sp>
      <p:sp>
        <p:nvSpPr>
          <p:cNvPr id="2" name="Retângulo 1"/>
          <p:cNvSpPr/>
          <p:nvPr/>
        </p:nvSpPr>
        <p:spPr>
          <a:xfrm>
            <a:off x="739861" y="801429"/>
            <a:ext cx="76642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2000"/>
              </a:spcBef>
              <a:buClrTx/>
            </a:pP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REGULARIZAÇÃO </a:t>
            </a: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FUNDIÁRIA NO BRASIL</a:t>
            </a:r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1" y="4375524"/>
            <a:ext cx="9144000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41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-7377" y="703092"/>
            <a:ext cx="91440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lnSpc>
                <a:spcPct val="150000"/>
              </a:lnSpc>
              <a:spcBef>
                <a:spcPts val="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800" b="1" dirty="0">
                <a:solidFill>
                  <a:srgbClr val="000000"/>
                </a:solidFill>
                <a:latin typeface="Tahoma" pitchFamily="32" charset="0"/>
              </a:rPr>
              <a:t>MINISTÉRIO DAS CIDADES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dirty="0">
                <a:solidFill>
                  <a:srgbClr val="000000"/>
                </a:solidFill>
                <a:latin typeface="Tahoma" pitchFamily="32" charset="0"/>
              </a:rPr>
              <a:t>SECRETARIA NACIONAL DE </a:t>
            </a:r>
            <a:r>
              <a:rPr lang="pt-BR" b="1" dirty="0" smtClean="0">
                <a:solidFill>
                  <a:srgbClr val="000000"/>
                </a:solidFill>
                <a:latin typeface="Tahoma" pitchFamily="32" charset="0"/>
              </a:rPr>
              <a:t>PROGRAMAS </a:t>
            </a:r>
            <a:r>
              <a:rPr lang="pt-BR" b="1" dirty="0">
                <a:solidFill>
                  <a:srgbClr val="000000"/>
                </a:solidFill>
                <a:latin typeface="Tahoma" pitchFamily="32" charset="0"/>
              </a:rPr>
              <a:t>URBANOS</a:t>
            </a:r>
          </a:p>
          <a:p>
            <a:pPr algn="ctr">
              <a:lnSpc>
                <a:spcPct val="15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dirty="0">
                <a:solidFill>
                  <a:srgbClr val="000000"/>
                </a:solidFill>
                <a:latin typeface="Tahoma" pitchFamily="32" charset="0"/>
              </a:rPr>
              <a:t>DEPARTAMENTO DE ASSUNTOS FUNDIÁRIOS </a:t>
            </a:r>
            <a:r>
              <a:rPr lang="pt-BR" b="1" dirty="0" smtClean="0">
                <a:solidFill>
                  <a:srgbClr val="000000"/>
                </a:solidFill>
                <a:latin typeface="Tahoma" pitchFamily="32" charset="0"/>
              </a:rPr>
              <a:t>URBANOS</a:t>
            </a:r>
            <a:endParaRPr lang="pt-BR" b="1" dirty="0">
              <a:solidFill>
                <a:srgbClr val="000000"/>
              </a:solidFill>
              <a:latin typeface="Tahoma" pitchFamily="32" charset="0"/>
            </a:endParaRPr>
          </a:p>
          <a:p>
            <a:pPr algn="ctr">
              <a:lnSpc>
                <a:spcPct val="15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1400" b="1" dirty="0">
              <a:solidFill>
                <a:srgbClr val="000000"/>
              </a:solidFill>
              <a:latin typeface="Tahoma" pitchFamily="3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169688" y="4221088"/>
            <a:ext cx="3722792" cy="1022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spcBef>
                <a:spcPts val="11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400" b="1" dirty="0" smtClean="0">
                <a:solidFill>
                  <a:srgbClr val="000000"/>
                </a:solidFill>
                <a:latin typeface="Tahoma" pitchFamily="32" charset="0"/>
              </a:rPr>
              <a:t>Fone: (61) 2108.1347</a:t>
            </a:r>
          </a:p>
          <a:p>
            <a:pPr>
              <a:spcBef>
                <a:spcPts val="11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400" b="1" dirty="0" smtClean="0">
                <a:solidFill>
                  <a:srgbClr val="000000"/>
                </a:solidFill>
                <a:latin typeface="Tahoma" pitchFamily="32" charset="0"/>
              </a:rPr>
              <a:t>Cel:    (61) 99289.6440</a:t>
            </a:r>
          </a:p>
          <a:p>
            <a:pPr>
              <a:spcBef>
                <a:spcPts val="11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400" b="1" dirty="0" err="1" smtClean="0">
                <a:solidFill>
                  <a:srgbClr val="000000"/>
                </a:solidFill>
                <a:latin typeface="Tahoma" pitchFamily="32" charset="0"/>
              </a:rPr>
              <a:t>email</a:t>
            </a:r>
            <a:r>
              <a:rPr lang="pt-BR" sz="1400" b="1" dirty="0" smtClean="0">
                <a:solidFill>
                  <a:srgbClr val="000000"/>
                </a:solidFill>
                <a:latin typeface="Tahoma" pitchFamily="32" charset="0"/>
              </a:rPr>
              <a:t>: silvio.figueiredo@cidades.gov.br</a:t>
            </a:r>
            <a:endParaRPr lang="pt-BR" sz="1400" b="1" dirty="0">
              <a:solidFill>
                <a:srgbClr val="000000"/>
              </a:solidFill>
              <a:latin typeface="Tahoma" pitchFamily="32" charset="0"/>
            </a:endParaRPr>
          </a:p>
        </p:txBody>
      </p:sp>
      <p:pic>
        <p:nvPicPr>
          <p:cNvPr id="4098" name="Picture 2" descr="C:\Users\FRANCI~1.NET\AppData\Local\Temp\Assinatura MCidades Gov Federa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5635877"/>
            <a:ext cx="3168353" cy="102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2302481" y="2996952"/>
            <a:ext cx="4572000" cy="7873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11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b="1" dirty="0">
                <a:solidFill>
                  <a:srgbClr val="000000"/>
                </a:solidFill>
                <a:latin typeface="Tahoma" pitchFamily="32" charset="0"/>
              </a:rPr>
              <a:t>Silvio Figueiredo</a:t>
            </a:r>
          </a:p>
          <a:p>
            <a:pPr algn="ctr">
              <a:spcBef>
                <a:spcPts val="11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>
                <a:solidFill>
                  <a:srgbClr val="000000"/>
                </a:solidFill>
                <a:latin typeface="Tahoma" pitchFamily="32" charset="0"/>
              </a:rPr>
              <a:t>Diretor</a:t>
            </a:r>
          </a:p>
        </p:txBody>
      </p:sp>
    </p:spTree>
    <p:extLst>
      <p:ext uri="{BB962C8B-B14F-4D97-AF65-F5344CB8AC3E}">
        <p14:creationId xmlns:p14="http://schemas.microsoft.com/office/powerpoint/2010/main" val="2520066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39552" y="1268760"/>
            <a:ext cx="8264490" cy="4834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lvl="0" algn="just">
              <a:buFont typeface="Tahoma" pitchFamily="32" charset="0"/>
              <a:buChar char="•"/>
            </a:pPr>
            <a:r>
              <a:rPr lang="pt-BR" sz="2400" b="1" dirty="0" smtClean="0"/>
              <a:t>Demanda Sistematizada: 3.659.660 imóveis</a:t>
            </a:r>
          </a:p>
          <a:p>
            <a:pPr marL="0" lvl="0" indent="0" algn="just"/>
            <a:endParaRPr lang="pt-BR" sz="2400" dirty="0" smtClean="0"/>
          </a:p>
          <a:p>
            <a:pPr marL="457200" lvl="1" indent="0" algn="just"/>
            <a:r>
              <a:rPr lang="pt-BR" sz="2400" b="1" dirty="0" smtClean="0"/>
              <a:t>Terra Legal: </a:t>
            </a:r>
            <a:r>
              <a:rPr lang="pt-BR" sz="2400" dirty="0" smtClean="0"/>
              <a:t>mais </a:t>
            </a:r>
            <a:r>
              <a:rPr lang="pt-BR" sz="2400" dirty="0"/>
              <a:t>de </a:t>
            </a:r>
            <a:r>
              <a:rPr lang="pt-BR" sz="2400" dirty="0" smtClean="0"/>
              <a:t>412 núcleos urbanos informais com aproximadamente </a:t>
            </a:r>
            <a:r>
              <a:rPr lang="pt-BR" sz="2400" b="1" dirty="0" smtClean="0"/>
              <a:t>237.413 imóveis</a:t>
            </a:r>
          </a:p>
          <a:p>
            <a:pPr marL="800100" lvl="1" indent="-342900" algn="just">
              <a:buFontTx/>
              <a:buChar char="-"/>
            </a:pPr>
            <a:endParaRPr lang="pt-BR" sz="2400" dirty="0" smtClean="0"/>
          </a:p>
          <a:p>
            <a:pPr marL="457200" lvl="1" indent="0" algn="just"/>
            <a:r>
              <a:rPr lang="pt-BR" sz="2400" b="1" dirty="0" smtClean="0"/>
              <a:t>Papel Passado: </a:t>
            </a:r>
            <a:r>
              <a:rPr lang="pt-BR" sz="2400" dirty="0" smtClean="0"/>
              <a:t>demanda apresentada nas seleções de 2013 e 2016 ultrapassa a </a:t>
            </a:r>
            <a:r>
              <a:rPr lang="pt-BR" sz="2400" b="1" dirty="0" smtClean="0"/>
              <a:t>3,4 </a:t>
            </a:r>
            <a:r>
              <a:rPr lang="pt-BR" sz="2400" b="1" dirty="0"/>
              <a:t>m</a:t>
            </a:r>
            <a:r>
              <a:rPr lang="pt-BR" sz="2400" b="1" dirty="0" smtClean="0"/>
              <a:t>ilhões </a:t>
            </a:r>
            <a:r>
              <a:rPr lang="pt-BR" sz="2400" b="1" dirty="0"/>
              <a:t>de </a:t>
            </a:r>
            <a:r>
              <a:rPr lang="pt-BR" sz="2400" b="1" dirty="0" smtClean="0"/>
              <a:t>imóveis</a:t>
            </a:r>
          </a:p>
          <a:p>
            <a:pPr marL="457200" lvl="1" indent="0" algn="just"/>
            <a:endParaRPr lang="pt-BR" sz="2400" dirty="0"/>
          </a:p>
          <a:p>
            <a:pPr marL="457200" lvl="1" indent="0" algn="just"/>
            <a:r>
              <a:rPr lang="pt-BR" sz="2400" b="1" dirty="0"/>
              <a:t>PAC/OGU: </a:t>
            </a:r>
            <a:r>
              <a:rPr lang="pt-BR" sz="2400" dirty="0"/>
              <a:t>1.102 contratos </a:t>
            </a:r>
            <a:r>
              <a:rPr lang="pt-BR" sz="2000" dirty="0"/>
              <a:t>(SNH e SNSA) </a:t>
            </a:r>
            <a:r>
              <a:rPr lang="pt-BR" sz="2400" dirty="0"/>
              <a:t>com componente de regularização fundiária sem execução, até o momento, totalizando </a:t>
            </a:r>
            <a:r>
              <a:rPr lang="pt-BR" sz="2400" b="1" dirty="0"/>
              <a:t>959.174 imóveis</a:t>
            </a:r>
            <a:r>
              <a:rPr lang="pt-BR" sz="2400" dirty="0"/>
              <a:t>; </a:t>
            </a:r>
          </a:p>
          <a:p>
            <a:pPr marL="457200" lvl="1" indent="0" algn="just"/>
            <a:endParaRPr lang="pt-BR" sz="2400" dirty="0"/>
          </a:p>
          <a:p>
            <a:pPr marL="457200" lvl="1" indent="0" algn="just"/>
            <a:r>
              <a:rPr lang="pt-BR" sz="2000" b="1" dirty="0" smtClean="0"/>
              <a:t>POPULAÇÃO A SER BENEFICIADA: 14.6 milhões</a:t>
            </a:r>
            <a:endParaRPr lang="pt-BR" sz="2000" b="1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54063" y="548680"/>
            <a:ext cx="770572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POLÍTICA NACIONAL</a:t>
            </a:r>
            <a:endParaRPr lang="pt-BR" sz="32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808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72200" y="2204864"/>
            <a:ext cx="8123238" cy="4157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A primeira ação foi a criação, no âmbito do Ministério das Cidades, do Grupo de Trabalho </a:t>
            </a:r>
            <a:r>
              <a:rPr lang="pt-BR" sz="2400" b="1" dirty="0"/>
              <a:t>"Rumos da Política Nacional de Regularização Fundiária</a:t>
            </a:r>
            <a:r>
              <a:rPr lang="pt-BR" sz="2400" b="1" dirty="0" smtClean="0"/>
              <a:t>"</a:t>
            </a:r>
            <a:r>
              <a:rPr lang="pt-BR" sz="2400" dirty="0" smtClean="0"/>
              <a:t>, </a:t>
            </a:r>
            <a:r>
              <a:rPr lang="pt-BR" sz="2400" dirty="0"/>
              <a:t>com a finalidade de</a:t>
            </a:r>
            <a:r>
              <a:rPr lang="pt-BR" sz="2400" dirty="0" smtClean="0"/>
              <a:t>:</a:t>
            </a:r>
          </a:p>
          <a:p>
            <a:endParaRPr lang="pt-BR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/>
              <a:t>Debater propostas de alteração </a:t>
            </a:r>
            <a:r>
              <a:rPr lang="pt-BR" sz="2400" dirty="0" smtClean="0"/>
              <a:t>da legislação federal existente sobre </a:t>
            </a:r>
            <a:r>
              <a:rPr lang="pt-BR" sz="2400" dirty="0"/>
              <a:t>regularização fundiária; </a:t>
            </a:r>
            <a:endParaRPr lang="pt-BR" sz="2400" dirty="0" smtClean="0"/>
          </a:p>
          <a:p>
            <a:pPr marL="0" lvl="0" indent="0"/>
            <a:endParaRPr lang="pt-BR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/>
              <a:t>Definir diretrizes e metas para a Política Nacional de Regularização Fundiária.</a:t>
            </a:r>
          </a:p>
          <a:p>
            <a:pPr marL="0" lvl="0" indent="0" algn="just"/>
            <a:endParaRPr lang="pt-BR" sz="24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54062" y="548680"/>
            <a:ext cx="7705725" cy="1299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2000"/>
              </a:spcBef>
              <a:buClrTx/>
              <a:buFontTx/>
              <a:buNone/>
            </a:pP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NOVA POLÍTICA NACIONAL DE REGULARIZAÇÃO FUNDIÁRIA</a:t>
            </a:r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800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46" y="-28364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73965" y="1412776"/>
            <a:ext cx="8123238" cy="4741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t-BR" sz="2000" dirty="0" smtClean="0"/>
              <a:t> </a:t>
            </a:r>
            <a:endParaRPr lang="pt-BR" sz="2000" dirty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/>
              <a:t>Partindo de um novo</a:t>
            </a:r>
            <a:r>
              <a:rPr lang="pt-BR" sz="2400" b="1" dirty="0"/>
              <a:t> marco legal </a:t>
            </a:r>
            <a:r>
              <a:rPr lang="pt-BR" sz="2400" dirty="0" smtClean="0"/>
              <a:t>que </a:t>
            </a:r>
            <a:r>
              <a:rPr lang="pt-BR" sz="2400" b="1" dirty="0" smtClean="0"/>
              <a:t>desburocratiza</a:t>
            </a:r>
            <a:r>
              <a:rPr lang="pt-BR" sz="2400" dirty="0" smtClean="0"/>
              <a:t>, </a:t>
            </a:r>
            <a:r>
              <a:rPr lang="pt-BR" sz="2400" b="1" dirty="0" smtClean="0"/>
              <a:t>simplifica</a:t>
            </a:r>
            <a:r>
              <a:rPr lang="pt-BR" sz="2400" dirty="0" smtClean="0"/>
              <a:t>, </a:t>
            </a:r>
            <a:r>
              <a:rPr lang="pt-BR" sz="2400" b="1" dirty="0" smtClean="0"/>
              <a:t>agiliza </a:t>
            </a:r>
            <a:r>
              <a:rPr lang="pt-BR" sz="2400" dirty="0" smtClean="0"/>
              <a:t>e</a:t>
            </a:r>
            <a:r>
              <a:rPr lang="pt-BR" sz="2400" b="1" dirty="0" smtClean="0"/>
              <a:t> </a:t>
            </a:r>
            <a:r>
              <a:rPr lang="pt-BR" sz="2400" b="1" dirty="0"/>
              <a:t>destrava</a:t>
            </a:r>
            <a:r>
              <a:rPr lang="pt-BR" sz="2400" dirty="0"/>
              <a:t> os processos de regularização </a:t>
            </a:r>
            <a:r>
              <a:rPr lang="pt-BR" sz="2400" dirty="0" smtClean="0"/>
              <a:t>fundiária, o </a:t>
            </a:r>
            <a:r>
              <a:rPr lang="pt-BR" sz="2400" dirty="0"/>
              <a:t>Governo Federal constrói uma nova política alicerçada na articulação </a:t>
            </a:r>
            <a:r>
              <a:rPr lang="pt-BR" sz="2400" dirty="0" err="1"/>
              <a:t>interfederativa</a:t>
            </a:r>
            <a:r>
              <a:rPr lang="pt-BR" sz="2400" dirty="0"/>
              <a:t>, na atuação em larga escala e na adoção desta ação como base das políticas de </a:t>
            </a:r>
            <a:r>
              <a:rPr lang="pt-BR" sz="2400" dirty="0" smtClean="0"/>
              <a:t>habitação e infraestrutura </a:t>
            </a:r>
            <a:r>
              <a:rPr lang="pt-BR" sz="2400" dirty="0"/>
              <a:t>do país. </a:t>
            </a:r>
          </a:p>
          <a:p>
            <a:pPr algn="just">
              <a:lnSpc>
                <a:spcPct val="150000"/>
              </a:lnSpc>
              <a:buFont typeface="Tahoma" pitchFamily="32" charset="0"/>
              <a:buChar char="•"/>
            </a:pPr>
            <a:endParaRPr lang="pt-BR" sz="2000" dirty="0">
              <a:latin typeface="Tahoma" pitchFamily="32" charset="0"/>
              <a:cs typeface="Arial Unicode MS" pitchFamily="32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54063" y="692696"/>
            <a:ext cx="770572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NOVA POLÍTICA NACIONAL</a:t>
            </a:r>
            <a:endParaRPr lang="pt-BR" sz="32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914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40610" y="1556792"/>
            <a:ext cx="8123238" cy="5634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endParaRPr lang="pt-BR" b="1" dirty="0" smtClean="0"/>
          </a:p>
          <a:p>
            <a:pPr lvl="0" algn="just">
              <a:lnSpc>
                <a:spcPct val="150000"/>
              </a:lnSpc>
              <a:buFont typeface="Tahoma" pitchFamily="32" charset="0"/>
              <a:buChar char="•"/>
            </a:pPr>
            <a:r>
              <a:rPr lang="pt-BR" dirty="0"/>
              <a:t>S</a:t>
            </a:r>
            <a:r>
              <a:rPr lang="pt-BR" dirty="0" smtClean="0"/>
              <a:t>istema de informação georreferenciado da regularização fundiária;</a:t>
            </a:r>
          </a:p>
          <a:p>
            <a:pPr lvl="0" algn="just">
              <a:lnSpc>
                <a:spcPct val="150000"/>
              </a:lnSpc>
              <a:buFont typeface="Tahoma" pitchFamily="32" charset="0"/>
              <a:buChar char="•"/>
            </a:pPr>
            <a:r>
              <a:rPr lang="pt-BR" dirty="0" smtClean="0"/>
              <a:t>Desenvolvimento de novas ferramentas para auxilio aos municípios; </a:t>
            </a:r>
          </a:p>
          <a:p>
            <a:pPr lvl="0" algn="just">
              <a:lnSpc>
                <a:spcPct val="150000"/>
              </a:lnSpc>
              <a:buFont typeface="Tahoma" pitchFamily="32" charset="0"/>
              <a:buChar char="•"/>
            </a:pPr>
            <a:r>
              <a:rPr lang="pt-BR" dirty="0" smtClean="0"/>
              <a:t>Capacitação dos atores responsáveis pela política de regularização;</a:t>
            </a:r>
          </a:p>
          <a:p>
            <a:pPr lvl="0" algn="just">
              <a:lnSpc>
                <a:spcPct val="150000"/>
              </a:lnSpc>
              <a:buFont typeface="Tahoma" pitchFamily="32" charset="0"/>
              <a:buChar char="•"/>
            </a:pPr>
            <a:r>
              <a:rPr lang="pt-BR" dirty="0"/>
              <a:t>Apoio </a:t>
            </a:r>
            <a:r>
              <a:rPr lang="pt-BR" dirty="0" smtClean="0"/>
              <a:t>técnico, jurídico e administrativo a estados e municípios</a:t>
            </a:r>
            <a:endParaRPr lang="pt-BR" dirty="0"/>
          </a:p>
          <a:p>
            <a:pPr lvl="0" algn="just">
              <a:lnSpc>
                <a:spcPct val="150000"/>
              </a:lnSpc>
              <a:buFont typeface="Tahoma" pitchFamily="32" charset="0"/>
              <a:buChar char="•"/>
            </a:pPr>
            <a:r>
              <a:rPr lang="pt-BR" dirty="0" smtClean="0"/>
              <a:t>Repasse de recursos;</a:t>
            </a:r>
          </a:p>
          <a:p>
            <a:pPr lvl="0" algn="just">
              <a:lnSpc>
                <a:spcPct val="150000"/>
              </a:lnSpc>
              <a:buFont typeface="Tahoma" pitchFamily="32" charset="0"/>
              <a:buChar char="•"/>
            </a:pPr>
            <a:r>
              <a:rPr lang="pt-BR" dirty="0" smtClean="0"/>
              <a:t>Trabalho conjunto com a SNH e SNSA para melhorias habitacionais e  implantação de infraestrutura nos núcleos urbanos regularizados;</a:t>
            </a:r>
          </a:p>
          <a:p>
            <a:pPr lvl="0" algn="just">
              <a:lnSpc>
                <a:spcPct val="150000"/>
              </a:lnSpc>
              <a:buFont typeface="Tahoma" pitchFamily="32" charset="0"/>
              <a:buChar char="•"/>
            </a:pPr>
            <a:r>
              <a:rPr lang="pt-BR" dirty="0" smtClean="0"/>
              <a:t>Formação de parcerias e acordos de cooperação técnica.</a:t>
            </a:r>
            <a:endParaRPr lang="pt-BR" dirty="0" smtClean="0">
              <a:solidFill>
                <a:schemeClr val="tx1"/>
              </a:solidFill>
            </a:endParaRPr>
          </a:p>
          <a:p>
            <a:pPr lvl="0" algn="just">
              <a:lnSpc>
                <a:spcPct val="150000"/>
              </a:lnSpc>
              <a:buFont typeface="Tahoma" pitchFamily="32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Desenvolvimento de ações conjuntas </a:t>
            </a:r>
            <a:r>
              <a:rPr lang="pt-BR" dirty="0" err="1" smtClean="0">
                <a:solidFill>
                  <a:schemeClr val="tx1"/>
                </a:solidFill>
              </a:rPr>
              <a:t>MCidades</a:t>
            </a:r>
            <a:r>
              <a:rPr lang="pt-BR" dirty="0" smtClean="0">
                <a:solidFill>
                  <a:schemeClr val="tx1"/>
                </a:solidFill>
              </a:rPr>
              <a:t>, INCRA , SPU e SERFAL</a:t>
            </a:r>
            <a:endParaRPr lang="pt-BR" dirty="0" smtClean="0"/>
          </a:p>
          <a:p>
            <a:pPr marL="0" lvl="0" indent="0" algn="just">
              <a:lnSpc>
                <a:spcPct val="150000"/>
              </a:lnSpc>
            </a:pPr>
            <a:endParaRPr lang="pt-BR" sz="1600" dirty="0" smtClean="0">
              <a:solidFill>
                <a:schemeClr val="tx1"/>
              </a:solidFill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600" dirty="0" smtClean="0"/>
          </a:p>
          <a:p>
            <a:pPr lvl="0" algn="just">
              <a:lnSpc>
                <a:spcPct val="150000"/>
              </a:lnSpc>
              <a:buFont typeface="Tahoma" pitchFamily="32" charset="0"/>
              <a:buChar char="•"/>
            </a:pPr>
            <a:endParaRPr lang="pt-BR" sz="1600" dirty="0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83656" y="476672"/>
            <a:ext cx="7705725" cy="1212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NOVA POLÍTICA NACIONAL</a:t>
            </a:r>
          </a:p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PROPOSTA</a:t>
            </a:r>
            <a:endParaRPr lang="pt-BR" sz="24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7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68057" y="2276872"/>
            <a:ext cx="8123238" cy="4557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Conceito da Regularização Fundiária </a:t>
            </a:r>
            <a:r>
              <a:rPr lang="pt-BR" sz="2400" dirty="0" smtClean="0"/>
              <a:t>Urbana – Reurb;</a:t>
            </a:r>
            <a:endParaRPr lang="pt-BR" sz="2400" b="1" dirty="0"/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Conceito de Reurb-S e Reurb-E</a:t>
            </a:r>
            <a:r>
              <a:rPr lang="pt-BR" sz="2400" dirty="0" smtClean="0"/>
              <a:t>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 smtClean="0"/>
              <a:t>Gratuidade do Registro</a:t>
            </a:r>
            <a:endParaRPr lang="pt-BR" sz="2400" dirty="0"/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Legitimação Fundiária;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Legitimação de Posse;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Ato Único de Registro;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Direito Real de Laje;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Arrecadação de Imóveis;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68057" y="404664"/>
            <a:ext cx="7964382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REVISÃO DO MARCO LEGAL</a:t>
            </a:r>
          </a:p>
          <a:p>
            <a:pPr algn="ctr">
              <a:lnSpc>
                <a:spcPct val="150000"/>
              </a:lnSpc>
            </a:pP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PRINCIPAIS PONTOS DA </a:t>
            </a: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REURB</a:t>
            </a:r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  <a:p>
            <a:pPr lvl="0" algn="just">
              <a:lnSpc>
                <a:spcPct val="150000"/>
              </a:lnSpc>
            </a:pP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868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395536" y="713000"/>
            <a:ext cx="8496944" cy="1549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</a:pPr>
            <a:r>
              <a:rPr lang="pt-B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CONCEITO DE REGULARIZAÇÃO FUNDIÁRIA </a:t>
            </a:r>
            <a:r>
              <a:rPr 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URBANA</a:t>
            </a:r>
          </a:p>
          <a:p>
            <a:pPr algn="ctr">
              <a:spcBef>
                <a:spcPts val="2000"/>
              </a:spcBef>
              <a:buClrTx/>
            </a:pPr>
            <a:r>
              <a:rPr lang="pt-BR" sz="24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Reurb</a:t>
            </a:r>
            <a:endParaRPr lang="pt-BR" sz="24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36376" y="2132856"/>
            <a:ext cx="8240080" cy="3356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Amplia-se o alcance da </a:t>
            </a:r>
            <a:r>
              <a:rPr lang="pt-BR" sz="2400" b="1" dirty="0" smtClean="0"/>
              <a:t>Reurb</a:t>
            </a:r>
            <a:r>
              <a:rPr lang="pt-BR" sz="2400" dirty="0" smtClean="0"/>
              <a:t> ao se considerar </a:t>
            </a:r>
            <a:r>
              <a:rPr lang="pt-BR" sz="2400" dirty="0"/>
              <a:t>todos os </a:t>
            </a:r>
            <a:r>
              <a:rPr lang="pt-BR" sz="2400" dirty="0" smtClean="0"/>
              <a:t>núcleos informais com </a:t>
            </a:r>
            <a:r>
              <a:rPr lang="pt-BR" sz="2400" dirty="0"/>
              <a:t>usos e características urbanas, ainda que situados em áreas </a:t>
            </a:r>
            <a:r>
              <a:rPr lang="pt-BR" sz="2400" dirty="0" smtClean="0"/>
              <a:t>rurais;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 smtClean="0"/>
              <a:t>Diversos núcleos, vilas e povoados estão fora do perímetro urbano ou de expansão urbana;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 smtClean="0"/>
              <a:t>A nova MP permite que milhares de domicílios, principalmente os da Amazônia Legal, possam ser regularizados.</a:t>
            </a:r>
          </a:p>
        </p:txBody>
      </p:sp>
    </p:spTree>
    <p:extLst>
      <p:ext uri="{BB962C8B-B14F-4D97-AF65-F5344CB8AC3E}">
        <p14:creationId xmlns:p14="http://schemas.microsoft.com/office/powerpoint/2010/main" val="3776681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827584" y="713000"/>
            <a:ext cx="741682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</a:pP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NÚCLEO URBANO INFORMAL</a:t>
            </a: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74376" y="1847389"/>
            <a:ext cx="8123238" cy="507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Altera-se o conceito de assentamento irregular para </a:t>
            </a:r>
            <a:r>
              <a:rPr lang="pt-BR" sz="2400" b="1" dirty="0"/>
              <a:t>núcleo urbano informal</a:t>
            </a:r>
            <a:r>
              <a:rPr lang="pt-BR" sz="2400" dirty="0"/>
              <a:t>, contemplando os núcleos clandestinos, irregulares ou aqueles nos quais, atendendo à legislação vigente à época da implantação ou regularização, não foi possível realizar a titulação de seus ocupantes</a:t>
            </a:r>
            <a:r>
              <a:rPr lang="pt-BR" sz="2400" dirty="0" smtClean="0"/>
              <a:t>, </a:t>
            </a:r>
            <a:r>
              <a:rPr lang="pt-BR" sz="2400" dirty="0"/>
              <a:t>sob a forma de parcelamentos do solo, de conjuntos habitacionais ou condomínios, horizontais, verticais ou mistos</a:t>
            </a:r>
          </a:p>
          <a:p>
            <a:pPr marL="0" indent="0" algn="just">
              <a:lnSpc>
                <a:spcPct val="150000"/>
              </a:lnSpc>
            </a:pPr>
            <a:endParaRPr lang="pt-BR" sz="2000" dirty="0">
              <a:latin typeface="Tahoma" pitchFamily="32" charset="0"/>
              <a:cs typeface="Arial Unicode MS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428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4514</TotalTime>
  <Words>1272</Words>
  <Application>Microsoft Office PowerPoint</Application>
  <PresentationFormat>Apresentação na tela (4:3)</PresentationFormat>
  <Paragraphs>141</Paragraphs>
  <Slides>20</Slides>
  <Notes>20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6" baseType="lpstr">
      <vt:lpstr>SimSun</vt:lpstr>
      <vt:lpstr>Arial</vt:lpstr>
      <vt:lpstr>Arial Unicode MS</vt:lpstr>
      <vt:lpstr>Tahoma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marcio.horta</dc:creator>
  <cp:lastModifiedBy>Célio Francisco Simão</cp:lastModifiedBy>
  <cp:revision>140</cp:revision>
  <cp:lastPrinted>2016-08-03T14:00:22Z</cp:lastPrinted>
  <dcterms:created xsi:type="dcterms:W3CDTF">2012-02-16T19:33:28Z</dcterms:created>
  <dcterms:modified xsi:type="dcterms:W3CDTF">2017-09-22T16:56:03Z</dcterms:modified>
</cp:coreProperties>
</file>