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8" r:id="rId2"/>
    <p:sldId id="257" r:id="rId3"/>
    <p:sldId id="260" r:id="rId4"/>
    <p:sldId id="259" r:id="rId5"/>
    <p:sldId id="262" r:id="rId6"/>
    <p:sldId id="261" r:id="rId7"/>
    <p:sldId id="263" r:id="rId8"/>
    <p:sldId id="264" r:id="rId9"/>
    <p:sldId id="265" r:id="rId10"/>
    <p:sldId id="266" r:id="rId11"/>
    <p:sldId id="267" r:id="rId12"/>
    <p:sldId id="268" r:id="rId13"/>
    <p:sldId id="269" r:id="rId14"/>
    <p:sldId id="270" r:id="rId15"/>
    <p:sldId id="271" r:id="rId16"/>
    <p:sldId id="272" r:id="rId17"/>
    <p:sldId id="256" r:id="rId18"/>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282D"/>
    <a:srgbClr val="153C57"/>
    <a:srgbClr val="D2E9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é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E3FDE45-AF77-4B5C-9715-49D594BDF05E}" styleName="Estilo Claro 1 - Ênfas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76" autoAdjust="0"/>
  </p:normalViewPr>
  <p:slideViewPr>
    <p:cSldViewPr>
      <p:cViewPr varScale="1">
        <p:scale>
          <a:sx n="69" d="100"/>
          <a:sy n="69" d="100"/>
        </p:scale>
        <p:origin x="1416"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44" d="100"/>
        <a:sy n="144" d="100"/>
      </p:scale>
      <p:origin x="0" y="177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DFC229-DBEC-464A-8FD8-A4254E940CE3}" type="datetimeFigureOut">
              <a:rPr lang="pt-BR" smtClean="0"/>
              <a:pPr/>
              <a:t>12/03/2018</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0C74F5-9BC0-4044-9F15-B78001842105}" type="slidenum">
              <a:rPr lang="pt-BR" smtClean="0"/>
              <a:pPr/>
              <a:t>‹nº›</a:t>
            </a:fld>
            <a:endParaRPr lang="pt-BR"/>
          </a:p>
        </p:txBody>
      </p:sp>
    </p:spTree>
    <p:extLst>
      <p:ext uri="{BB962C8B-B14F-4D97-AF65-F5344CB8AC3E}">
        <p14:creationId xmlns:p14="http://schemas.microsoft.com/office/powerpoint/2010/main" val="3746782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9" name="Retângulo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ítulo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pt-BR" smtClean="0"/>
              <a:t>Clique para editar o título mestre</a:t>
            </a:r>
            <a:endParaRPr kumimoji="0" lang="en-US"/>
          </a:p>
        </p:txBody>
      </p:sp>
      <p:sp>
        <p:nvSpPr>
          <p:cNvPr id="3" name="Subtítulo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pt-BR" smtClean="0"/>
              <a:t>Clique para editar o estilo do subtítulo mestre</a:t>
            </a:r>
            <a:endParaRPr kumimoji="0" lang="en-US"/>
          </a:p>
        </p:txBody>
      </p:sp>
      <p:sp>
        <p:nvSpPr>
          <p:cNvPr id="4" name="Espaço Reservado para Data 3"/>
          <p:cNvSpPr>
            <a:spLocks noGrp="1"/>
          </p:cNvSpPr>
          <p:nvPr>
            <p:ph type="dt" sz="half" idx="10"/>
          </p:nvPr>
        </p:nvSpPr>
        <p:spPr/>
        <p:txBody>
          <a:bodyPr/>
          <a:lstStyle/>
          <a:p>
            <a:fld id="{FAD27219-19A8-44C2-9493-13F039AD600C}" type="datetimeFigureOut">
              <a:rPr lang="pt-BR" smtClean="0"/>
              <a:pPr/>
              <a:t>12/03/2018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6195B79-9210-4C24-BA28-AAED473748BF}" type="slidenum">
              <a:rPr lang="pt-BR" smtClean="0"/>
              <a:pPr/>
              <a:t>‹nº›</a:t>
            </a:fld>
            <a:endParaRPr lang="pt-BR"/>
          </a:p>
        </p:txBody>
      </p:sp>
      <p:sp>
        <p:nvSpPr>
          <p:cNvPr id="10" name="Retângulo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FAD27219-19A8-44C2-9493-13F039AD600C}" type="datetimeFigureOut">
              <a:rPr lang="pt-BR" smtClean="0"/>
              <a:pPr/>
              <a:t>12/03/2018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6195B79-9210-4C24-BA28-AAED473748BF}"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spTree>
      <p:nvGrpSpPr>
        <p:cNvPr id="1" name=""/>
        <p:cNvGrpSpPr/>
        <p:nvPr/>
      </p:nvGrpSpPr>
      <p:grpSpPr>
        <a:xfrm>
          <a:off x="0" y="0"/>
          <a:ext cx="0" cy="0"/>
          <a:chOff x="0" y="0"/>
          <a:chExt cx="0" cy="0"/>
        </a:xfrm>
      </p:grpSpPr>
      <p:sp>
        <p:nvSpPr>
          <p:cNvPr id="9" name="Retângulo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tângulo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ítulo Vertical 1"/>
          <p:cNvSpPr>
            <a:spLocks noGrp="1"/>
          </p:cNvSpPr>
          <p:nvPr>
            <p:ph type="title" orient="vert"/>
          </p:nvPr>
        </p:nvSpPr>
        <p:spPr>
          <a:xfrm>
            <a:off x="6781800" y="274640"/>
            <a:ext cx="1905000" cy="5851525"/>
          </a:xfrm>
        </p:spPr>
        <p:txBody>
          <a:bodyPr vert="eaVer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457200" y="304800"/>
            <a:ext cx="6019800" cy="5851525"/>
          </a:xfrm>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FAD27219-19A8-44C2-9493-13F039AD600C}" type="datetimeFigureOut">
              <a:rPr lang="pt-BR" smtClean="0"/>
              <a:pPr/>
              <a:t>12/03/2018</a:t>
            </a:fld>
            <a:endParaRPr lang="pt-BR"/>
          </a:p>
        </p:txBody>
      </p:sp>
      <p:sp>
        <p:nvSpPr>
          <p:cNvPr id="5" name="Espaço Reservado para Rodapé 4"/>
          <p:cNvSpPr>
            <a:spLocks noGrp="1"/>
          </p:cNvSpPr>
          <p:nvPr>
            <p:ph type="ftr" sz="quarter" idx="11"/>
          </p:nvPr>
        </p:nvSpPr>
        <p:spPr>
          <a:xfrm>
            <a:off x="2640597" y="6377459"/>
            <a:ext cx="3836404" cy="365125"/>
          </a:xfrm>
        </p:spPr>
        <p:txBody>
          <a:bodyPr/>
          <a:lstStyle/>
          <a:p>
            <a:endParaRPr lang="pt-BR"/>
          </a:p>
        </p:txBody>
      </p:sp>
      <p:sp>
        <p:nvSpPr>
          <p:cNvPr id="6" name="Espaço Reservado para Número de Slide 5"/>
          <p:cNvSpPr>
            <a:spLocks noGrp="1"/>
          </p:cNvSpPr>
          <p:nvPr>
            <p:ph type="sldNum" sz="quarter" idx="12"/>
          </p:nvPr>
        </p:nvSpPr>
        <p:spPr/>
        <p:txBody>
          <a:bodyPr/>
          <a:lstStyle/>
          <a:p>
            <a:fld id="{C6195B79-9210-4C24-BA28-AAED473748BF}"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155448"/>
            <a:ext cx="8229600" cy="1252728"/>
          </a:xfrm>
        </p:spPr>
        <p:txBody>
          <a:bodyPr/>
          <a:lstStyle/>
          <a:p>
            <a:r>
              <a:rPr kumimoji="0" lang="pt-BR" smtClean="0"/>
              <a:t>Clique para editar o título mestre</a:t>
            </a:r>
            <a:endParaRPr kumimoji="0" lang="en-US"/>
          </a:p>
        </p:txBody>
      </p:sp>
      <p:sp>
        <p:nvSpPr>
          <p:cNvPr id="3" name="Espaço Reservado para Conteúdo 2"/>
          <p:cNvSpPr>
            <a:spLocks noGrp="1"/>
          </p:cNvSpPr>
          <p:nvPr>
            <p:ph idx="1"/>
          </p:nvPr>
        </p:nvSpPr>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FAD27219-19A8-44C2-9493-13F039AD600C}" type="datetimeFigureOut">
              <a:rPr lang="pt-BR" smtClean="0"/>
              <a:pPr/>
              <a:t>12/03/2018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6195B79-9210-4C24-BA28-AAED473748BF}"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9" name="Retângulo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tângulo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ítulo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pt-BR" smtClean="0"/>
              <a:t>Clique para editar o texto mestre</a:t>
            </a:r>
          </a:p>
        </p:txBody>
      </p:sp>
      <p:sp>
        <p:nvSpPr>
          <p:cNvPr id="4" name="Espaço Reservado para Data 3"/>
          <p:cNvSpPr>
            <a:spLocks noGrp="1"/>
          </p:cNvSpPr>
          <p:nvPr>
            <p:ph type="dt" sz="half" idx="10"/>
          </p:nvPr>
        </p:nvSpPr>
        <p:spPr/>
        <p:txBody>
          <a:bodyPr/>
          <a:lstStyle/>
          <a:p>
            <a:fld id="{FAD27219-19A8-44C2-9493-13F039AD600C}" type="datetimeFigureOut">
              <a:rPr lang="pt-BR" smtClean="0"/>
              <a:pPr/>
              <a:t>12/03/2018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6195B79-9210-4C24-BA28-AAED473748BF}"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Conteúdo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FAD27219-19A8-44C2-9493-13F039AD600C}" type="datetimeFigureOut">
              <a:rPr lang="pt-BR" smtClean="0"/>
              <a:pPr/>
              <a:t>12/03/2018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6195B79-9210-4C24-BA28-AAED473748BF}"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extLst/>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pt-BR" smtClean="0"/>
              <a:t>Clique para editar o texto mestre</a:t>
            </a:r>
          </a:p>
        </p:txBody>
      </p:sp>
      <p:sp>
        <p:nvSpPr>
          <p:cNvPr id="4" name="Espaço Reservado para Conteúdo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Texto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pt-BR" smtClean="0"/>
              <a:t>Clique para editar o texto mestre</a:t>
            </a:r>
          </a:p>
        </p:txBody>
      </p:sp>
      <p:sp>
        <p:nvSpPr>
          <p:cNvPr id="6" name="Espaço Reservado para Conteúdo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p>
            <a:fld id="{FAD27219-19A8-44C2-9493-13F039AD600C}" type="datetimeFigureOut">
              <a:rPr lang="pt-BR" smtClean="0"/>
              <a:pPr/>
              <a:t>12/03/2018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C6195B79-9210-4C24-BA28-AAED473748BF}"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Data 2"/>
          <p:cNvSpPr>
            <a:spLocks noGrp="1"/>
          </p:cNvSpPr>
          <p:nvPr>
            <p:ph type="dt" sz="half" idx="10"/>
          </p:nvPr>
        </p:nvSpPr>
        <p:spPr/>
        <p:txBody>
          <a:bodyPr/>
          <a:lstStyle/>
          <a:p>
            <a:fld id="{FAD27219-19A8-44C2-9493-13F039AD600C}" type="datetimeFigureOut">
              <a:rPr lang="pt-BR" smtClean="0"/>
              <a:pPr/>
              <a:t>12/03/2018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C6195B79-9210-4C24-BA28-AAED473748BF}"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FAD27219-19A8-44C2-9493-13F039AD600C}" type="datetimeFigureOut">
              <a:rPr lang="pt-BR" smtClean="0"/>
              <a:pPr/>
              <a:t>12/03/2018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C6195B79-9210-4C24-BA28-AAED473748BF}"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pt-BR" smtClean="0"/>
              <a:t>Clique para editar o título mestre</a:t>
            </a:r>
            <a:endParaRPr kumimoji="0" lang="en-US"/>
          </a:p>
        </p:txBody>
      </p:sp>
      <p:sp>
        <p:nvSpPr>
          <p:cNvPr id="3" name="Espaço Reservado para Conteúdo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Texto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pt-BR" smtClean="0"/>
              <a:t>Clique para editar o texto mestre</a:t>
            </a:r>
          </a:p>
        </p:txBody>
      </p:sp>
      <p:sp>
        <p:nvSpPr>
          <p:cNvPr id="5" name="Espaço Reservado para Data 4"/>
          <p:cNvSpPr>
            <a:spLocks noGrp="1"/>
          </p:cNvSpPr>
          <p:nvPr>
            <p:ph type="dt" sz="half" idx="10"/>
          </p:nvPr>
        </p:nvSpPr>
        <p:spPr/>
        <p:txBody>
          <a:bodyPr/>
          <a:lstStyle/>
          <a:p>
            <a:fld id="{FAD27219-19A8-44C2-9493-13F039AD600C}" type="datetimeFigureOut">
              <a:rPr lang="pt-BR" smtClean="0"/>
              <a:pPr/>
              <a:t>12/03/2018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6195B79-9210-4C24-BA28-AAED473748BF}" type="slidenum">
              <a:rPr lang="pt-BR" smtClean="0"/>
              <a:pPr/>
              <a:t>‹nº›</a:t>
            </a:fld>
            <a:endParaRPr lang="pt-BR"/>
          </a:p>
        </p:txBody>
      </p:sp>
      <p:sp>
        <p:nvSpPr>
          <p:cNvPr id="12" name="Retângulo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tângulo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pt-BR" smtClean="0"/>
              <a:t>Clique para editar o título mestre</a:t>
            </a:r>
            <a:endParaRPr kumimoji="0" lang="en-US"/>
          </a:p>
        </p:txBody>
      </p:sp>
      <p:sp>
        <p:nvSpPr>
          <p:cNvPr id="3" name="Espaço Reservado para Imagem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pt-BR" smtClean="0"/>
              <a:t>Clique no ícone para adicionar uma imagem</a:t>
            </a:r>
            <a:endParaRPr kumimoji="0" lang="en-US" dirty="0"/>
          </a:p>
        </p:txBody>
      </p:sp>
      <p:sp>
        <p:nvSpPr>
          <p:cNvPr id="4" name="Espaço Reservado para Texto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pt-BR" smtClean="0"/>
              <a:t>Clique para editar o texto mestre</a:t>
            </a:r>
          </a:p>
        </p:txBody>
      </p:sp>
      <p:sp>
        <p:nvSpPr>
          <p:cNvPr id="5" name="Espaço Reservado para Data 4"/>
          <p:cNvSpPr>
            <a:spLocks noGrp="1"/>
          </p:cNvSpPr>
          <p:nvPr>
            <p:ph type="dt" sz="half" idx="10"/>
          </p:nvPr>
        </p:nvSpPr>
        <p:spPr>
          <a:xfrm>
            <a:off x="164592" y="1170432"/>
            <a:ext cx="2523744" cy="201168"/>
          </a:xfrm>
        </p:spPr>
        <p:txBody>
          <a:bodyPr/>
          <a:lstStyle/>
          <a:p>
            <a:fld id="{FAD27219-19A8-44C2-9493-13F039AD600C}" type="datetimeFigureOut">
              <a:rPr lang="pt-BR" smtClean="0"/>
              <a:pPr/>
              <a:t>12/03/2018</a:t>
            </a:fld>
            <a:endParaRPr lang="pt-BR"/>
          </a:p>
        </p:txBody>
      </p:sp>
      <p:sp>
        <p:nvSpPr>
          <p:cNvPr id="11" name="Retângulo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tângulo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Espaço Reservado para Rodapé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pt-BR"/>
          </a:p>
        </p:txBody>
      </p:sp>
      <p:sp>
        <p:nvSpPr>
          <p:cNvPr id="7" name="Espaço Reservado para Número de Slide 6"/>
          <p:cNvSpPr>
            <a:spLocks noGrp="1"/>
          </p:cNvSpPr>
          <p:nvPr>
            <p:ph type="sldNum" sz="quarter" idx="12"/>
          </p:nvPr>
        </p:nvSpPr>
        <p:spPr>
          <a:xfrm>
            <a:off x="8339328" y="1170432"/>
            <a:ext cx="733864" cy="201168"/>
          </a:xfrm>
        </p:spPr>
        <p:txBody>
          <a:bodyPr/>
          <a:lstStyle/>
          <a:p>
            <a:fld id="{C6195B79-9210-4C24-BA28-AAED473748BF}"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tângulo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tângulo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Espaço Reservado para Título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4" name="Espaço Reservado para Data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FAD27219-19A8-44C2-9493-13F039AD600C}" type="datetimeFigureOut">
              <a:rPr lang="pt-BR" smtClean="0"/>
              <a:pPr/>
              <a:t>12/03/2018</a:t>
            </a:fld>
            <a:endParaRPr lang="pt-BR"/>
          </a:p>
        </p:txBody>
      </p:sp>
      <p:sp>
        <p:nvSpPr>
          <p:cNvPr id="5" name="Espaço Reservado para Rodapé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pt-BR"/>
          </a:p>
        </p:txBody>
      </p:sp>
      <p:sp>
        <p:nvSpPr>
          <p:cNvPr id="6" name="Espaço Reservado para Número de Slide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C6195B79-9210-4C24-BA28-AAED473748BF}" type="slidenum">
              <a:rPr lang="pt-BR" smtClean="0"/>
              <a:pPr/>
              <a:t>‹nº›</a:t>
            </a:fld>
            <a:endParaRPr lang="pt-B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 y="0"/>
            <a:ext cx="9143999"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aixaDeTexto 1"/>
          <p:cNvSpPr txBox="1"/>
          <p:nvPr/>
        </p:nvSpPr>
        <p:spPr>
          <a:xfrm>
            <a:off x="719572" y="1484784"/>
            <a:ext cx="7704856" cy="3108543"/>
          </a:xfrm>
          <a:prstGeom prst="rect">
            <a:avLst/>
          </a:prstGeom>
          <a:noFill/>
        </p:spPr>
        <p:txBody>
          <a:bodyPr wrap="square" rtlCol="0">
            <a:spAutoFit/>
          </a:bodyPr>
          <a:lstStyle/>
          <a:p>
            <a:pPr algn="just"/>
            <a:r>
              <a:rPr lang="pt-BR" dirty="0">
                <a:solidFill>
                  <a:srgbClr val="11282D"/>
                </a:solidFill>
                <a:latin typeface="Arial" panose="020B0604020202020204" pitchFamily="34" charset="0"/>
                <a:cs typeface="Arial" panose="020B0604020202020204" pitchFamily="34" charset="0"/>
              </a:rPr>
              <a:t>Art. 67.  A execução do contrato </a:t>
            </a:r>
            <a:r>
              <a:rPr lang="pt-BR" b="1" dirty="0">
                <a:solidFill>
                  <a:srgbClr val="11282D"/>
                </a:solidFill>
                <a:latin typeface="Arial" panose="020B0604020202020204" pitchFamily="34" charset="0"/>
                <a:cs typeface="Arial" panose="020B0604020202020204" pitchFamily="34" charset="0"/>
              </a:rPr>
              <a:t>deverá</a:t>
            </a:r>
            <a:r>
              <a:rPr lang="pt-BR" dirty="0">
                <a:solidFill>
                  <a:srgbClr val="11282D"/>
                </a:solidFill>
                <a:latin typeface="Arial" panose="020B0604020202020204" pitchFamily="34" charset="0"/>
                <a:cs typeface="Arial" panose="020B0604020202020204" pitchFamily="34" charset="0"/>
              </a:rPr>
              <a:t> ser acompanhada e fiscalizada por um representante da Administração </a:t>
            </a:r>
            <a:r>
              <a:rPr lang="pt-BR" u="sng" dirty="0">
                <a:solidFill>
                  <a:srgbClr val="11282D"/>
                </a:solidFill>
                <a:latin typeface="Arial" panose="020B0604020202020204" pitchFamily="34" charset="0"/>
                <a:cs typeface="Arial" panose="020B0604020202020204" pitchFamily="34" charset="0"/>
              </a:rPr>
              <a:t>especialmente designado</a:t>
            </a:r>
            <a:r>
              <a:rPr lang="pt-BR" dirty="0">
                <a:solidFill>
                  <a:srgbClr val="11282D"/>
                </a:solidFill>
                <a:latin typeface="Arial" panose="020B0604020202020204" pitchFamily="34" charset="0"/>
                <a:cs typeface="Arial" panose="020B0604020202020204" pitchFamily="34" charset="0"/>
              </a:rPr>
              <a:t>, permitida a contratação de terceiros para assisti-lo e subsidiá-lo de informações pertinentes a essa atribuição.</a:t>
            </a:r>
          </a:p>
          <a:p>
            <a:pPr algn="just"/>
            <a:endParaRPr lang="pt-BR" sz="800" dirty="0">
              <a:solidFill>
                <a:srgbClr val="11282D"/>
              </a:solidFill>
              <a:latin typeface="Arial" panose="020B0604020202020204" pitchFamily="34" charset="0"/>
              <a:cs typeface="Arial" panose="020B0604020202020204" pitchFamily="34" charset="0"/>
            </a:endParaRPr>
          </a:p>
          <a:p>
            <a:pPr algn="just"/>
            <a:r>
              <a:rPr lang="pt-BR" dirty="0">
                <a:solidFill>
                  <a:srgbClr val="11282D"/>
                </a:solidFill>
                <a:latin typeface="Arial" panose="020B0604020202020204" pitchFamily="34" charset="0"/>
                <a:cs typeface="Arial" panose="020B0604020202020204" pitchFamily="34" charset="0"/>
              </a:rPr>
              <a:t>§ 1</a:t>
            </a:r>
            <a:r>
              <a:rPr lang="pt-BR" u="sng" baseline="30000" dirty="0">
                <a:solidFill>
                  <a:srgbClr val="11282D"/>
                </a:solidFill>
                <a:latin typeface="Arial" panose="020B0604020202020204" pitchFamily="34" charset="0"/>
                <a:cs typeface="Arial" panose="020B0604020202020204" pitchFamily="34" charset="0"/>
              </a:rPr>
              <a:t>o</a:t>
            </a:r>
            <a:r>
              <a:rPr lang="pt-BR" dirty="0">
                <a:solidFill>
                  <a:srgbClr val="11282D"/>
                </a:solidFill>
                <a:latin typeface="Arial" panose="020B0604020202020204" pitchFamily="34" charset="0"/>
                <a:cs typeface="Arial" panose="020B0604020202020204" pitchFamily="34" charset="0"/>
              </a:rPr>
              <a:t> - O representante da Administração anotará em registro próprio todas as ocorrências relacionadas com a execução do contrato, determinando o que for necessário à regularização das faltas ou defeitos observados.</a:t>
            </a:r>
          </a:p>
          <a:p>
            <a:pPr algn="just"/>
            <a:endParaRPr lang="pt-BR" sz="800" dirty="0">
              <a:solidFill>
                <a:srgbClr val="11282D"/>
              </a:solidFill>
              <a:latin typeface="Arial" panose="020B0604020202020204" pitchFamily="34" charset="0"/>
              <a:cs typeface="Arial" panose="020B0604020202020204" pitchFamily="34" charset="0"/>
            </a:endParaRPr>
          </a:p>
          <a:p>
            <a:pPr algn="just"/>
            <a:r>
              <a:rPr lang="pt-BR" dirty="0">
                <a:solidFill>
                  <a:srgbClr val="11282D"/>
                </a:solidFill>
                <a:latin typeface="Arial" panose="020B0604020202020204" pitchFamily="34" charset="0"/>
                <a:cs typeface="Arial" panose="020B0604020202020204" pitchFamily="34" charset="0"/>
              </a:rPr>
              <a:t>§ 2</a:t>
            </a:r>
            <a:r>
              <a:rPr lang="pt-BR" u="sng" baseline="30000" dirty="0">
                <a:solidFill>
                  <a:srgbClr val="11282D"/>
                </a:solidFill>
                <a:latin typeface="Arial" panose="020B0604020202020204" pitchFamily="34" charset="0"/>
                <a:cs typeface="Arial" panose="020B0604020202020204" pitchFamily="34" charset="0"/>
              </a:rPr>
              <a:t>o</a:t>
            </a:r>
            <a:r>
              <a:rPr lang="pt-BR" dirty="0">
                <a:solidFill>
                  <a:srgbClr val="11282D"/>
                </a:solidFill>
                <a:latin typeface="Arial" panose="020B0604020202020204" pitchFamily="34" charset="0"/>
                <a:cs typeface="Arial" panose="020B0604020202020204" pitchFamily="34" charset="0"/>
              </a:rPr>
              <a:t> - As decisões e providências que ultrapassarem a competência do representante deverão ser solicitadas a seus superiores em tempo hábil para a adoção das medidas convenientes</a:t>
            </a:r>
            <a:r>
              <a:rPr lang="pt-BR" dirty="0" smtClean="0">
                <a:solidFill>
                  <a:srgbClr val="11282D"/>
                </a:solidFill>
                <a:latin typeface="Arial" panose="020B0604020202020204" pitchFamily="34" charset="0"/>
                <a:cs typeface="Arial" panose="020B0604020202020204" pitchFamily="34" charset="0"/>
              </a:rPr>
              <a:t>.</a:t>
            </a:r>
            <a:endParaRPr lang="pt-BR" dirty="0">
              <a:solidFill>
                <a:srgbClr val="11282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4326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 y="0"/>
            <a:ext cx="9143999"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aixaDeTexto 1"/>
          <p:cNvSpPr txBox="1"/>
          <p:nvPr/>
        </p:nvSpPr>
        <p:spPr>
          <a:xfrm>
            <a:off x="1" y="1052736"/>
            <a:ext cx="8964487" cy="4955203"/>
          </a:xfrm>
          <a:prstGeom prst="rect">
            <a:avLst/>
          </a:prstGeom>
          <a:noFill/>
        </p:spPr>
        <p:txBody>
          <a:bodyPr wrap="square" rtlCol="0">
            <a:spAutoFit/>
          </a:bodyPr>
          <a:lstStyle/>
          <a:p>
            <a:pPr algn="ctr"/>
            <a:r>
              <a:rPr lang="pt-BR" i="1" u="sng" dirty="0">
                <a:solidFill>
                  <a:srgbClr val="11282D"/>
                </a:solidFill>
                <a:latin typeface="Arial" panose="020B0604020202020204" pitchFamily="34" charset="0"/>
                <a:cs typeface="Arial" panose="020B0604020202020204" pitchFamily="34" charset="0"/>
              </a:rPr>
              <a:t>Projeto de Lei da Câmara nº 6814, de 2017</a:t>
            </a:r>
          </a:p>
          <a:p>
            <a:pPr algn="just"/>
            <a:endParaRPr lang="pt-BR" sz="500" dirty="0" smtClean="0">
              <a:solidFill>
                <a:srgbClr val="11282D"/>
              </a:solidFill>
              <a:latin typeface="Arial" panose="020B0604020202020204" pitchFamily="34" charset="0"/>
              <a:cs typeface="Arial" panose="020B0604020202020204" pitchFamily="34" charset="0"/>
            </a:endParaRPr>
          </a:p>
          <a:p>
            <a:pPr algn="just"/>
            <a:r>
              <a:rPr lang="pt-BR" b="1" dirty="0">
                <a:solidFill>
                  <a:schemeClr val="bg1"/>
                </a:solidFill>
                <a:latin typeface="Arial" panose="020B0604020202020204" pitchFamily="34" charset="0"/>
                <a:cs typeface="Arial" panose="020B0604020202020204" pitchFamily="34" charset="0"/>
              </a:rPr>
              <a:t>Art. </a:t>
            </a:r>
            <a:r>
              <a:rPr lang="pt-BR" b="1" dirty="0" smtClean="0">
                <a:solidFill>
                  <a:schemeClr val="bg1"/>
                </a:solidFill>
                <a:latin typeface="Arial" panose="020B0604020202020204" pitchFamily="34" charset="0"/>
                <a:cs typeface="Arial" panose="020B0604020202020204" pitchFamily="34" charset="0"/>
              </a:rPr>
              <a:t>5º ... definições</a:t>
            </a:r>
          </a:p>
          <a:p>
            <a:endParaRPr lang="pt-BR" sz="500" dirty="0" smtClean="0">
              <a:solidFill>
                <a:schemeClr val="bg1"/>
              </a:solidFill>
              <a:latin typeface="Arial" panose="020B0604020202020204" pitchFamily="34" charset="0"/>
              <a:cs typeface="Arial" panose="020B0604020202020204" pitchFamily="34" charset="0"/>
            </a:endParaRPr>
          </a:p>
          <a:p>
            <a:pPr algn="just"/>
            <a:r>
              <a:rPr lang="pt-BR" dirty="0">
                <a:solidFill>
                  <a:schemeClr val="bg1"/>
                </a:solidFill>
                <a:latin typeface="Arial" panose="020B0604020202020204" pitchFamily="34" charset="0"/>
                <a:cs typeface="Arial" panose="020B0604020202020204" pitchFamily="34" charset="0"/>
              </a:rPr>
              <a:t>XXV – matriz de riscos: cláusula contratual </a:t>
            </a:r>
            <a:r>
              <a:rPr lang="pt-BR" u="sng" dirty="0">
                <a:solidFill>
                  <a:schemeClr val="bg1"/>
                </a:solidFill>
                <a:latin typeface="Arial" panose="020B0604020202020204" pitchFamily="34" charset="0"/>
                <a:cs typeface="Arial" panose="020B0604020202020204" pitchFamily="34" charset="0"/>
              </a:rPr>
              <a:t>definidora de riscos e responsabilidades entre as partes e caracterizadora do equilíbrio econômico-financeiro inicial do contrato</a:t>
            </a:r>
            <a:r>
              <a:rPr lang="pt-BR" dirty="0">
                <a:solidFill>
                  <a:schemeClr val="bg1"/>
                </a:solidFill>
                <a:latin typeface="Arial" panose="020B0604020202020204" pitchFamily="34" charset="0"/>
                <a:cs typeface="Arial" panose="020B0604020202020204" pitchFamily="34" charset="0"/>
              </a:rPr>
              <a:t>, em termos de ônus financeiro decorrente de eventos supervenientes à contratação, contendo, no mínimo, as seguintes informações</a:t>
            </a:r>
            <a:r>
              <a:rPr lang="pt-BR" dirty="0" smtClean="0">
                <a:solidFill>
                  <a:schemeClr val="bg1"/>
                </a:solidFill>
                <a:latin typeface="Arial" panose="020B0604020202020204" pitchFamily="34" charset="0"/>
                <a:cs typeface="Arial" panose="020B0604020202020204" pitchFamily="34" charset="0"/>
              </a:rPr>
              <a:t>:</a:t>
            </a:r>
            <a:endParaRPr lang="pt-BR" dirty="0">
              <a:solidFill>
                <a:schemeClr val="bg1"/>
              </a:solidFill>
              <a:latin typeface="Arial" panose="020B0604020202020204" pitchFamily="34" charset="0"/>
              <a:cs typeface="Arial" panose="020B0604020202020204" pitchFamily="34" charset="0"/>
            </a:endParaRPr>
          </a:p>
          <a:p>
            <a:pPr algn="just"/>
            <a:r>
              <a:rPr lang="pt-BR" dirty="0">
                <a:solidFill>
                  <a:schemeClr val="bg1"/>
                </a:solidFill>
                <a:latin typeface="Arial" panose="020B0604020202020204" pitchFamily="34" charset="0"/>
                <a:cs typeface="Arial" panose="020B0604020202020204" pitchFamily="34" charset="0"/>
              </a:rPr>
              <a:t>a) </a:t>
            </a:r>
            <a:r>
              <a:rPr lang="pt-BR" b="1" dirty="0">
                <a:solidFill>
                  <a:schemeClr val="bg1"/>
                </a:solidFill>
                <a:latin typeface="Arial" panose="020B0604020202020204" pitchFamily="34" charset="0"/>
                <a:cs typeface="Arial" panose="020B0604020202020204" pitchFamily="34" charset="0"/>
              </a:rPr>
              <a:t>listagem de possíveis eventos supervenientes </a:t>
            </a:r>
            <a:r>
              <a:rPr lang="pt-BR" dirty="0">
                <a:solidFill>
                  <a:schemeClr val="bg1"/>
                </a:solidFill>
                <a:latin typeface="Arial" panose="020B0604020202020204" pitchFamily="34" charset="0"/>
                <a:cs typeface="Arial" panose="020B0604020202020204" pitchFamily="34" charset="0"/>
              </a:rPr>
              <a:t>à assinatura do contrato que possam causar impacto em seu equilíbrio econômico-financeiro e previsão de eventual necessidade de prolação de termo aditivo quando de sua ocorrência</a:t>
            </a:r>
            <a:r>
              <a:rPr lang="pt-BR" dirty="0" smtClean="0">
                <a:solidFill>
                  <a:schemeClr val="bg1"/>
                </a:solidFill>
                <a:latin typeface="Arial" panose="020B0604020202020204" pitchFamily="34" charset="0"/>
                <a:cs typeface="Arial" panose="020B0604020202020204" pitchFamily="34" charset="0"/>
              </a:rPr>
              <a:t>;</a:t>
            </a:r>
            <a:endParaRPr lang="pt-BR" dirty="0">
              <a:solidFill>
                <a:schemeClr val="bg1"/>
              </a:solidFill>
              <a:latin typeface="Arial" panose="020B0604020202020204" pitchFamily="34" charset="0"/>
              <a:cs typeface="Arial" panose="020B0604020202020204" pitchFamily="34" charset="0"/>
            </a:endParaRPr>
          </a:p>
          <a:p>
            <a:pPr algn="just"/>
            <a:r>
              <a:rPr lang="pt-BR" dirty="0">
                <a:solidFill>
                  <a:schemeClr val="bg1"/>
                </a:solidFill>
                <a:latin typeface="Arial" panose="020B0604020202020204" pitchFamily="34" charset="0"/>
                <a:cs typeface="Arial" panose="020B0604020202020204" pitchFamily="34" charset="0"/>
              </a:rPr>
              <a:t>b) </a:t>
            </a:r>
            <a:r>
              <a:rPr lang="pt-BR" b="1" dirty="0">
                <a:solidFill>
                  <a:schemeClr val="bg1"/>
                </a:solidFill>
                <a:latin typeface="Arial" panose="020B0604020202020204" pitchFamily="34" charset="0"/>
                <a:cs typeface="Arial" panose="020B0604020202020204" pitchFamily="34" charset="0"/>
              </a:rPr>
              <a:t>em obrigações de resultado</a:t>
            </a:r>
            <a:r>
              <a:rPr lang="pt-BR" dirty="0">
                <a:solidFill>
                  <a:schemeClr val="bg1"/>
                </a:solidFill>
                <a:latin typeface="Arial" panose="020B0604020202020204" pitchFamily="34" charset="0"/>
                <a:cs typeface="Arial" panose="020B0604020202020204" pitchFamily="34" charset="0"/>
              </a:rPr>
              <a:t>, estabelecimento preciso das frações do objeto em que haverá liberdade dos contratados para inovar em soluções metodológicas ou tecnológicas, em termos de modificação das soluções previamente delineadas no anteprojeto ou no projeto completo</a:t>
            </a:r>
            <a:r>
              <a:rPr lang="pt-BR" dirty="0" smtClean="0">
                <a:solidFill>
                  <a:schemeClr val="bg1"/>
                </a:solidFill>
                <a:latin typeface="Arial" panose="020B0604020202020204" pitchFamily="34" charset="0"/>
                <a:cs typeface="Arial" panose="020B0604020202020204" pitchFamily="34" charset="0"/>
              </a:rPr>
              <a:t>;</a:t>
            </a:r>
            <a:endParaRPr lang="pt-BR" dirty="0">
              <a:solidFill>
                <a:schemeClr val="bg1"/>
              </a:solidFill>
              <a:latin typeface="Arial" panose="020B0604020202020204" pitchFamily="34" charset="0"/>
              <a:cs typeface="Arial" panose="020B0604020202020204" pitchFamily="34" charset="0"/>
            </a:endParaRPr>
          </a:p>
          <a:p>
            <a:pPr algn="just"/>
            <a:r>
              <a:rPr lang="pt-BR" dirty="0">
                <a:solidFill>
                  <a:schemeClr val="bg1"/>
                </a:solidFill>
                <a:latin typeface="Arial" panose="020B0604020202020204" pitchFamily="34" charset="0"/>
                <a:cs typeface="Arial" panose="020B0604020202020204" pitchFamily="34" charset="0"/>
              </a:rPr>
              <a:t>c) </a:t>
            </a:r>
            <a:r>
              <a:rPr lang="pt-BR" b="1" dirty="0">
                <a:solidFill>
                  <a:schemeClr val="bg1"/>
                </a:solidFill>
                <a:latin typeface="Arial" panose="020B0604020202020204" pitchFamily="34" charset="0"/>
                <a:cs typeface="Arial" panose="020B0604020202020204" pitchFamily="34" charset="0"/>
              </a:rPr>
              <a:t>em obrigações de meio</a:t>
            </a:r>
            <a:r>
              <a:rPr lang="pt-BR" dirty="0">
                <a:solidFill>
                  <a:schemeClr val="bg1"/>
                </a:solidFill>
                <a:latin typeface="Arial" panose="020B0604020202020204" pitchFamily="34" charset="0"/>
                <a:cs typeface="Arial" panose="020B0604020202020204" pitchFamily="34" charset="0"/>
              </a:rPr>
              <a:t>, estabelecimento preciso das frações do objeto em que não haverá liberdade dos contratados para inovar em soluções metodológicas ou tecnológicas, devendo haver obrigação de identidade entre a execução e a solução predefinida no anteprojeto ou no projeto completo; </a:t>
            </a:r>
            <a:endParaRPr lang="pt-BR"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2759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 y="0"/>
            <a:ext cx="9143999"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aixaDeTexto 1"/>
          <p:cNvSpPr txBox="1"/>
          <p:nvPr/>
        </p:nvSpPr>
        <p:spPr>
          <a:xfrm>
            <a:off x="179512" y="980728"/>
            <a:ext cx="8712968" cy="5062924"/>
          </a:xfrm>
          <a:prstGeom prst="rect">
            <a:avLst/>
          </a:prstGeom>
          <a:noFill/>
        </p:spPr>
        <p:txBody>
          <a:bodyPr wrap="square" rtlCol="0">
            <a:spAutoFit/>
          </a:bodyPr>
          <a:lstStyle/>
          <a:p>
            <a:pPr algn="ctr"/>
            <a:r>
              <a:rPr lang="pt-BR" sz="1600" i="1" u="sng" dirty="0">
                <a:solidFill>
                  <a:srgbClr val="11282D"/>
                </a:solidFill>
                <a:latin typeface="Arial" panose="020B0604020202020204" pitchFamily="34" charset="0"/>
                <a:cs typeface="Arial" panose="020B0604020202020204" pitchFamily="34" charset="0"/>
              </a:rPr>
              <a:t>Projeto de Lei da Câmara nº 6814, de 2017</a:t>
            </a:r>
          </a:p>
          <a:p>
            <a:pPr algn="just"/>
            <a:endParaRPr lang="pt-BR" sz="500" dirty="0" smtClean="0">
              <a:solidFill>
                <a:srgbClr val="11282D"/>
              </a:solidFill>
              <a:latin typeface="Arial" panose="020B0604020202020204" pitchFamily="34" charset="0"/>
              <a:cs typeface="Arial" panose="020B0604020202020204" pitchFamily="34" charset="0"/>
            </a:endParaRPr>
          </a:p>
          <a:p>
            <a:pPr algn="just"/>
            <a:r>
              <a:rPr lang="pt-BR" sz="1600" b="1" dirty="0">
                <a:solidFill>
                  <a:schemeClr val="bg1"/>
                </a:solidFill>
                <a:latin typeface="Arial" panose="020B0604020202020204" pitchFamily="34" charset="0"/>
                <a:cs typeface="Arial" panose="020B0604020202020204" pitchFamily="34" charset="0"/>
              </a:rPr>
              <a:t>Art. 7º </a:t>
            </a:r>
            <a:r>
              <a:rPr lang="pt-BR" sz="1600" dirty="0">
                <a:solidFill>
                  <a:schemeClr val="bg1"/>
                </a:solidFill>
                <a:latin typeface="Arial" panose="020B0604020202020204" pitchFamily="34" charset="0"/>
                <a:cs typeface="Arial" panose="020B0604020202020204" pitchFamily="34" charset="0"/>
              </a:rPr>
              <a:t>A licitação será conduzida por </a:t>
            </a:r>
            <a:r>
              <a:rPr lang="pt-BR" sz="1600" b="1" dirty="0">
                <a:solidFill>
                  <a:schemeClr val="bg1"/>
                </a:solidFill>
                <a:latin typeface="Arial" panose="020B0604020202020204" pitchFamily="34" charset="0"/>
                <a:cs typeface="Arial" panose="020B0604020202020204" pitchFamily="34" charset="0"/>
              </a:rPr>
              <a:t>agente de licitação</a:t>
            </a:r>
            <a:r>
              <a:rPr lang="pt-BR" sz="1600" dirty="0">
                <a:solidFill>
                  <a:schemeClr val="bg1"/>
                </a:solidFill>
                <a:latin typeface="Arial" panose="020B0604020202020204" pitchFamily="34" charset="0"/>
                <a:cs typeface="Arial" panose="020B0604020202020204" pitchFamily="34" charset="0"/>
              </a:rPr>
              <a:t>. </a:t>
            </a:r>
          </a:p>
          <a:p>
            <a:pPr algn="just"/>
            <a:r>
              <a:rPr lang="pt-BR" sz="1600" dirty="0">
                <a:solidFill>
                  <a:schemeClr val="bg1"/>
                </a:solidFill>
                <a:latin typeface="Arial" panose="020B0604020202020204" pitchFamily="34" charset="0"/>
                <a:cs typeface="Arial" panose="020B0604020202020204" pitchFamily="34" charset="0"/>
              </a:rPr>
              <a:t>§ 1º O agente de licitação é a pessoa designada pela autoridade competente, entre servidores ou empregados públicos pertencentes aos quadros permanentes da Administração Pública, para tomar decisões, acompanhar o trâmite da licitação, dar impulso ao procedimento licitatório e executar quaisquer outras atividades necessárias ao bom andamento da licitação</a:t>
            </a:r>
            <a:r>
              <a:rPr lang="pt-BR" sz="1600" dirty="0" smtClean="0">
                <a:solidFill>
                  <a:schemeClr val="bg1"/>
                </a:solidFill>
                <a:latin typeface="Arial" panose="020B0604020202020204" pitchFamily="34" charset="0"/>
                <a:cs typeface="Arial" panose="020B0604020202020204" pitchFamily="34" charset="0"/>
              </a:rPr>
              <a:t>.</a:t>
            </a:r>
            <a:endParaRPr lang="pt-BR" sz="1600" dirty="0">
              <a:solidFill>
                <a:schemeClr val="bg1"/>
              </a:solidFill>
              <a:latin typeface="Arial" panose="020B0604020202020204" pitchFamily="34" charset="0"/>
              <a:cs typeface="Arial" panose="020B0604020202020204" pitchFamily="34" charset="0"/>
            </a:endParaRPr>
          </a:p>
          <a:p>
            <a:pPr algn="just"/>
            <a:r>
              <a:rPr lang="pt-BR" sz="1600" dirty="0">
                <a:solidFill>
                  <a:schemeClr val="bg1"/>
                </a:solidFill>
                <a:latin typeface="Arial" panose="020B0604020202020204" pitchFamily="34" charset="0"/>
                <a:cs typeface="Arial" panose="020B0604020202020204" pitchFamily="34" charset="0"/>
              </a:rPr>
              <a:t>§ 2º O agente de licitação será auxiliado por equipe de apoio e responderá individualmente pelos atos que praticar, salvo quando induzido a erro pela atuação da equipe</a:t>
            </a:r>
            <a:r>
              <a:rPr lang="pt-BR" sz="1600" dirty="0" smtClean="0">
                <a:solidFill>
                  <a:schemeClr val="bg1"/>
                </a:solidFill>
                <a:latin typeface="Arial" panose="020B0604020202020204" pitchFamily="34" charset="0"/>
                <a:cs typeface="Arial" panose="020B0604020202020204" pitchFamily="34" charset="0"/>
              </a:rPr>
              <a:t>.</a:t>
            </a:r>
            <a:endParaRPr lang="pt-BR" sz="1600" dirty="0">
              <a:solidFill>
                <a:schemeClr val="bg1"/>
              </a:solidFill>
              <a:latin typeface="Arial" panose="020B0604020202020204" pitchFamily="34" charset="0"/>
              <a:cs typeface="Arial" panose="020B0604020202020204" pitchFamily="34" charset="0"/>
            </a:endParaRPr>
          </a:p>
          <a:p>
            <a:pPr algn="just"/>
            <a:r>
              <a:rPr lang="pt-BR" sz="1600" dirty="0">
                <a:solidFill>
                  <a:schemeClr val="bg1"/>
                </a:solidFill>
                <a:latin typeface="Arial" panose="020B0604020202020204" pitchFamily="34" charset="0"/>
                <a:cs typeface="Arial" panose="020B0604020202020204" pitchFamily="34" charset="0"/>
              </a:rPr>
              <a:t>§ 3º Em licitações complexas, o agente de licitação poderá ser substituído por comissão de licitação formada por, no mínimo, 3 (três) membros, que responderão solidariamente por todos os atos praticados pela comissão, ressalvado o membro que expressar posição individual divergente fundamentada e registrada em ata lavrada na reunião em que houver sido tomada a decisão</a:t>
            </a:r>
            <a:r>
              <a:rPr lang="pt-BR" sz="1600" dirty="0" smtClean="0">
                <a:solidFill>
                  <a:schemeClr val="bg1"/>
                </a:solidFill>
                <a:latin typeface="Arial" panose="020B0604020202020204" pitchFamily="34" charset="0"/>
                <a:cs typeface="Arial" panose="020B0604020202020204" pitchFamily="34" charset="0"/>
              </a:rPr>
              <a:t>.</a:t>
            </a:r>
            <a:endParaRPr lang="pt-BR" sz="1600" dirty="0">
              <a:solidFill>
                <a:schemeClr val="bg1"/>
              </a:solidFill>
              <a:latin typeface="Arial" panose="020B0604020202020204" pitchFamily="34" charset="0"/>
              <a:cs typeface="Arial" panose="020B0604020202020204" pitchFamily="34" charset="0"/>
            </a:endParaRPr>
          </a:p>
          <a:p>
            <a:pPr algn="just"/>
            <a:r>
              <a:rPr lang="pt-BR" sz="1600" dirty="0">
                <a:solidFill>
                  <a:schemeClr val="bg1"/>
                </a:solidFill>
                <a:latin typeface="Arial" panose="020B0604020202020204" pitchFamily="34" charset="0"/>
                <a:cs typeface="Arial" panose="020B0604020202020204" pitchFamily="34" charset="0"/>
              </a:rPr>
              <a:t>§ 4º As regras relativas ao funcionamento da comissão de licitação de que trata esta Lei serão estabelecidas em regulamento</a:t>
            </a:r>
            <a:r>
              <a:rPr lang="pt-BR" sz="1600" dirty="0" smtClean="0">
                <a:solidFill>
                  <a:schemeClr val="bg1"/>
                </a:solidFill>
                <a:latin typeface="Arial" panose="020B0604020202020204" pitchFamily="34" charset="0"/>
                <a:cs typeface="Arial" panose="020B0604020202020204" pitchFamily="34" charset="0"/>
              </a:rPr>
              <a:t>.</a:t>
            </a:r>
            <a:endParaRPr lang="pt-BR" sz="1600" dirty="0">
              <a:solidFill>
                <a:schemeClr val="bg1"/>
              </a:solidFill>
              <a:latin typeface="Arial" panose="020B0604020202020204" pitchFamily="34" charset="0"/>
              <a:cs typeface="Arial" panose="020B0604020202020204" pitchFamily="34" charset="0"/>
            </a:endParaRPr>
          </a:p>
          <a:p>
            <a:pPr algn="just"/>
            <a:r>
              <a:rPr lang="pt-BR" sz="1600" dirty="0">
                <a:solidFill>
                  <a:schemeClr val="bg1"/>
                </a:solidFill>
                <a:latin typeface="Arial" panose="020B0604020202020204" pitchFamily="34" charset="0"/>
                <a:cs typeface="Arial" panose="020B0604020202020204" pitchFamily="34" charset="0"/>
              </a:rPr>
              <a:t>§ 5º A Administração poderá contratar, por prazo determinado, serviço de empresa ou de profissional especializado para assessorar os responsáveis pela condução da licitação</a:t>
            </a:r>
            <a:r>
              <a:rPr lang="pt-BR" sz="1600" dirty="0" smtClean="0">
                <a:solidFill>
                  <a:schemeClr val="bg1"/>
                </a:solidFill>
                <a:latin typeface="Arial" panose="020B0604020202020204" pitchFamily="34" charset="0"/>
                <a:cs typeface="Arial" panose="020B0604020202020204" pitchFamily="34" charset="0"/>
              </a:rPr>
              <a:t>.</a:t>
            </a:r>
            <a:endParaRPr lang="pt-BR" sz="1600" dirty="0">
              <a:solidFill>
                <a:schemeClr val="bg1"/>
              </a:solidFill>
              <a:latin typeface="Arial" panose="020B0604020202020204" pitchFamily="34" charset="0"/>
              <a:cs typeface="Arial" panose="020B0604020202020204" pitchFamily="34" charset="0"/>
            </a:endParaRPr>
          </a:p>
          <a:p>
            <a:pPr algn="just"/>
            <a:r>
              <a:rPr lang="pt-BR" sz="1600" dirty="0">
                <a:solidFill>
                  <a:schemeClr val="bg1"/>
                </a:solidFill>
                <a:latin typeface="Arial" panose="020B0604020202020204" pitchFamily="34" charset="0"/>
                <a:cs typeface="Arial" panose="020B0604020202020204" pitchFamily="34" charset="0"/>
              </a:rPr>
              <a:t>§ 6º Em licitações na modalidade leilão, o agente de licitação será indicado na forma do art. 28</a:t>
            </a:r>
            <a:r>
              <a:rPr lang="pt-BR" sz="1600" dirty="0" smtClean="0">
                <a:solidFill>
                  <a:schemeClr val="bg1"/>
                </a:solidFill>
                <a:latin typeface="Arial" panose="020B0604020202020204" pitchFamily="34" charset="0"/>
                <a:cs typeface="Arial" panose="020B0604020202020204" pitchFamily="34" charset="0"/>
              </a:rPr>
              <a:t>.</a:t>
            </a:r>
            <a:r>
              <a:rPr lang="pt-BR" b="1" dirty="0"/>
              <a:t> </a:t>
            </a:r>
            <a:r>
              <a:rPr lang="pt-BR" sz="1200" b="1" dirty="0">
                <a:solidFill>
                  <a:srgbClr val="11282D"/>
                </a:solidFill>
                <a:latin typeface="Arial" panose="020B0604020202020204" pitchFamily="34" charset="0"/>
                <a:cs typeface="Arial" panose="020B0604020202020204" pitchFamily="34" charset="0"/>
              </a:rPr>
              <a:t>Art. 28</a:t>
            </a:r>
            <a:r>
              <a:rPr lang="pt-BR" sz="1200" dirty="0">
                <a:solidFill>
                  <a:srgbClr val="11282D"/>
                </a:solidFill>
                <a:latin typeface="Arial" panose="020B0604020202020204" pitchFamily="34" charset="0"/>
                <a:cs typeface="Arial" panose="020B0604020202020204" pitchFamily="34" charset="0"/>
              </a:rPr>
              <a:t>. O leilão pode ser cometido a leiloeiro oficial ou a servidor designado pela autoridade competente de cada órgão ou entidade, devendo regulamento dispor sobre seus procedimentos operacionais. </a:t>
            </a:r>
            <a:endParaRPr lang="pt-BR" sz="1200" dirty="0" smtClean="0">
              <a:solidFill>
                <a:srgbClr val="11282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5996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 y="0"/>
            <a:ext cx="9143999"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aixaDeTexto 1"/>
          <p:cNvSpPr txBox="1"/>
          <p:nvPr/>
        </p:nvSpPr>
        <p:spPr>
          <a:xfrm>
            <a:off x="179512" y="980728"/>
            <a:ext cx="8712968" cy="4262705"/>
          </a:xfrm>
          <a:prstGeom prst="rect">
            <a:avLst/>
          </a:prstGeom>
          <a:noFill/>
        </p:spPr>
        <p:txBody>
          <a:bodyPr wrap="square" rtlCol="0">
            <a:spAutoFit/>
          </a:bodyPr>
          <a:lstStyle/>
          <a:p>
            <a:pPr algn="ctr"/>
            <a:r>
              <a:rPr lang="pt-BR" sz="1600" i="1" u="sng" dirty="0">
                <a:solidFill>
                  <a:srgbClr val="11282D"/>
                </a:solidFill>
                <a:latin typeface="Arial" panose="020B0604020202020204" pitchFamily="34" charset="0"/>
                <a:cs typeface="Arial" panose="020B0604020202020204" pitchFamily="34" charset="0"/>
              </a:rPr>
              <a:t>Projeto de Lei da Câmara nº 6814, de 2017</a:t>
            </a:r>
          </a:p>
          <a:p>
            <a:pPr algn="just"/>
            <a:endParaRPr lang="pt-BR" sz="500" dirty="0" smtClean="0">
              <a:solidFill>
                <a:srgbClr val="11282D"/>
              </a:solidFill>
              <a:latin typeface="Arial" panose="020B0604020202020204" pitchFamily="34" charset="0"/>
              <a:cs typeface="Arial" panose="020B0604020202020204" pitchFamily="34" charset="0"/>
            </a:endParaRPr>
          </a:p>
          <a:p>
            <a:r>
              <a:rPr lang="pt-BR" b="1" dirty="0">
                <a:solidFill>
                  <a:schemeClr val="bg1"/>
                </a:solidFill>
                <a:latin typeface="Arial" panose="020B0604020202020204" pitchFamily="34" charset="0"/>
                <a:cs typeface="Arial" panose="020B0604020202020204" pitchFamily="34" charset="0"/>
              </a:rPr>
              <a:t>Art. 9º </a:t>
            </a:r>
            <a:r>
              <a:rPr lang="pt-BR" dirty="0">
                <a:solidFill>
                  <a:schemeClr val="bg1"/>
                </a:solidFill>
                <a:latin typeface="Arial" panose="020B0604020202020204" pitchFamily="34" charset="0"/>
                <a:cs typeface="Arial" panose="020B0604020202020204" pitchFamily="34" charset="0"/>
              </a:rPr>
              <a:t>O processo licitatório tem por objetivos: </a:t>
            </a:r>
          </a:p>
          <a:p>
            <a:r>
              <a:rPr lang="pt-BR" dirty="0">
                <a:solidFill>
                  <a:schemeClr val="bg1"/>
                </a:solidFill>
                <a:latin typeface="Arial" panose="020B0604020202020204" pitchFamily="34" charset="0"/>
                <a:cs typeface="Arial" panose="020B0604020202020204" pitchFamily="34" charset="0"/>
              </a:rPr>
              <a:t>I – assegurar a seleção da proposta apta a gerar o resultado de contratação mais vantajoso para a Administração Pública; </a:t>
            </a:r>
          </a:p>
          <a:p>
            <a:r>
              <a:rPr lang="pt-BR" dirty="0">
                <a:solidFill>
                  <a:schemeClr val="bg1"/>
                </a:solidFill>
                <a:latin typeface="Arial" panose="020B0604020202020204" pitchFamily="34" charset="0"/>
                <a:cs typeface="Arial" panose="020B0604020202020204" pitchFamily="34" charset="0"/>
              </a:rPr>
              <a:t>II – assegurar a justa competição entre os licitantes; </a:t>
            </a:r>
          </a:p>
          <a:p>
            <a:r>
              <a:rPr lang="pt-BR" dirty="0">
                <a:solidFill>
                  <a:schemeClr val="bg1"/>
                </a:solidFill>
                <a:latin typeface="Arial" panose="020B0604020202020204" pitchFamily="34" charset="0"/>
                <a:cs typeface="Arial" panose="020B0604020202020204" pitchFamily="34" charset="0"/>
              </a:rPr>
              <a:t>III – incentivar a inovação tecnológica e o desenvolvimento socioeconômico</a:t>
            </a:r>
            <a:r>
              <a:rPr lang="pt-BR" dirty="0" smtClean="0">
                <a:solidFill>
                  <a:schemeClr val="bg1"/>
                </a:solidFill>
                <a:latin typeface="Arial" panose="020B0604020202020204" pitchFamily="34" charset="0"/>
                <a:cs typeface="Arial" panose="020B0604020202020204" pitchFamily="34" charset="0"/>
              </a:rPr>
              <a:t>.</a:t>
            </a:r>
          </a:p>
          <a:p>
            <a:endParaRPr lang="pt-BR" sz="1600" dirty="0">
              <a:solidFill>
                <a:schemeClr val="bg1"/>
              </a:solidFill>
              <a:latin typeface="Arial" panose="020B0604020202020204" pitchFamily="34" charset="0"/>
              <a:cs typeface="Arial" panose="020B0604020202020204" pitchFamily="34" charset="0"/>
            </a:endParaRPr>
          </a:p>
          <a:p>
            <a:r>
              <a:rPr lang="pt-BR" b="1" dirty="0">
                <a:solidFill>
                  <a:schemeClr val="bg1"/>
                </a:solidFill>
                <a:latin typeface="Arial" panose="020B0604020202020204" pitchFamily="34" charset="0"/>
                <a:cs typeface="Arial" panose="020B0604020202020204" pitchFamily="34" charset="0"/>
              </a:rPr>
              <a:t>Art. 15</a:t>
            </a:r>
            <a:r>
              <a:rPr lang="pt-BR" dirty="0">
                <a:solidFill>
                  <a:schemeClr val="bg1"/>
                </a:solidFill>
                <a:latin typeface="Arial" panose="020B0604020202020204" pitchFamily="34" charset="0"/>
                <a:cs typeface="Arial" panose="020B0604020202020204" pitchFamily="34" charset="0"/>
              </a:rPr>
              <a:t>. O processo de licitação observará as seguintes fases, em sequência: </a:t>
            </a:r>
          </a:p>
          <a:p>
            <a:r>
              <a:rPr lang="pt-BR" dirty="0">
                <a:solidFill>
                  <a:schemeClr val="bg1"/>
                </a:solidFill>
                <a:latin typeface="Arial" panose="020B0604020202020204" pitchFamily="34" charset="0"/>
                <a:cs typeface="Arial" panose="020B0604020202020204" pitchFamily="34" charset="0"/>
              </a:rPr>
              <a:t>I – preparatória; </a:t>
            </a:r>
          </a:p>
          <a:p>
            <a:r>
              <a:rPr lang="pt-BR" dirty="0">
                <a:solidFill>
                  <a:schemeClr val="bg1"/>
                </a:solidFill>
                <a:latin typeface="Arial" panose="020B0604020202020204" pitchFamily="34" charset="0"/>
                <a:cs typeface="Arial" panose="020B0604020202020204" pitchFamily="34" charset="0"/>
              </a:rPr>
              <a:t>II – publicação do edital de licitação; </a:t>
            </a:r>
          </a:p>
          <a:p>
            <a:r>
              <a:rPr lang="pt-BR" dirty="0">
                <a:solidFill>
                  <a:schemeClr val="bg1"/>
                </a:solidFill>
                <a:latin typeface="Arial" panose="020B0604020202020204" pitchFamily="34" charset="0"/>
                <a:cs typeface="Arial" panose="020B0604020202020204" pitchFamily="34" charset="0"/>
              </a:rPr>
              <a:t>III – apresentação de propostas e lances, quando for o caso; </a:t>
            </a:r>
          </a:p>
          <a:p>
            <a:r>
              <a:rPr lang="pt-BR" dirty="0">
                <a:solidFill>
                  <a:schemeClr val="bg1"/>
                </a:solidFill>
                <a:latin typeface="Arial" panose="020B0604020202020204" pitchFamily="34" charset="0"/>
                <a:cs typeface="Arial" panose="020B0604020202020204" pitchFamily="34" charset="0"/>
              </a:rPr>
              <a:t>IV – julgamento; </a:t>
            </a:r>
          </a:p>
          <a:p>
            <a:r>
              <a:rPr lang="pt-BR" dirty="0">
                <a:solidFill>
                  <a:schemeClr val="bg1"/>
                </a:solidFill>
                <a:latin typeface="Arial" panose="020B0604020202020204" pitchFamily="34" charset="0"/>
                <a:cs typeface="Arial" panose="020B0604020202020204" pitchFamily="34" charset="0"/>
              </a:rPr>
              <a:t>V – habilitação; </a:t>
            </a:r>
          </a:p>
          <a:p>
            <a:r>
              <a:rPr lang="pt-BR" dirty="0">
                <a:solidFill>
                  <a:schemeClr val="bg1"/>
                </a:solidFill>
                <a:latin typeface="Arial" panose="020B0604020202020204" pitchFamily="34" charset="0"/>
                <a:cs typeface="Arial" panose="020B0604020202020204" pitchFamily="34" charset="0"/>
              </a:rPr>
              <a:t>VI – recursal; </a:t>
            </a:r>
          </a:p>
          <a:p>
            <a:r>
              <a:rPr lang="pt-BR" dirty="0">
                <a:solidFill>
                  <a:schemeClr val="bg1"/>
                </a:solidFill>
                <a:latin typeface="Arial" panose="020B0604020202020204" pitchFamily="34" charset="0"/>
                <a:cs typeface="Arial" panose="020B0604020202020204" pitchFamily="34" charset="0"/>
              </a:rPr>
              <a:t>VII – homologação. </a:t>
            </a:r>
            <a:endParaRPr lang="pt-BR" sz="1600"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3809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 y="0"/>
            <a:ext cx="9143999"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aixaDeTexto 1"/>
          <p:cNvSpPr txBox="1"/>
          <p:nvPr/>
        </p:nvSpPr>
        <p:spPr>
          <a:xfrm>
            <a:off x="179512" y="980728"/>
            <a:ext cx="8712968" cy="4816703"/>
          </a:xfrm>
          <a:prstGeom prst="rect">
            <a:avLst/>
          </a:prstGeom>
          <a:noFill/>
        </p:spPr>
        <p:txBody>
          <a:bodyPr wrap="square" rtlCol="0">
            <a:spAutoFit/>
          </a:bodyPr>
          <a:lstStyle/>
          <a:p>
            <a:pPr algn="ctr"/>
            <a:r>
              <a:rPr lang="pt-BR" sz="1600" i="1" u="sng" dirty="0">
                <a:solidFill>
                  <a:srgbClr val="11282D"/>
                </a:solidFill>
                <a:latin typeface="Arial" panose="020B0604020202020204" pitchFamily="34" charset="0"/>
                <a:cs typeface="Arial" panose="020B0604020202020204" pitchFamily="34" charset="0"/>
              </a:rPr>
              <a:t>Projeto de Lei da Câmara nº 6814, de 2017</a:t>
            </a:r>
          </a:p>
          <a:p>
            <a:pPr algn="just"/>
            <a:endParaRPr lang="pt-BR" sz="500" dirty="0" smtClean="0">
              <a:solidFill>
                <a:srgbClr val="11282D"/>
              </a:solidFill>
              <a:latin typeface="Arial" panose="020B0604020202020204" pitchFamily="34" charset="0"/>
              <a:cs typeface="Arial" panose="020B0604020202020204" pitchFamily="34" charset="0"/>
            </a:endParaRPr>
          </a:p>
          <a:p>
            <a:pPr algn="just"/>
            <a:r>
              <a:rPr lang="pt-BR" b="1" dirty="0">
                <a:solidFill>
                  <a:schemeClr val="bg1"/>
                </a:solidFill>
                <a:latin typeface="Arial" panose="020B0604020202020204" pitchFamily="34" charset="0"/>
                <a:cs typeface="Arial" panose="020B0604020202020204" pitchFamily="34" charset="0"/>
              </a:rPr>
              <a:t>Art. 25</a:t>
            </a:r>
            <a:r>
              <a:rPr lang="pt-BR" dirty="0">
                <a:solidFill>
                  <a:schemeClr val="bg1"/>
                </a:solidFill>
                <a:latin typeface="Arial" panose="020B0604020202020204" pitchFamily="34" charset="0"/>
                <a:cs typeface="Arial" panose="020B0604020202020204" pitchFamily="34" charset="0"/>
              </a:rPr>
              <a:t>. São modalidades de licitação: </a:t>
            </a:r>
          </a:p>
          <a:p>
            <a:pPr algn="just"/>
            <a:r>
              <a:rPr lang="pt-BR" dirty="0">
                <a:solidFill>
                  <a:schemeClr val="bg1"/>
                </a:solidFill>
                <a:latin typeface="Arial" panose="020B0604020202020204" pitchFamily="34" charset="0"/>
                <a:cs typeface="Arial" panose="020B0604020202020204" pitchFamily="34" charset="0"/>
              </a:rPr>
              <a:t>I – concorrência; </a:t>
            </a:r>
          </a:p>
          <a:p>
            <a:pPr algn="just"/>
            <a:r>
              <a:rPr lang="pt-BR" dirty="0">
                <a:solidFill>
                  <a:schemeClr val="bg1"/>
                </a:solidFill>
                <a:latin typeface="Arial" panose="020B0604020202020204" pitchFamily="34" charset="0"/>
                <a:cs typeface="Arial" panose="020B0604020202020204" pitchFamily="34" charset="0"/>
              </a:rPr>
              <a:t>II – convite; </a:t>
            </a:r>
          </a:p>
          <a:p>
            <a:pPr algn="just"/>
            <a:r>
              <a:rPr lang="pt-BR" dirty="0">
                <a:solidFill>
                  <a:schemeClr val="bg1"/>
                </a:solidFill>
                <a:latin typeface="Arial" panose="020B0604020202020204" pitchFamily="34" charset="0"/>
                <a:cs typeface="Arial" panose="020B0604020202020204" pitchFamily="34" charset="0"/>
              </a:rPr>
              <a:t>III – concurso; </a:t>
            </a:r>
          </a:p>
          <a:p>
            <a:pPr algn="just"/>
            <a:r>
              <a:rPr lang="pt-BR" dirty="0">
                <a:solidFill>
                  <a:schemeClr val="bg1"/>
                </a:solidFill>
                <a:latin typeface="Arial" panose="020B0604020202020204" pitchFamily="34" charset="0"/>
                <a:cs typeface="Arial" panose="020B0604020202020204" pitchFamily="34" charset="0"/>
              </a:rPr>
              <a:t>IV – leilão; </a:t>
            </a:r>
          </a:p>
          <a:p>
            <a:pPr algn="just"/>
            <a:r>
              <a:rPr lang="pt-BR" dirty="0">
                <a:solidFill>
                  <a:schemeClr val="bg1"/>
                </a:solidFill>
                <a:latin typeface="Arial" panose="020B0604020202020204" pitchFamily="34" charset="0"/>
                <a:cs typeface="Arial" panose="020B0604020202020204" pitchFamily="34" charset="0"/>
              </a:rPr>
              <a:t>V – pregão; </a:t>
            </a:r>
          </a:p>
          <a:p>
            <a:pPr algn="just"/>
            <a:r>
              <a:rPr lang="pt-BR" dirty="0">
                <a:solidFill>
                  <a:schemeClr val="bg1"/>
                </a:solidFill>
                <a:latin typeface="Arial" panose="020B0604020202020204" pitchFamily="34" charset="0"/>
                <a:cs typeface="Arial" panose="020B0604020202020204" pitchFamily="34" charset="0"/>
              </a:rPr>
              <a:t>VI – diálogo competitivo</a:t>
            </a:r>
            <a:r>
              <a:rPr lang="pt-BR" dirty="0" smtClean="0">
                <a:solidFill>
                  <a:schemeClr val="bg1"/>
                </a:solidFill>
                <a:latin typeface="Arial" panose="020B0604020202020204" pitchFamily="34" charset="0"/>
                <a:cs typeface="Arial" panose="020B0604020202020204" pitchFamily="34" charset="0"/>
              </a:rPr>
              <a:t>.</a:t>
            </a:r>
          </a:p>
          <a:p>
            <a:pPr algn="just"/>
            <a:endParaRPr lang="pt-BR" sz="1600" dirty="0">
              <a:solidFill>
                <a:schemeClr val="bg1"/>
              </a:solidFill>
              <a:latin typeface="Arial" panose="020B0604020202020204" pitchFamily="34" charset="0"/>
              <a:cs typeface="Arial" panose="020B0604020202020204" pitchFamily="34" charset="0"/>
            </a:endParaRPr>
          </a:p>
          <a:p>
            <a:r>
              <a:rPr lang="pt-BR" b="1" dirty="0">
                <a:solidFill>
                  <a:schemeClr val="bg1"/>
                </a:solidFill>
                <a:latin typeface="Arial" panose="020B0604020202020204" pitchFamily="34" charset="0"/>
                <a:cs typeface="Arial" panose="020B0604020202020204" pitchFamily="34" charset="0"/>
              </a:rPr>
              <a:t>Art. 30</a:t>
            </a:r>
            <a:r>
              <a:rPr lang="pt-BR" dirty="0">
                <a:solidFill>
                  <a:schemeClr val="bg1"/>
                </a:solidFill>
                <a:latin typeface="Arial" panose="020B0604020202020204" pitchFamily="34" charset="0"/>
                <a:cs typeface="Arial" panose="020B0604020202020204" pitchFamily="34" charset="0"/>
              </a:rPr>
              <a:t>. O julgamento das propostas será realizado de acordo com os seguintes critérios: </a:t>
            </a:r>
          </a:p>
          <a:p>
            <a:r>
              <a:rPr lang="pt-BR" dirty="0">
                <a:solidFill>
                  <a:schemeClr val="bg1"/>
                </a:solidFill>
                <a:latin typeface="Arial" panose="020B0604020202020204" pitchFamily="34" charset="0"/>
                <a:cs typeface="Arial" panose="020B0604020202020204" pitchFamily="34" charset="0"/>
              </a:rPr>
              <a:t>I – menor preço; </a:t>
            </a:r>
          </a:p>
          <a:p>
            <a:r>
              <a:rPr lang="pt-BR" dirty="0">
                <a:solidFill>
                  <a:schemeClr val="bg1"/>
                </a:solidFill>
                <a:latin typeface="Arial" panose="020B0604020202020204" pitchFamily="34" charset="0"/>
                <a:cs typeface="Arial" panose="020B0604020202020204" pitchFamily="34" charset="0"/>
              </a:rPr>
              <a:t>II – maior desconto; </a:t>
            </a:r>
          </a:p>
          <a:p>
            <a:r>
              <a:rPr lang="pt-BR" dirty="0">
                <a:solidFill>
                  <a:schemeClr val="bg1"/>
                </a:solidFill>
                <a:latin typeface="Arial" panose="020B0604020202020204" pitchFamily="34" charset="0"/>
                <a:cs typeface="Arial" panose="020B0604020202020204" pitchFamily="34" charset="0"/>
              </a:rPr>
              <a:t>III – melhor técnica ou conteúdo artístico; </a:t>
            </a:r>
          </a:p>
          <a:p>
            <a:r>
              <a:rPr lang="pt-BR" dirty="0">
                <a:solidFill>
                  <a:schemeClr val="bg1"/>
                </a:solidFill>
                <a:latin typeface="Arial" panose="020B0604020202020204" pitchFamily="34" charset="0"/>
                <a:cs typeface="Arial" panose="020B0604020202020204" pitchFamily="34" charset="0"/>
              </a:rPr>
              <a:t>IV – técnica e preço; </a:t>
            </a:r>
          </a:p>
          <a:p>
            <a:r>
              <a:rPr lang="pt-BR" dirty="0">
                <a:solidFill>
                  <a:schemeClr val="bg1"/>
                </a:solidFill>
                <a:latin typeface="Arial" panose="020B0604020202020204" pitchFamily="34" charset="0"/>
                <a:cs typeface="Arial" panose="020B0604020202020204" pitchFamily="34" charset="0"/>
              </a:rPr>
              <a:t>V – maior lance, no caso de leilão; </a:t>
            </a:r>
          </a:p>
          <a:p>
            <a:r>
              <a:rPr lang="pt-BR" dirty="0">
                <a:solidFill>
                  <a:schemeClr val="bg1"/>
                </a:solidFill>
                <a:latin typeface="Arial" panose="020B0604020202020204" pitchFamily="34" charset="0"/>
                <a:cs typeface="Arial" panose="020B0604020202020204" pitchFamily="34" charset="0"/>
              </a:rPr>
              <a:t>VI – maior retorno econômico. </a:t>
            </a:r>
            <a:endParaRPr lang="pt-BR" sz="1600"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5387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 y="0"/>
            <a:ext cx="9143999"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aixaDeTexto 1"/>
          <p:cNvSpPr txBox="1"/>
          <p:nvPr/>
        </p:nvSpPr>
        <p:spPr>
          <a:xfrm>
            <a:off x="179512" y="980728"/>
            <a:ext cx="8712968" cy="5893921"/>
          </a:xfrm>
          <a:prstGeom prst="rect">
            <a:avLst/>
          </a:prstGeom>
          <a:noFill/>
        </p:spPr>
        <p:txBody>
          <a:bodyPr wrap="square" rtlCol="0">
            <a:spAutoFit/>
          </a:bodyPr>
          <a:lstStyle/>
          <a:p>
            <a:pPr algn="ctr"/>
            <a:r>
              <a:rPr lang="pt-BR" sz="1600" i="1" u="sng" dirty="0">
                <a:solidFill>
                  <a:srgbClr val="11282D"/>
                </a:solidFill>
                <a:latin typeface="Arial" panose="020B0604020202020204" pitchFamily="34" charset="0"/>
                <a:cs typeface="Arial" panose="020B0604020202020204" pitchFamily="34" charset="0"/>
              </a:rPr>
              <a:t>Projeto de Lei da Câmara nº 6814, de 2017</a:t>
            </a:r>
          </a:p>
          <a:p>
            <a:pPr algn="just"/>
            <a:endParaRPr lang="pt-BR" sz="500" dirty="0" smtClean="0">
              <a:solidFill>
                <a:srgbClr val="11282D"/>
              </a:solidFill>
              <a:latin typeface="Arial" panose="020B0604020202020204" pitchFamily="34" charset="0"/>
              <a:cs typeface="Arial" panose="020B0604020202020204" pitchFamily="34" charset="0"/>
            </a:endParaRPr>
          </a:p>
          <a:p>
            <a:r>
              <a:rPr lang="pt-BR" b="1" dirty="0">
                <a:solidFill>
                  <a:schemeClr val="bg1"/>
                </a:solidFill>
                <a:latin typeface="Arial" panose="020B0604020202020204" pitchFamily="34" charset="0"/>
                <a:cs typeface="Arial" panose="020B0604020202020204" pitchFamily="34" charset="0"/>
              </a:rPr>
              <a:t>Art. 68</a:t>
            </a:r>
            <a:r>
              <a:rPr lang="pt-BR" dirty="0">
                <a:solidFill>
                  <a:schemeClr val="bg1"/>
                </a:solidFill>
                <a:latin typeface="Arial" panose="020B0604020202020204" pitchFamily="34" charset="0"/>
                <a:cs typeface="Arial" panose="020B0604020202020204" pitchFamily="34" charset="0"/>
              </a:rPr>
              <a:t>. É dispensável a licitação: </a:t>
            </a:r>
          </a:p>
          <a:p>
            <a:r>
              <a:rPr lang="pt-BR" dirty="0">
                <a:solidFill>
                  <a:schemeClr val="bg1"/>
                </a:solidFill>
                <a:latin typeface="Arial" panose="020B0604020202020204" pitchFamily="34" charset="0"/>
                <a:cs typeface="Arial" panose="020B0604020202020204" pitchFamily="34" charset="0"/>
              </a:rPr>
              <a:t>I – para contratação que envolva valores inferiores a R$ 60.000,00 (sessenta mil reais), no caso de obras e serviços de engenharia, desde que a modalidade convite não possa ser empregada sem prejuízo aos objetivos da contratação; </a:t>
            </a:r>
          </a:p>
          <a:p>
            <a:r>
              <a:rPr lang="pt-BR" dirty="0">
                <a:solidFill>
                  <a:schemeClr val="bg1"/>
                </a:solidFill>
                <a:latin typeface="Arial" panose="020B0604020202020204" pitchFamily="34" charset="0"/>
                <a:cs typeface="Arial" panose="020B0604020202020204" pitchFamily="34" charset="0"/>
              </a:rPr>
              <a:t>II – para contratação que envolva valores inferiores a R$ 15.000,00 (quinze mil reais), no caso de outros serviços e compras, desde que a modalidade convite não possa ser empregada sem prejuízo aos objetivos da contratação</a:t>
            </a:r>
            <a:r>
              <a:rPr lang="pt-BR" dirty="0" smtClean="0">
                <a:solidFill>
                  <a:schemeClr val="bg1"/>
                </a:solidFill>
                <a:latin typeface="Arial" panose="020B0604020202020204" pitchFamily="34" charset="0"/>
                <a:cs typeface="Arial" panose="020B0604020202020204" pitchFamily="34" charset="0"/>
              </a:rPr>
              <a:t>;</a:t>
            </a:r>
          </a:p>
          <a:p>
            <a:r>
              <a:rPr lang="pt-BR" sz="1600" dirty="0" smtClean="0">
                <a:solidFill>
                  <a:schemeClr val="bg1"/>
                </a:solidFill>
                <a:latin typeface="Arial" panose="020B0604020202020204" pitchFamily="34" charset="0"/>
                <a:cs typeface="Arial" panose="020B0604020202020204" pitchFamily="34" charset="0"/>
              </a:rPr>
              <a:t>.......................</a:t>
            </a:r>
          </a:p>
          <a:p>
            <a:endParaRPr lang="pt-BR" sz="500" dirty="0">
              <a:solidFill>
                <a:schemeClr val="bg1"/>
              </a:solidFill>
              <a:latin typeface="Arial" panose="020B0604020202020204" pitchFamily="34" charset="0"/>
              <a:cs typeface="Arial" panose="020B0604020202020204" pitchFamily="34" charset="0"/>
            </a:endParaRPr>
          </a:p>
          <a:p>
            <a:pPr algn="just"/>
            <a:r>
              <a:rPr lang="pt-BR" b="1" dirty="0">
                <a:solidFill>
                  <a:schemeClr val="bg1"/>
                </a:solidFill>
                <a:latin typeface="Arial" panose="020B0604020202020204" pitchFamily="34" charset="0"/>
                <a:cs typeface="Arial" panose="020B0604020202020204" pitchFamily="34" charset="0"/>
              </a:rPr>
              <a:t>Art. 27</a:t>
            </a:r>
            <a:r>
              <a:rPr lang="pt-BR" dirty="0">
                <a:solidFill>
                  <a:schemeClr val="bg1"/>
                </a:solidFill>
                <a:latin typeface="Arial" panose="020B0604020202020204" pitchFamily="34" charset="0"/>
                <a:cs typeface="Arial" panose="020B0604020202020204" pitchFamily="34" charset="0"/>
              </a:rPr>
              <a:t>. O convite observará as seguintes regras e condições: </a:t>
            </a:r>
          </a:p>
          <a:p>
            <a:pPr algn="just"/>
            <a:r>
              <a:rPr lang="pt-BR" dirty="0">
                <a:solidFill>
                  <a:schemeClr val="bg1"/>
                </a:solidFill>
                <a:latin typeface="Arial" panose="020B0604020202020204" pitchFamily="34" charset="0"/>
                <a:cs typeface="Arial" panose="020B0604020202020204" pitchFamily="34" charset="0"/>
              </a:rPr>
              <a:t>I – poderá ser utilizado para contratações de valores inferiores a R$150.000,00 (cento e cinquenta mil reais); </a:t>
            </a:r>
          </a:p>
          <a:p>
            <a:pPr algn="just"/>
            <a:r>
              <a:rPr lang="pt-BR" dirty="0">
                <a:solidFill>
                  <a:schemeClr val="bg1"/>
                </a:solidFill>
                <a:latin typeface="Arial" panose="020B0604020202020204" pitchFamily="34" charset="0"/>
                <a:cs typeface="Arial" panose="020B0604020202020204" pitchFamily="34" charset="0"/>
              </a:rPr>
              <a:t>II – a Administração obterá 3 (três) ou mais cotações antes da abertura da fase de apresentação de propostas adicionais; </a:t>
            </a:r>
          </a:p>
          <a:p>
            <a:pPr algn="just"/>
            <a:r>
              <a:rPr lang="pt-BR" dirty="0">
                <a:solidFill>
                  <a:schemeClr val="bg1"/>
                </a:solidFill>
                <a:latin typeface="Arial" panose="020B0604020202020204" pitchFamily="34" charset="0"/>
                <a:cs typeface="Arial" panose="020B0604020202020204" pitchFamily="34" charset="0"/>
              </a:rPr>
              <a:t>III – a Administração divulgará, em sítio eletrônico oficial ou em outro meio apto a dar conhecimento ao público acerca da licitação, o interesse em obter propostas adicionais com a completa identificação do objeto pretendido, dispensando-se a publicação de edital; </a:t>
            </a:r>
          </a:p>
          <a:p>
            <a:pPr algn="just"/>
            <a:r>
              <a:rPr lang="pt-BR" dirty="0">
                <a:solidFill>
                  <a:schemeClr val="bg1"/>
                </a:solidFill>
                <a:latin typeface="Arial" panose="020B0604020202020204" pitchFamily="34" charset="0"/>
                <a:cs typeface="Arial" panose="020B0604020202020204" pitchFamily="34" charset="0"/>
              </a:rPr>
              <a:t>IV – a adjudicação da melhor proposta somente ocorrerá após o prazo mínimo de 3 (três) dias, contado da divulgação a que se refere o inciso III. </a:t>
            </a:r>
            <a:endParaRPr lang="pt-BR" sz="1600"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05674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 y="0"/>
            <a:ext cx="9143999"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aixaDeTexto 1"/>
          <p:cNvSpPr txBox="1"/>
          <p:nvPr/>
        </p:nvSpPr>
        <p:spPr>
          <a:xfrm>
            <a:off x="179512" y="980728"/>
            <a:ext cx="8712968" cy="3431709"/>
          </a:xfrm>
          <a:prstGeom prst="rect">
            <a:avLst/>
          </a:prstGeom>
          <a:noFill/>
        </p:spPr>
        <p:txBody>
          <a:bodyPr wrap="square" rtlCol="0">
            <a:spAutoFit/>
          </a:bodyPr>
          <a:lstStyle/>
          <a:p>
            <a:pPr algn="ctr"/>
            <a:r>
              <a:rPr lang="pt-BR" sz="1600" i="1" u="sng" dirty="0">
                <a:solidFill>
                  <a:srgbClr val="11282D"/>
                </a:solidFill>
                <a:latin typeface="Arial" panose="020B0604020202020204" pitchFamily="34" charset="0"/>
                <a:cs typeface="Arial" panose="020B0604020202020204" pitchFamily="34" charset="0"/>
              </a:rPr>
              <a:t>Projeto de Lei da Câmara nº 6814, de 2017</a:t>
            </a:r>
          </a:p>
          <a:p>
            <a:pPr algn="just"/>
            <a:endParaRPr lang="pt-BR" sz="500" dirty="0" smtClean="0">
              <a:solidFill>
                <a:srgbClr val="11282D"/>
              </a:solidFill>
              <a:latin typeface="Arial" panose="020B0604020202020204" pitchFamily="34" charset="0"/>
              <a:cs typeface="Arial" panose="020B0604020202020204" pitchFamily="34" charset="0"/>
            </a:endParaRPr>
          </a:p>
          <a:p>
            <a:r>
              <a:rPr lang="pt-BR" b="1" dirty="0">
                <a:solidFill>
                  <a:schemeClr val="bg1"/>
                </a:solidFill>
                <a:latin typeface="Arial" panose="020B0604020202020204" pitchFamily="34" charset="0"/>
                <a:cs typeface="Arial" panose="020B0604020202020204" pitchFamily="34" charset="0"/>
              </a:rPr>
              <a:t>Art. 69</a:t>
            </a:r>
            <a:r>
              <a:rPr lang="pt-BR" dirty="0">
                <a:solidFill>
                  <a:schemeClr val="bg1"/>
                </a:solidFill>
                <a:latin typeface="Arial" panose="020B0604020202020204" pitchFamily="34" charset="0"/>
                <a:cs typeface="Arial" panose="020B0604020202020204" pitchFamily="34" charset="0"/>
              </a:rPr>
              <a:t>. São procedimentos auxiliares das licitações e das contratações regidas por esta Lei: </a:t>
            </a:r>
          </a:p>
          <a:p>
            <a:r>
              <a:rPr lang="pt-BR" dirty="0">
                <a:solidFill>
                  <a:schemeClr val="bg1"/>
                </a:solidFill>
                <a:latin typeface="Arial" panose="020B0604020202020204" pitchFamily="34" charset="0"/>
                <a:cs typeface="Arial" panose="020B0604020202020204" pitchFamily="34" charset="0"/>
              </a:rPr>
              <a:t>I – credenciamento; </a:t>
            </a:r>
          </a:p>
          <a:p>
            <a:r>
              <a:rPr lang="pt-BR" dirty="0">
                <a:solidFill>
                  <a:schemeClr val="bg1"/>
                </a:solidFill>
                <a:latin typeface="Arial" panose="020B0604020202020204" pitchFamily="34" charset="0"/>
                <a:cs typeface="Arial" panose="020B0604020202020204" pitchFamily="34" charset="0"/>
              </a:rPr>
              <a:t>II – pré-qualificação; </a:t>
            </a:r>
          </a:p>
          <a:p>
            <a:r>
              <a:rPr lang="pt-BR" dirty="0">
                <a:solidFill>
                  <a:schemeClr val="bg1"/>
                </a:solidFill>
                <a:latin typeface="Arial" panose="020B0604020202020204" pitchFamily="34" charset="0"/>
                <a:cs typeface="Arial" panose="020B0604020202020204" pitchFamily="34" charset="0"/>
              </a:rPr>
              <a:t>III – sistema de registro de preços; </a:t>
            </a:r>
          </a:p>
          <a:p>
            <a:r>
              <a:rPr lang="pt-BR" dirty="0">
                <a:solidFill>
                  <a:schemeClr val="bg1"/>
                </a:solidFill>
                <a:latin typeface="Arial" panose="020B0604020202020204" pitchFamily="34" charset="0"/>
                <a:cs typeface="Arial" panose="020B0604020202020204" pitchFamily="34" charset="0"/>
              </a:rPr>
              <a:t>IV – registro cadastral</a:t>
            </a:r>
            <a:r>
              <a:rPr lang="pt-BR" dirty="0" smtClean="0">
                <a:solidFill>
                  <a:schemeClr val="bg1"/>
                </a:solidFill>
                <a:latin typeface="Arial" panose="020B0604020202020204" pitchFamily="34" charset="0"/>
                <a:cs typeface="Arial" panose="020B0604020202020204" pitchFamily="34" charset="0"/>
              </a:rPr>
              <a:t>.</a:t>
            </a:r>
          </a:p>
          <a:p>
            <a:endParaRPr lang="pt-BR" sz="800" dirty="0">
              <a:solidFill>
                <a:schemeClr val="bg1"/>
              </a:solidFill>
              <a:latin typeface="Arial" panose="020B0604020202020204" pitchFamily="34" charset="0"/>
              <a:cs typeface="Arial" panose="020B0604020202020204" pitchFamily="34" charset="0"/>
            </a:endParaRPr>
          </a:p>
          <a:p>
            <a:r>
              <a:rPr lang="pt-BR" dirty="0">
                <a:solidFill>
                  <a:schemeClr val="bg1"/>
                </a:solidFill>
                <a:latin typeface="Arial" panose="020B0604020202020204" pitchFamily="34" charset="0"/>
                <a:cs typeface="Arial" panose="020B0604020202020204" pitchFamily="34" charset="0"/>
              </a:rPr>
              <a:t>§ 1º Os procedimentos auxiliares de que trata o </a:t>
            </a:r>
            <a:r>
              <a:rPr lang="pt-BR" b="1" dirty="0">
                <a:solidFill>
                  <a:schemeClr val="bg1"/>
                </a:solidFill>
                <a:latin typeface="Arial" panose="020B0604020202020204" pitchFamily="34" charset="0"/>
                <a:cs typeface="Arial" panose="020B0604020202020204" pitchFamily="34" charset="0"/>
              </a:rPr>
              <a:t>caput </a:t>
            </a:r>
            <a:r>
              <a:rPr lang="pt-BR" dirty="0">
                <a:solidFill>
                  <a:schemeClr val="bg1"/>
                </a:solidFill>
                <a:latin typeface="Arial" panose="020B0604020202020204" pitchFamily="34" charset="0"/>
                <a:cs typeface="Arial" panose="020B0604020202020204" pitchFamily="34" charset="0"/>
              </a:rPr>
              <a:t>obedecerão a critérios claros e objetivos definidos em regulamento</a:t>
            </a:r>
            <a:r>
              <a:rPr lang="pt-BR" dirty="0" smtClean="0">
                <a:solidFill>
                  <a:schemeClr val="bg1"/>
                </a:solidFill>
                <a:latin typeface="Arial" panose="020B0604020202020204" pitchFamily="34" charset="0"/>
                <a:cs typeface="Arial" panose="020B0604020202020204" pitchFamily="34" charset="0"/>
              </a:rPr>
              <a:t>.</a:t>
            </a:r>
          </a:p>
          <a:p>
            <a:endParaRPr lang="pt-BR" sz="800" dirty="0">
              <a:solidFill>
                <a:schemeClr val="bg1"/>
              </a:solidFill>
              <a:latin typeface="Arial" panose="020B0604020202020204" pitchFamily="34" charset="0"/>
              <a:cs typeface="Arial" panose="020B0604020202020204" pitchFamily="34" charset="0"/>
            </a:endParaRPr>
          </a:p>
          <a:p>
            <a:r>
              <a:rPr lang="pt-BR" dirty="0">
                <a:solidFill>
                  <a:schemeClr val="bg1"/>
                </a:solidFill>
                <a:latin typeface="Arial" panose="020B0604020202020204" pitchFamily="34" charset="0"/>
                <a:cs typeface="Arial" panose="020B0604020202020204" pitchFamily="34" charset="0"/>
              </a:rPr>
              <a:t>§ 2º O julgamento que decorrer dos procedimentos auxiliares das licitações previstos nos incisos II e III do </a:t>
            </a:r>
            <a:r>
              <a:rPr lang="pt-BR" b="1" dirty="0">
                <a:solidFill>
                  <a:schemeClr val="bg1"/>
                </a:solidFill>
                <a:latin typeface="Arial" panose="020B0604020202020204" pitchFamily="34" charset="0"/>
                <a:cs typeface="Arial" panose="020B0604020202020204" pitchFamily="34" charset="0"/>
              </a:rPr>
              <a:t>caput </a:t>
            </a:r>
            <a:r>
              <a:rPr lang="pt-BR" dirty="0">
                <a:solidFill>
                  <a:schemeClr val="bg1"/>
                </a:solidFill>
                <a:latin typeface="Arial" panose="020B0604020202020204" pitchFamily="34" charset="0"/>
                <a:cs typeface="Arial" panose="020B0604020202020204" pitchFamily="34" charset="0"/>
              </a:rPr>
              <a:t>segue o mesmo procedimento das licitações. </a:t>
            </a:r>
            <a:endParaRPr lang="pt-BR" sz="1600"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7281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 y="0"/>
            <a:ext cx="9143999"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aixaDeTexto 1"/>
          <p:cNvSpPr txBox="1"/>
          <p:nvPr/>
        </p:nvSpPr>
        <p:spPr>
          <a:xfrm>
            <a:off x="179512" y="980728"/>
            <a:ext cx="8712968" cy="4016484"/>
          </a:xfrm>
          <a:prstGeom prst="rect">
            <a:avLst/>
          </a:prstGeom>
          <a:noFill/>
        </p:spPr>
        <p:txBody>
          <a:bodyPr wrap="square" rtlCol="0">
            <a:spAutoFit/>
          </a:bodyPr>
          <a:lstStyle/>
          <a:p>
            <a:pPr algn="ctr"/>
            <a:r>
              <a:rPr lang="pt-BR" sz="1600" i="1" u="sng" dirty="0">
                <a:solidFill>
                  <a:srgbClr val="11282D"/>
                </a:solidFill>
                <a:latin typeface="Arial" panose="020B0604020202020204" pitchFamily="34" charset="0"/>
                <a:cs typeface="Arial" panose="020B0604020202020204" pitchFamily="34" charset="0"/>
              </a:rPr>
              <a:t>Projeto de Lei da Câmara nº 6814, de 2017</a:t>
            </a:r>
          </a:p>
          <a:p>
            <a:pPr algn="just"/>
            <a:endParaRPr lang="pt-BR" sz="500" dirty="0" smtClean="0">
              <a:solidFill>
                <a:srgbClr val="11282D"/>
              </a:solidFill>
              <a:latin typeface="Arial" panose="020B0604020202020204" pitchFamily="34" charset="0"/>
              <a:cs typeface="Arial" panose="020B0604020202020204" pitchFamily="34" charset="0"/>
            </a:endParaRPr>
          </a:p>
          <a:p>
            <a:r>
              <a:rPr lang="pt-BR" b="1" dirty="0">
                <a:solidFill>
                  <a:schemeClr val="bg1"/>
                </a:solidFill>
                <a:latin typeface="Arial" panose="020B0604020202020204" pitchFamily="34" charset="0"/>
                <a:cs typeface="Arial" panose="020B0604020202020204" pitchFamily="34" charset="0"/>
              </a:rPr>
              <a:t>Art. 124</a:t>
            </a:r>
            <a:r>
              <a:rPr lang="pt-BR" dirty="0">
                <a:solidFill>
                  <a:schemeClr val="bg1"/>
                </a:solidFill>
                <a:latin typeface="Arial" panose="020B0604020202020204" pitchFamily="34" charset="0"/>
                <a:cs typeface="Arial" panose="020B0604020202020204" pitchFamily="34" charset="0"/>
              </a:rPr>
              <a:t>. Os valores fixados por esta Lei deverão ser anualmente revistos pelo Poder Executivo federal</a:t>
            </a:r>
            <a:r>
              <a:rPr lang="pt-BR" dirty="0" smtClean="0">
                <a:solidFill>
                  <a:schemeClr val="bg1"/>
                </a:solidFill>
                <a:latin typeface="Arial" panose="020B0604020202020204" pitchFamily="34" charset="0"/>
                <a:cs typeface="Arial" panose="020B0604020202020204" pitchFamily="34" charset="0"/>
              </a:rPr>
              <a:t>.</a:t>
            </a:r>
            <a:endParaRPr lang="pt-BR" dirty="0">
              <a:solidFill>
                <a:schemeClr val="bg1"/>
              </a:solidFill>
              <a:latin typeface="Arial" panose="020B0604020202020204" pitchFamily="34" charset="0"/>
              <a:cs typeface="Arial" panose="020B0604020202020204" pitchFamily="34" charset="0"/>
            </a:endParaRPr>
          </a:p>
          <a:p>
            <a:r>
              <a:rPr lang="pt-BR" dirty="0">
                <a:solidFill>
                  <a:schemeClr val="bg1"/>
                </a:solidFill>
                <a:latin typeface="Arial" panose="020B0604020202020204" pitchFamily="34" charset="0"/>
                <a:cs typeface="Arial" panose="020B0604020202020204" pitchFamily="34" charset="0"/>
              </a:rPr>
              <a:t>Parágrafo único. A revisão dos valores prevista no </a:t>
            </a:r>
            <a:r>
              <a:rPr lang="pt-BR" b="1" dirty="0">
                <a:solidFill>
                  <a:schemeClr val="bg1"/>
                </a:solidFill>
                <a:latin typeface="Arial" panose="020B0604020202020204" pitchFamily="34" charset="0"/>
                <a:cs typeface="Arial" panose="020B0604020202020204" pitchFamily="34" charset="0"/>
              </a:rPr>
              <a:t>caput </a:t>
            </a:r>
            <a:r>
              <a:rPr lang="pt-BR" dirty="0">
                <a:solidFill>
                  <a:schemeClr val="bg1"/>
                </a:solidFill>
                <a:latin typeface="Arial" panose="020B0604020202020204" pitchFamily="34" charset="0"/>
                <a:cs typeface="Arial" panose="020B0604020202020204" pitchFamily="34" charset="0"/>
              </a:rPr>
              <a:t>terá como limite superior a variação geral de preços do mercado, apurada no exercício financeiro anterior</a:t>
            </a:r>
            <a:r>
              <a:rPr lang="pt-BR" dirty="0" smtClean="0">
                <a:solidFill>
                  <a:schemeClr val="bg1"/>
                </a:solidFill>
                <a:latin typeface="Arial" panose="020B0604020202020204" pitchFamily="34" charset="0"/>
                <a:cs typeface="Arial" panose="020B0604020202020204" pitchFamily="34" charset="0"/>
              </a:rPr>
              <a:t>.</a:t>
            </a:r>
          </a:p>
          <a:p>
            <a:endParaRPr lang="pt-BR" dirty="0">
              <a:solidFill>
                <a:schemeClr val="bg1"/>
              </a:solidFill>
              <a:latin typeface="Arial" panose="020B0604020202020204" pitchFamily="34" charset="0"/>
              <a:cs typeface="Arial" panose="020B0604020202020204" pitchFamily="34" charset="0"/>
            </a:endParaRPr>
          </a:p>
          <a:p>
            <a:pPr algn="just"/>
            <a:r>
              <a:rPr lang="pt-BR" b="1" dirty="0">
                <a:solidFill>
                  <a:schemeClr val="bg1"/>
                </a:solidFill>
                <a:latin typeface="Arial" panose="020B0604020202020204" pitchFamily="34" charset="0"/>
                <a:cs typeface="Arial" panose="020B0604020202020204" pitchFamily="34" charset="0"/>
              </a:rPr>
              <a:t>Art. 125</a:t>
            </a:r>
            <a:r>
              <a:rPr lang="pt-BR" dirty="0">
                <a:solidFill>
                  <a:schemeClr val="bg1"/>
                </a:solidFill>
                <a:latin typeface="Arial" panose="020B0604020202020204" pitchFamily="34" charset="0"/>
                <a:cs typeface="Arial" panose="020B0604020202020204" pitchFamily="34" charset="0"/>
              </a:rPr>
              <a:t>. As disposições desta Lei aplicam-se subsidiariamente à Lei nº 8.987, de 13 de fevereiro de 1995, à Lei nº 11.079, de 30 de dezembro de 2004, e à Lei nº 12.232, de 29 de abril de 2010</a:t>
            </a:r>
            <a:r>
              <a:rPr lang="pt-BR" dirty="0" smtClean="0">
                <a:solidFill>
                  <a:schemeClr val="bg1"/>
                </a:solidFill>
                <a:latin typeface="Arial" panose="020B0604020202020204" pitchFamily="34" charset="0"/>
                <a:cs typeface="Arial" panose="020B0604020202020204" pitchFamily="34" charset="0"/>
              </a:rPr>
              <a:t>.</a:t>
            </a:r>
          </a:p>
          <a:p>
            <a:pPr algn="just"/>
            <a:endParaRPr lang="pt-BR" dirty="0">
              <a:solidFill>
                <a:schemeClr val="bg1"/>
              </a:solidFill>
              <a:latin typeface="Arial" panose="020B0604020202020204" pitchFamily="34" charset="0"/>
              <a:cs typeface="Arial" panose="020B0604020202020204" pitchFamily="34" charset="0"/>
            </a:endParaRPr>
          </a:p>
          <a:p>
            <a:pPr algn="just"/>
            <a:r>
              <a:rPr lang="pt-BR" b="1" dirty="0">
                <a:solidFill>
                  <a:schemeClr val="bg1"/>
                </a:solidFill>
                <a:latin typeface="Arial" panose="020B0604020202020204" pitchFamily="34" charset="0"/>
                <a:cs typeface="Arial" panose="020B0604020202020204" pitchFamily="34" charset="0"/>
              </a:rPr>
              <a:t>Art. 126</a:t>
            </a:r>
            <a:r>
              <a:rPr lang="pt-BR" dirty="0">
                <a:solidFill>
                  <a:schemeClr val="bg1"/>
                </a:solidFill>
                <a:latin typeface="Arial" panose="020B0604020202020204" pitchFamily="34" charset="0"/>
                <a:cs typeface="Arial" panose="020B0604020202020204" pitchFamily="34" charset="0"/>
              </a:rPr>
              <a:t>. O servidor ou o empregado público que participar dos procedimentos de licitação e contratação de que trata esta Lei somente será responsabilizado civil ou administrativamente em caso de dolo, fraude ou erro grosseiro, observadas, em todo caso, a segregação de funções e a individualização das condutas. </a:t>
            </a:r>
            <a:endParaRPr lang="pt-BR" sz="1600"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3733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 y="0"/>
            <a:ext cx="9143999"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Imagem 1"/>
          <p:cNvPicPr>
            <a:picLocks noChangeAspect="1"/>
          </p:cNvPicPr>
          <p:nvPr/>
        </p:nvPicPr>
        <p:blipFill>
          <a:blip r:embed="rId3"/>
          <a:stretch>
            <a:fillRect/>
          </a:stretch>
        </p:blipFill>
        <p:spPr>
          <a:xfrm>
            <a:off x="683568" y="1268760"/>
            <a:ext cx="8352928" cy="2755478"/>
          </a:xfrm>
          <a:prstGeom prst="rect">
            <a:avLst/>
          </a:prstGeom>
        </p:spPr>
      </p:pic>
      <p:sp>
        <p:nvSpPr>
          <p:cNvPr id="3" name="CaixaDeTexto 2"/>
          <p:cNvSpPr txBox="1"/>
          <p:nvPr/>
        </p:nvSpPr>
        <p:spPr>
          <a:xfrm>
            <a:off x="1691680" y="4365104"/>
            <a:ext cx="5040560" cy="461665"/>
          </a:xfrm>
          <a:prstGeom prst="rect">
            <a:avLst/>
          </a:prstGeom>
          <a:noFill/>
        </p:spPr>
        <p:txBody>
          <a:bodyPr wrap="square" rtlCol="0">
            <a:spAutoFit/>
          </a:bodyPr>
          <a:lstStyle/>
          <a:p>
            <a:pPr algn="ctr"/>
            <a:r>
              <a:rPr lang="pt-BR" sz="2400" b="1" dirty="0">
                <a:solidFill>
                  <a:schemeClr val="bg1">
                    <a:lumMod val="95000"/>
                    <a:lumOff val="5000"/>
                  </a:schemeClr>
                </a:solidFill>
              </a:rPr>
              <a:t>k</a:t>
            </a:r>
            <a:r>
              <a:rPr lang="pt-BR" sz="2400" b="1" dirty="0" smtClean="0">
                <a:solidFill>
                  <a:schemeClr val="bg1">
                    <a:lumMod val="95000"/>
                    <a:lumOff val="5000"/>
                  </a:schemeClr>
                </a:solidFill>
              </a:rPr>
              <a:t>ades.adv@ammvi.org.br</a:t>
            </a:r>
            <a:endParaRPr lang="pt-BR" sz="2400" b="1" dirty="0">
              <a:solidFill>
                <a:schemeClr val="bg1">
                  <a:lumMod val="95000"/>
                  <a:lumOff val="5000"/>
                </a:schemeClr>
              </a:solidFill>
            </a:endParaRPr>
          </a:p>
        </p:txBody>
      </p:sp>
    </p:spTree>
    <p:extLst>
      <p:ext uri="{BB962C8B-B14F-4D97-AF65-F5344CB8AC3E}">
        <p14:creationId xmlns:p14="http://schemas.microsoft.com/office/powerpoint/2010/main" val="136649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 y="0"/>
            <a:ext cx="9143999"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CaixaDeTexto 3"/>
          <p:cNvSpPr txBox="1"/>
          <p:nvPr/>
        </p:nvSpPr>
        <p:spPr>
          <a:xfrm>
            <a:off x="359532" y="1243786"/>
            <a:ext cx="8424936" cy="4370427"/>
          </a:xfrm>
          <a:prstGeom prst="rect">
            <a:avLst/>
          </a:prstGeom>
          <a:noFill/>
        </p:spPr>
        <p:txBody>
          <a:bodyPr wrap="square" rtlCol="0">
            <a:spAutoFit/>
          </a:bodyPr>
          <a:lstStyle/>
          <a:p>
            <a:pPr algn="just"/>
            <a:r>
              <a:rPr lang="pt-BR" b="1" u="sng" dirty="0">
                <a:solidFill>
                  <a:srgbClr val="11282D"/>
                </a:solidFill>
                <a:latin typeface="Arial" panose="020B0604020202020204" pitchFamily="34" charset="0"/>
                <a:cs typeface="Arial" panose="020B0604020202020204" pitchFamily="34" charset="0"/>
              </a:rPr>
              <a:t>Lei nº 8.666/93:</a:t>
            </a:r>
            <a:endParaRPr lang="pt-BR" dirty="0">
              <a:solidFill>
                <a:srgbClr val="11282D"/>
              </a:solidFill>
              <a:latin typeface="Arial" panose="020B0604020202020204" pitchFamily="34" charset="0"/>
              <a:cs typeface="Arial" panose="020B0604020202020204" pitchFamily="34" charset="0"/>
            </a:endParaRPr>
          </a:p>
          <a:p>
            <a:pPr algn="just"/>
            <a:endParaRPr lang="pt-BR" sz="800" dirty="0">
              <a:solidFill>
                <a:srgbClr val="11282D"/>
              </a:solidFill>
              <a:latin typeface="Arial" panose="020B0604020202020204" pitchFamily="34" charset="0"/>
              <a:cs typeface="Arial" panose="020B0604020202020204" pitchFamily="34" charset="0"/>
            </a:endParaRPr>
          </a:p>
          <a:p>
            <a:pPr algn="just"/>
            <a:r>
              <a:rPr lang="pt-BR" dirty="0">
                <a:solidFill>
                  <a:srgbClr val="11282D"/>
                </a:solidFill>
                <a:latin typeface="Arial" panose="020B0604020202020204" pitchFamily="34" charset="0"/>
                <a:cs typeface="Arial" panose="020B0604020202020204" pitchFamily="34" charset="0"/>
              </a:rPr>
              <a:t>Art. 21.  </a:t>
            </a:r>
            <a:r>
              <a:rPr lang="pt-BR" b="1" dirty="0">
                <a:solidFill>
                  <a:srgbClr val="11282D"/>
                </a:solidFill>
                <a:latin typeface="Arial" panose="020B0604020202020204" pitchFamily="34" charset="0"/>
                <a:cs typeface="Arial" panose="020B0604020202020204" pitchFamily="34" charset="0"/>
              </a:rPr>
              <a:t>Os avisos</a:t>
            </a:r>
            <a:r>
              <a:rPr lang="pt-BR" dirty="0">
                <a:solidFill>
                  <a:srgbClr val="11282D"/>
                </a:solidFill>
                <a:latin typeface="Arial" panose="020B0604020202020204" pitchFamily="34" charset="0"/>
                <a:cs typeface="Arial" panose="020B0604020202020204" pitchFamily="34" charset="0"/>
              </a:rPr>
              <a:t> contendo os resumos dos editais </a:t>
            </a:r>
            <a:r>
              <a:rPr lang="pt-BR" b="1" dirty="0">
                <a:solidFill>
                  <a:srgbClr val="11282D"/>
                </a:solidFill>
                <a:latin typeface="Arial" panose="020B0604020202020204" pitchFamily="34" charset="0"/>
                <a:cs typeface="Arial" panose="020B0604020202020204" pitchFamily="34" charset="0"/>
              </a:rPr>
              <a:t>das concorrências, das tomadas de preços, dos concursos e dos leilões</a:t>
            </a:r>
            <a:r>
              <a:rPr lang="pt-BR" dirty="0">
                <a:solidFill>
                  <a:srgbClr val="11282D"/>
                </a:solidFill>
                <a:latin typeface="Arial" panose="020B0604020202020204" pitchFamily="34" charset="0"/>
                <a:cs typeface="Arial" panose="020B0604020202020204" pitchFamily="34" charset="0"/>
              </a:rPr>
              <a:t>, embora realizados no local da repartição interessada, deverão ser publicados com antecedência, no mínimo, por uma vez:</a:t>
            </a:r>
          </a:p>
          <a:p>
            <a:pPr algn="just"/>
            <a:r>
              <a:rPr lang="pt-BR" dirty="0">
                <a:solidFill>
                  <a:srgbClr val="11282D"/>
                </a:solidFill>
                <a:latin typeface="Arial" panose="020B0604020202020204" pitchFamily="34" charset="0"/>
                <a:cs typeface="Arial" panose="020B0604020202020204" pitchFamily="34" charset="0"/>
              </a:rPr>
              <a:t>....................</a:t>
            </a:r>
          </a:p>
          <a:p>
            <a:pPr algn="just"/>
            <a:r>
              <a:rPr lang="pt-BR" dirty="0">
                <a:solidFill>
                  <a:srgbClr val="11282D"/>
                </a:solidFill>
                <a:latin typeface="Arial" panose="020B0604020202020204" pitchFamily="34" charset="0"/>
                <a:cs typeface="Arial" panose="020B0604020202020204" pitchFamily="34" charset="0"/>
              </a:rPr>
              <a:t>II - no </a:t>
            </a:r>
            <a:r>
              <a:rPr lang="pt-BR" b="1" dirty="0">
                <a:solidFill>
                  <a:srgbClr val="11282D"/>
                </a:solidFill>
                <a:latin typeface="Arial" panose="020B0604020202020204" pitchFamily="34" charset="0"/>
                <a:cs typeface="Arial" panose="020B0604020202020204" pitchFamily="34" charset="0"/>
              </a:rPr>
              <a:t>Diário Oficial do Estado</a:t>
            </a:r>
            <a:r>
              <a:rPr lang="pt-BR" dirty="0">
                <a:solidFill>
                  <a:srgbClr val="11282D"/>
                </a:solidFill>
                <a:latin typeface="Arial" panose="020B0604020202020204" pitchFamily="34" charset="0"/>
                <a:cs typeface="Arial" panose="020B0604020202020204" pitchFamily="34" charset="0"/>
              </a:rPr>
              <a:t>, ou do Distrito Federal </a:t>
            </a:r>
            <a:r>
              <a:rPr lang="pt-BR" b="1" dirty="0">
                <a:solidFill>
                  <a:srgbClr val="11282D"/>
                </a:solidFill>
                <a:latin typeface="Arial" panose="020B0604020202020204" pitchFamily="34" charset="0"/>
                <a:cs typeface="Arial" panose="020B0604020202020204" pitchFamily="34" charset="0"/>
              </a:rPr>
              <a:t>quando se tratar</a:t>
            </a:r>
            <a:r>
              <a:rPr lang="pt-BR" dirty="0">
                <a:solidFill>
                  <a:srgbClr val="11282D"/>
                </a:solidFill>
                <a:latin typeface="Arial" panose="020B0604020202020204" pitchFamily="34" charset="0"/>
                <a:cs typeface="Arial" panose="020B0604020202020204" pitchFamily="34" charset="0"/>
              </a:rPr>
              <a:t>, respectivamente, </a:t>
            </a:r>
            <a:r>
              <a:rPr lang="pt-BR" b="1" dirty="0">
                <a:solidFill>
                  <a:srgbClr val="11282D"/>
                </a:solidFill>
                <a:latin typeface="Arial" panose="020B0604020202020204" pitchFamily="34" charset="0"/>
                <a:cs typeface="Arial" panose="020B0604020202020204" pitchFamily="34" charset="0"/>
              </a:rPr>
              <a:t>de licitação feita por órgão ou entidade da Administração Pública</a:t>
            </a:r>
            <a:r>
              <a:rPr lang="pt-BR" dirty="0">
                <a:solidFill>
                  <a:srgbClr val="11282D"/>
                </a:solidFill>
                <a:latin typeface="Arial" panose="020B0604020202020204" pitchFamily="34" charset="0"/>
                <a:cs typeface="Arial" panose="020B0604020202020204" pitchFamily="34" charset="0"/>
              </a:rPr>
              <a:t> Estadual ou </a:t>
            </a:r>
            <a:r>
              <a:rPr lang="pt-BR" b="1" dirty="0">
                <a:solidFill>
                  <a:srgbClr val="11282D"/>
                </a:solidFill>
                <a:latin typeface="Arial" panose="020B0604020202020204" pitchFamily="34" charset="0"/>
                <a:cs typeface="Arial" panose="020B0604020202020204" pitchFamily="34" charset="0"/>
              </a:rPr>
              <a:t>Municipal</a:t>
            </a:r>
            <a:r>
              <a:rPr lang="pt-BR" dirty="0">
                <a:solidFill>
                  <a:srgbClr val="11282D"/>
                </a:solidFill>
                <a:latin typeface="Arial" panose="020B0604020202020204" pitchFamily="34" charset="0"/>
                <a:cs typeface="Arial" panose="020B0604020202020204" pitchFamily="34" charset="0"/>
              </a:rPr>
              <a:t>, ou do Distrito Federal</a:t>
            </a:r>
            <a:r>
              <a:rPr lang="pt-BR" dirty="0" smtClean="0">
                <a:solidFill>
                  <a:srgbClr val="11282D"/>
                </a:solidFill>
                <a:latin typeface="Arial" panose="020B0604020202020204" pitchFamily="34" charset="0"/>
                <a:cs typeface="Arial" panose="020B0604020202020204" pitchFamily="34" charset="0"/>
              </a:rPr>
              <a:t>;</a:t>
            </a:r>
          </a:p>
          <a:p>
            <a:pPr algn="just"/>
            <a:endParaRPr lang="pt-BR" dirty="0" smtClean="0">
              <a:solidFill>
                <a:srgbClr val="11282D"/>
              </a:solidFill>
              <a:latin typeface="Arial" panose="020B0604020202020204" pitchFamily="34" charset="0"/>
              <a:cs typeface="Arial" panose="020B0604020202020204" pitchFamily="34" charset="0"/>
            </a:endParaRPr>
          </a:p>
          <a:p>
            <a:r>
              <a:rPr lang="pt-BR" b="1" u="sng" dirty="0">
                <a:solidFill>
                  <a:srgbClr val="FF0000"/>
                </a:solidFill>
                <a:latin typeface="Arial" panose="020B0604020202020204" pitchFamily="34" charset="0"/>
                <a:cs typeface="Arial" panose="020B0604020202020204" pitchFamily="34" charset="0"/>
              </a:rPr>
              <a:t>Prejulgado TCE/SC nº 1783</a:t>
            </a:r>
            <a:r>
              <a:rPr lang="pt-BR" dirty="0">
                <a:solidFill>
                  <a:srgbClr val="11282D"/>
                </a:solidFill>
                <a:latin typeface="Arial" panose="020B0604020202020204" pitchFamily="34" charset="0"/>
                <a:cs typeface="Arial" panose="020B0604020202020204" pitchFamily="34" charset="0"/>
              </a:rPr>
              <a:t> (Reformado)</a:t>
            </a:r>
          </a:p>
          <a:p>
            <a:r>
              <a:rPr lang="pt-BR" dirty="0">
                <a:solidFill>
                  <a:srgbClr val="11282D"/>
                </a:solidFill>
                <a:latin typeface="Arial" panose="020B0604020202020204" pitchFamily="34" charset="0"/>
                <a:cs typeface="Arial" panose="020B0604020202020204" pitchFamily="34" charset="0"/>
              </a:rPr>
              <a:t>(...)</a:t>
            </a:r>
          </a:p>
          <a:p>
            <a:r>
              <a:rPr lang="pt-BR" dirty="0">
                <a:solidFill>
                  <a:srgbClr val="11282D"/>
                </a:solidFill>
                <a:latin typeface="Arial" panose="020B0604020202020204" pitchFamily="34" charset="0"/>
                <a:cs typeface="Arial" panose="020B0604020202020204" pitchFamily="34" charset="0"/>
              </a:rPr>
              <a:t>2. A exigência prevista no inciso II do art. 21 da Lei Federal nº 8.666/93 permanece em vigor no nosso ordenamento jurídico </a:t>
            </a:r>
            <a:r>
              <a:rPr lang="pt-BR" b="1" u="sng" dirty="0">
                <a:solidFill>
                  <a:srgbClr val="11282D"/>
                </a:solidFill>
                <a:latin typeface="Arial" panose="020B0604020202020204" pitchFamily="34" charset="0"/>
                <a:cs typeface="Arial" panose="020B0604020202020204" pitchFamily="34" charset="0"/>
              </a:rPr>
              <a:t>e deve ser cumprida por todos que se subordinam ao referido diploma</a:t>
            </a:r>
            <a:r>
              <a:rPr lang="pt-BR" dirty="0">
                <a:solidFill>
                  <a:srgbClr val="11282D"/>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27737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 y="0"/>
            <a:ext cx="9143999"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 name="Tabela 1"/>
          <p:cNvGraphicFramePr>
            <a:graphicFrameLocks noGrp="1"/>
          </p:cNvGraphicFramePr>
          <p:nvPr>
            <p:extLst>
              <p:ext uri="{D42A27DB-BD31-4B8C-83A1-F6EECF244321}">
                <p14:modId xmlns:p14="http://schemas.microsoft.com/office/powerpoint/2010/main" val="3654440535"/>
              </p:ext>
            </p:extLst>
          </p:nvPr>
        </p:nvGraphicFramePr>
        <p:xfrm>
          <a:off x="215516" y="1412776"/>
          <a:ext cx="8712968" cy="3600402"/>
        </p:xfrm>
        <a:graphic>
          <a:graphicData uri="http://schemas.openxmlformats.org/drawingml/2006/table">
            <a:tbl>
              <a:tblPr firstRow="1" firstCol="1" bandRow="1">
                <a:tableStyleId>{5C22544A-7EE6-4342-B048-85BDC9FD1C3A}</a:tableStyleId>
              </a:tblPr>
              <a:tblGrid>
                <a:gridCol w="1764412">
                  <a:extLst>
                    <a:ext uri="{9D8B030D-6E8A-4147-A177-3AD203B41FA5}">
                      <a16:colId xmlns:a16="http://schemas.microsoft.com/office/drawing/2014/main" val="2516746996"/>
                    </a:ext>
                  </a:extLst>
                </a:gridCol>
                <a:gridCol w="1483781">
                  <a:extLst>
                    <a:ext uri="{9D8B030D-6E8A-4147-A177-3AD203B41FA5}">
                      <a16:colId xmlns:a16="http://schemas.microsoft.com/office/drawing/2014/main" val="846504509"/>
                    </a:ext>
                  </a:extLst>
                </a:gridCol>
                <a:gridCol w="2376898">
                  <a:extLst>
                    <a:ext uri="{9D8B030D-6E8A-4147-A177-3AD203B41FA5}">
                      <a16:colId xmlns:a16="http://schemas.microsoft.com/office/drawing/2014/main" val="981009826"/>
                    </a:ext>
                  </a:extLst>
                </a:gridCol>
                <a:gridCol w="3087877">
                  <a:extLst>
                    <a:ext uri="{9D8B030D-6E8A-4147-A177-3AD203B41FA5}">
                      <a16:colId xmlns:a16="http://schemas.microsoft.com/office/drawing/2014/main" val="3979167971"/>
                    </a:ext>
                  </a:extLst>
                </a:gridCol>
              </a:tblGrid>
              <a:tr h="333264">
                <a:tc gridSpan="4">
                  <a:txBody>
                    <a:bodyPr/>
                    <a:lstStyle/>
                    <a:p>
                      <a:pPr algn="ctr">
                        <a:lnSpc>
                          <a:spcPct val="107000"/>
                        </a:lnSpc>
                        <a:spcAft>
                          <a:spcPts val="0"/>
                        </a:spcAft>
                      </a:pPr>
                      <a:r>
                        <a:rPr lang="pt-BR" sz="1200" b="1" dirty="0">
                          <a:solidFill>
                            <a:srgbClr val="11282D"/>
                          </a:solidFill>
                          <a:effectLst/>
                          <a:latin typeface="Arial" panose="020B0604020202020204" pitchFamily="34" charset="0"/>
                          <a:cs typeface="Arial" panose="020B0604020202020204" pitchFamily="34" charset="0"/>
                        </a:rPr>
                        <a:t>TABELA DE VALORES PARA LICITAÇÕES </a:t>
                      </a:r>
                      <a:r>
                        <a:rPr lang="pt-BR" sz="1000" b="1" dirty="0">
                          <a:solidFill>
                            <a:srgbClr val="11282D"/>
                          </a:solidFill>
                          <a:effectLst/>
                          <a:latin typeface="Arial" panose="020B0604020202020204" pitchFamily="34" charset="0"/>
                          <a:cs typeface="Arial" panose="020B0604020202020204" pitchFamily="34" charset="0"/>
                        </a:rPr>
                        <a:t>(Lei Federal 9.648 de 27/05/98)</a:t>
                      </a:r>
                      <a:endParaRPr lang="pt-BR" sz="1000" b="1" dirty="0">
                        <a:solidFill>
                          <a:srgbClr val="11282D"/>
                        </a:solidFill>
                        <a:effectLst/>
                        <a:latin typeface="Arial" panose="020B0604020202020204" pitchFamily="34" charset="0"/>
                        <a:ea typeface="Calibri" panose="020F0502020204030204" pitchFamily="34" charset="0"/>
                        <a:cs typeface="Arial" panose="020B0604020202020204" pitchFamily="34" charset="0"/>
                      </a:endParaRPr>
                    </a:p>
                  </a:txBody>
                  <a:tcPr marL="17857" marR="17857" marT="17857" marB="17857" anchor="ct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3979834738"/>
                  </a:ext>
                </a:extLst>
              </a:tr>
              <a:tr h="328594">
                <a:tc>
                  <a:txBody>
                    <a:bodyPr/>
                    <a:lstStyle/>
                    <a:p>
                      <a:pPr algn="ctr">
                        <a:lnSpc>
                          <a:spcPct val="107000"/>
                        </a:lnSpc>
                        <a:spcAft>
                          <a:spcPts val="0"/>
                        </a:spcAft>
                      </a:pPr>
                      <a:r>
                        <a:rPr lang="pt-BR" sz="1100" b="1" i="1" dirty="0">
                          <a:solidFill>
                            <a:srgbClr val="11282D"/>
                          </a:solidFill>
                          <a:effectLst/>
                          <a:latin typeface="Arial" panose="020B0604020202020204" pitchFamily="34" charset="0"/>
                          <a:cs typeface="Arial" panose="020B0604020202020204" pitchFamily="34" charset="0"/>
                        </a:rPr>
                        <a:t>MODALIDADE</a:t>
                      </a:r>
                      <a:endParaRPr lang="pt-BR" sz="1100" b="1" i="1" dirty="0">
                        <a:solidFill>
                          <a:srgbClr val="11282D"/>
                        </a:solidFill>
                        <a:effectLst/>
                        <a:latin typeface="Arial" panose="020B0604020202020204" pitchFamily="34" charset="0"/>
                        <a:ea typeface="Calibri" panose="020F0502020204030204" pitchFamily="34" charset="0"/>
                        <a:cs typeface="Arial" panose="020B0604020202020204" pitchFamily="34" charset="0"/>
                      </a:endParaRPr>
                    </a:p>
                  </a:txBody>
                  <a:tcPr marL="17857" marR="17857" marT="17857" marB="17857" anchor="ctr"/>
                </a:tc>
                <a:tc>
                  <a:txBody>
                    <a:bodyPr/>
                    <a:lstStyle/>
                    <a:p>
                      <a:pPr algn="ctr">
                        <a:lnSpc>
                          <a:spcPct val="107000"/>
                        </a:lnSpc>
                        <a:spcAft>
                          <a:spcPts val="0"/>
                        </a:spcAft>
                      </a:pPr>
                      <a:r>
                        <a:rPr lang="pt-BR" sz="1100" b="1" i="1" dirty="0">
                          <a:effectLst/>
                          <a:latin typeface="Arial" panose="020B0604020202020204" pitchFamily="34" charset="0"/>
                          <a:cs typeface="Arial" panose="020B0604020202020204" pitchFamily="34" charset="0"/>
                        </a:rPr>
                        <a:t>PRAZO</a:t>
                      </a:r>
                      <a:endParaRPr lang="pt-BR" sz="1100" b="1" i="1" dirty="0">
                        <a:effectLst/>
                        <a:latin typeface="Arial" panose="020B0604020202020204" pitchFamily="34" charset="0"/>
                        <a:ea typeface="Calibri" panose="020F0502020204030204" pitchFamily="34" charset="0"/>
                        <a:cs typeface="Arial" panose="020B0604020202020204" pitchFamily="34" charset="0"/>
                      </a:endParaRPr>
                    </a:p>
                  </a:txBody>
                  <a:tcPr marL="17857" marR="17857" marT="17857" marB="17857" anchor="ctr"/>
                </a:tc>
                <a:tc>
                  <a:txBody>
                    <a:bodyPr/>
                    <a:lstStyle/>
                    <a:p>
                      <a:pPr algn="ctr">
                        <a:lnSpc>
                          <a:spcPct val="107000"/>
                        </a:lnSpc>
                        <a:spcAft>
                          <a:spcPts val="0"/>
                        </a:spcAft>
                      </a:pPr>
                      <a:r>
                        <a:rPr lang="pt-BR" sz="1100" b="1" i="1" dirty="0">
                          <a:effectLst/>
                          <a:latin typeface="Arial" panose="020B0604020202020204" pitchFamily="34" charset="0"/>
                          <a:cs typeface="Arial" panose="020B0604020202020204" pitchFamily="34" charset="0"/>
                        </a:rPr>
                        <a:t>COMPRAS OU SERVIÇOS</a:t>
                      </a:r>
                      <a:endParaRPr lang="pt-BR" sz="1100" b="1" i="1" dirty="0">
                        <a:effectLst/>
                        <a:latin typeface="Arial" panose="020B0604020202020204" pitchFamily="34" charset="0"/>
                        <a:ea typeface="Calibri" panose="020F0502020204030204" pitchFamily="34" charset="0"/>
                        <a:cs typeface="Arial" panose="020B0604020202020204" pitchFamily="34" charset="0"/>
                      </a:endParaRPr>
                    </a:p>
                  </a:txBody>
                  <a:tcPr marL="17857" marR="17857" marT="17857" marB="17857" anchor="ctr"/>
                </a:tc>
                <a:tc>
                  <a:txBody>
                    <a:bodyPr/>
                    <a:lstStyle/>
                    <a:p>
                      <a:pPr algn="ctr">
                        <a:lnSpc>
                          <a:spcPct val="107000"/>
                        </a:lnSpc>
                        <a:spcAft>
                          <a:spcPts val="0"/>
                        </a:spcAft>
                      </a:pPr>
                      <a:r>
                        <a:rPr lang="pt-BR" sz="1100" b="1" i="1" dirty="0">
                          <a:effectLst/>
                          <a:latin typeface="Arial" panose="020B0604020202020204" pitchFamily="34" charset="0"/>
                          <a:cs typeface="Arial" panose="020B0604020202020204" pitchFamily="34" charset="0"/>
                        </a:rPr>
                        <a:t>OBRAS E SERVIÇOS DE ENGENHARIA</a:t>
                      </a:r>
                      <a:endParaRPr lang="pt-BR" sz="1100" b="1" i="1" dirty="0">
                        <a:effectLst/>
                        <a:latin typeface="Arial" panose="020B0604020202020204" pitchFamily="34" charset="0"/>
                        <a:ea typeface="Calibri" panose="020F0502020204030204" pitchFamily="34" charset="0"/>
                        <a:cs typeface="Arial" panose="020B0604020202020204" pitchFamily="34" charset="0"/>
                      </a:endParaRPr>
                    </a:p>
                  </a:txBody>
                  <a:tcPr marL="17857" marR="17857" marT="17857" marB="17857" anchor="ctr"/>
                </a:tc>
                <a:extLst>
                  <a:ext uri="{0D108BD9-81ED-4DB2-BD59-A6C34878D82A}">
                    <a16:rowId xmlns:a16="http://schemas.microsoft.com/office/drawing/2014/main" val="2839528375"/>
                  </a:ext>
                </a:extLst>
              </a:tr>
              <a:tr h="380176">
                <a:tc>
                  <a:txBody>
                    <a:bodyPr/>
                    <a:lstStyle/>
                    <a:p>
                      <a:pPr algn="ctr">
                        <a:lnSpc>
                          <a:spcPct val="107000"/>
                        </a:lnSpc>
                        <a:spcAft>
                          <a:spcPts val="0"/>
                        </a:spcAft>
                      </a:pPr>
                      <a:r>
                        <a:rPr lang="pt-BR" sz="1200" b="1" dirty="0">
                          <a:solidFill>
                            <a:srgbClr val="FF0000"/>
                          </a:solidFill>
                          <a:effectLst/>
                          <a:latin typeface="Arial" panose="020B0604020202020204" pitchFamily="34" charset="0"/>
                          <a:cs typeface="Arial" panose="020B0604020202020204" pitchFamily="34" charset="0"/>
                        </a:rPr>
                        <a:t>DISPENSA </a:t>
                      </a:r>
                      <a:endParaRPr lang="pt-BR" sz="1200" b="1"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17857" marR="17857" marT="17857" marB="17857" anchor="ctr"/>
                </a:tc>
                <a:tc>
                  <a:txBody>
                    <a:bodyPr/>
                    <a:lstStyle/>
                    <a:p>
                      <a:pPr algn="ctr">
                        <a:lnSpc>
                          <a:spcPct val="107000"/>
                        </a:lnSpc>
                        <a:spcAft>
                          <a:spcPts val="0"/>
                        </a:spcAft>
                      </a:pPr>
                      <a:r>
                        <a:rPr lang="pt-BR" sz="1400" b="1" dirty="0">
                          <a:solidFill>
                            <a:srgbClr val="FF0000"/>
                          </a:solidFill>
                          <a:effectLst/>
                          <a:latin typeface="Arial" panose="020B0604020202020204" pitchFamily="34" charset="0"/>
                          <a:cs typeface="Arial" panose="020B0604020202020204" pitchFamily="34" charset="0"/>
                        </a:rPr>
                        <a:t> </a:t>
                      </a:r>
                      <a:endParaRPr lang="pt-BR" sz="1400" b="1"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17857" marR="17857" marT="17857" marB="17857" anchor="ctr"/>
                </a:tc>
                <a:tc>
                  <a:txBody>
                    <a:bodyPr/>
                    <a:lstStyle/>
                    <a:p>
                      <a:pPr algn="ctr">
                        <a:lnSpc>
                          <a:spcPct val="107000"/>
                        </a:lnSpc>
                        <a:spcAft>
                          <a:spcPts val="0"/>
                        </a:spcAft>
                      </a:pPr>
                      <a:r>
                        <a:rPr lang="pt-BR" sz="1400" b="1" dirty="0">
                          <a:solidFill>
                            <a:srgbClr val="FF0000"/>
                          </a:solidFill>
                          <a:effectLst/>
                          <a:latin typeface="Arial" panose="020B0604020202020204" pitchFamily="34" charset="0"/>
                          <a:cs typeface="Arial" panose="020B0604020202020204" pitchFamily="34" charset="0"/>
                        </a:rPr>
                        <a:t>Até R$ 8.000,00</a:t>
                      </a:r>
                      <a:endParaRPr lang="pt-BR" sz="1400" b="1"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17857" marR="17857" marT="17857" marB="17857" anchor="ctr"/>
                </a:tc>
                <a:tc>
                  <a:txBody>
                    <a:bodyPr/>
                    <a:lstStyle/>
                    <a:p>
                      <a:pPr algn="ctr">
                        <a:lnSpc>
                          <a:spcPct val="107000"/>
                        </a:lnSpc>
                        <a:spcAft>
                          <a:spcPts val="0"/>
                        </a:spcAft>
                      </a:pPr>
                      <a:r>
                        <a:rPr lang="pt-BR" sz="1400" b="1" dirty="0">
                          <a:solidFill>
                            <a:srgbClr val="FF0000"/>
                          </a:solidFill>
                          <a:effectLst/>
                          <a:latin typeface="Arial" panose="020B0604020202020204" pitchFamily="34" charset="0"/>
                          <a:cs typeface="Arial" panose="020B0604020202020204" pitchFamily="34" charset="0"/>
                        </a:rPr>
                        <a:t>Até R$ 15.000,00</a:t>
                      </a:r>
                      <a:endParaRPr lang="pt-BR" sz="1400" b="1"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17857" marR="17857" marT="17857" marB="17857" anchor="ctr"/>
                </a:tc>
                <a:extLst>
                  <a:ext uri="{0D108BD9-81ED-4DB2-BD59-A6C34878D82A}">
                    <a16:rowId xmlns:a16="http://schemas.microsoft.com/office/drawing/2014/main" val="748945228"/>
                  </a:ext>
                </a:extLst>
              </a:tr>
              <a:tr h="708920">
                <a:tc>
                  <a:txBody>
                    <a:bodyPr/>
                    <a:lstStyle/>
                    <a:p>
                      <a:pPr algn="ctr">
                        <a:lnSpc>
                          <a:spcPct val="107000"/>
                        </a:lnSpc>
                        <a:spcAft>
                          <a:spcPts val="0"/>
                        </a:spcAft>
                      </a:pPr>
                      <a:r>
                        <a:rPr lang="pt-BR" sz="1200" b="1" dirty="0">
                          <a:solidFill>
                            <a:srgbClr val="11282D"/>
                          </a:solidFill>
                          <a:effectLst/>
                          <a:latin typeface="Arial" panose="020B0604020202020204" pitchFamily="34" charset="0"/>
                          <a:cs typeface="Arial" panose="020B0604020202020204" pitchFamily="34" charset="0"/>
                        </a:rPr>
                        <a:t>CONVITE</a:t>
                      </a:r>
                      <a:endParaRPr lang="pt-BR" sz="1200" b="1" dirty="0">
                        <a:solidFill>
                          <a:srgbClr val="11282D"/>
                        </a:solidFill>
                        <a:effectLst/>
                        <a:latin typeface="Arial" panose="020B0604020202020204" pitchFamily="34" charset="0"/>
                        <a:ea typeface="Calibri" panose="020F0502020204030204" pitchFamily="34" charset="0"/>
                        <a:cs typeface="Arial" panose="020B0604020202020204" pitchFamily="34" charset="0"/>
                      </a:endParaRPr>
                    </a:p>
                  </a:txBody>
                  <a:tcPr marL="17857" marR="17857" marT="17857" marB="17857" anchor="ctr"/>
                </a:tc>
                <a:tc>
                  <a:txBody>
                    <a:bodyPr/>
                    <a:lstStyle/>
                    <a:p>
                      <a:pPr algn="ctr">
                        <a:lnSpc>
                          <a:spcPct val="107000"/>
                        </a:lnSpc>
                        <a:spcAft>
                          <a:spcPts val="0"/>
                        </a:spcAft>
                      </a:pPr>
                      <a:r>
                        <a:rPr lang="pt-BR" sz="1400" b="1" dirty="0">
                          <a:effectLst/>
                          <a:latin typeface="Arial" panose="020B0604020202020204" pitchFamily="34" charset="0"/>
                          <a:cs typeface="Arial" panose="020B0604020202020204" pitchFamily="34" charset="0"/>
                        </a:rPr>
                        <a:t>05 dias úteis</a:t>
                      </a:r>
                      <a:endParaRPr lang="pt-BR" sz="1400" b="1" dirty="0">
                        <a:effectLst/>
                        <a:latin typeface="Arial" panose="020B0604020202020204" pitchFamily="34" charset="0"/>
                        <a:ea typeface="Calibri" panose="020F0502020204030204" pitchFamily="34" charset="0"/>
                        <a:cs typeface="Arial" panose="020B0604020202020204" pitchFamily="34" charset="0"/>
                      </a:endParaRPr>
                    </a:p>
                  </a:txBody>
                  <a:tcPr marL="17857" marR="17857" marT="17857" marB="17857" anchor="ctr"/>
                </a:tc>
                <a:tc>
                  <a:txBody>
                    <a:bodyPr/>
                    <a:lstStyle/>
                    <a:p>
                      <a:pPr algn="ctr">
                        <a:lnSpc>
                          <a:spcPct val="107000"/>
                        </a:lnSpc>
                        <a:spcAft>
                          <a:spcPts val="0"/>
                        </a:spcAft>
                      </a:pPr>
                      <a:r>
                        <a:rPr lang="pt-BR" sz="1400" b="1" dirty="0">
                          <a:effectLst/>
                          <a:latin typeface="Arial" panose="020B0604020202020204" pitchFamily="34" charset="0"/>
                          <a:cs typeface="Arial" panose="020B0604020202020204" pitchFamily="34" charset="0"/>
                        </a:rPr>
                        <a:t>Acima de R$ 8.000,00</a:t>
                      </a:r>
                      <a:br>
                        <a:rPr lang="pt-BR" sz="1400" b="1" dirty="0">
                          <a:effectLst/>
                          <a:latin typeface="Arial" panose="020B0604020202020204" pitchFamily="34" charset="0"/>
                          <a:cs typeface="Arial" panose="020B0604020202020204" pitchFamily="34" charset="0"/>
                        </a:rPr>
                      </a:br>
                      <a:r>
                        <a:rPr lang="pt-BR" sz="1400" b="1" dirty="0">
                          <a:effectLst/>
                          <a:latin typeface="Arial" panose="020B0604020202020204" pitchFamily="34" charset="0"/>
                          <a:cs typeface="Arial" panose="020B0604020202020204" pitchFamily="34" charset="0"/>
                        </a:rPr>
                        <a:t>Até R$ 80.000,00</a:t>
                      </a:r>
                      <a:endParaRPr lang="pt-BR" sz="1400" b="1" dirty="0">
                        <a:effectLst/>
                        <a:latin typeface="Arial" panose="020B0604020202020204" pitchFamily="34" charset="0"/>
                        <a:ea typeface="Calibri" panose="020F0502020204030204" pitchFamily="34" charset="0"/>
                        <a:cs typeface="Arial" panose="020B0604020202020204" pitchFamily="34" charset="0"/>
                      </a:endParaRPr>
                    </a:p>
                  </a:txBody>
                  <a:tcPr marL="17857" marR="17857" marT="17857" marB="17857" anchor="ctr"/>
                </a:tc>
                <a:tc>
                  <a:txBody>
                    <a:bodyPr/>
                    <a:lstStyle/>
                    <a:p>
                      <a:pPr algn="ctr">
                        <a:lnSpc>
                          <a:spcPct val="107000"/>
                        </a:lnSpc>
                        <a:spcAft>
                          <a:spcPts val="0"/>
                        </a:spcAft>
                      </a:pPr>
                      <a:r>
                        <a:rPr lang="pt-BR" sz="1400" b="1" dirty="0">
                          <a:effectLst/>
                          <a:latin typeface="Arial" panose="020B0604020202020204" pitchFamily="34" charset="0"/>
                          <a:cs typeface="Arial" panose="020B0604020202020204" pitchFamily="34" charset="0"/>
                        </a:rPr>
                        <a:t>Acima de R$ 15.000,00</a:t>
                      </a:r>
                      <a:br>
                        <a:rPr lang="pt-BR" sz="1400" b="1" dirty="0">
                          <a:effectLst/>
                          <a:latin typeface="Arial" panose="020B0604020202020204" pitchFamily="34" charset="0"/>
                          <a:cs typeface="Arial" panose="020B0604020202020204" pitchFamily="34" charset="0"/>
                        </a:rPr>
                      </a:br>
                      <a:r>
                        <a:rPr lang="pt-BR" sz="1400" b="1" dirty="0">
                          <a:effectLst/>
                          <a:latin typeface="Arial" panose="020B0604020202020204" pitchFamily="34" charset="0"/>
                          <a:cs typeface="Arial" panose="020B0604020202020204" pitchFamily="34" charset="0"/>
                        </a:rPr>
                        <a:t>Até R$ 150.000,00</a:t>
                      </a:r>
                      <a:endParaRPr lang="pt-BR" sz="1400" b="1" dirty="0">
                        <a:effectLst/>
                        <a:latin typeface="Arial" panose="020B0604020202020204" pitchFamily="34" charset="0"/>
                        <a:ea typeface="Calibri" panose="020F0502020204030204" pitchFamily="34" charset="0"/>
                        <a:cs typeface="Arial" panose="020B0604020202020204" pitchFamily="34" charset="0"/>
                      </a:endParaRPr>
                    </a:p>
                  </a:txBody>
                  <a:tcPr marL="17857" marR="17857" marT="17857" marB="17857" anchor="ctr"/>
                </a:tc>
                <a:extLst>
                  <a:ext uri="{0D108BD9-81ED-4DB2-BD59-A6C34878D82A}">
                    <a16:rowId xmlns:a16="http://schemas.microsoft.com/office/drawing/2014/main" val="4256340575"/>
                  </a:ext>
                </a:extLst>
              </a:tr>
              <a:tr h="708920">
                <a:tc>
                  <a:txBody>
                    <a:bodyPr/>
                    <a:lstStyle/>
                    <a:p>
                      <a:pPr algn="ctr">
                        <a:lnSpc>
                          <a:spcPct val="107000"/>
                        </a:lnSpc>
                        <a:spcAft>
                          <a:spcPts val="0"/>
                        </a:spcAft>
                      </a:pPr>
                      <a:r>
                        <a:rPr lang="pt-BR" sz="1200" b="1" dirty="0">
                          <a:solidFill>
                            <a:srgbClr val="FF0000"/>
                          </a:solidFill>
                          <a:effectLst/>
                          <a:latin typeface="Arial" panose="020B0604020202020204" pitchFamily="34" charset="0"/>
                          <a:cs typeface="Arial" panose="020B0604020202020204" pitchFamily="34" charset="0"/>
                        </a:rPr>
                        <a:t>TOMADA DE PREÇOS</a:t>
                      </a:r>
                      <a:endParaRPr lang="pt-BR" sz="1200" b="1"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17857" marR="17857" marT="17857" marB="17857" anchor="ctr"/>
                </a:tc>
                <a:tc>
                  <a:txBody>
                    <a:bodyPr/>
                    <a:lstStyle/>
                    <a:p>
                      <a:pPr algn="ctr">
                        <a:lnSpc>
                          <a:spcPct val="107000"/>
                        </a:lnSpc>
                        <a:spcAft>
                          <a:spcPts val="0"/>
                        </a:spcAft>
                      </a:pPr>
                      <a:r>
                        <a:rPr lang="pt-BR" sz="1400" b="1" dirty="0">
                          <a:solidFill>
                            <a:srgbClr val="FF0000"/>
                          </a:solidFill>
                          <a:effectLst/>
                          <a:latin typeface="Arial" panose="020B0604020202020204" pitchFamily="34" charset="0"/>
                          <a:cs typeface="Arial" panose="020B0604020202020204" pitchFamily="34" charset="0"/>
                        </a:rPr>
                        <a:t>15 dias corridos</a:t>
                      </a:r>
                      <a:endParaRPr lang="pt-BR" sz="1400" b="1"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17857" marR="17857" marT="17857" marB="17857" anchor="ctr"/>
                </a:tc>
                <a:tc>
                  <a:txBody>
                    <a:bodyPr/>
                    <a:lstStyle/>
                    <a:p>
                      <a:pPr algn="ctr">
                        <a:lnSpc>
                          <a:spcPct val="107000"/>
                        </a:lnSpc>
                        <a:spcAft>
                          <a:spcPts val="0"/>
                        </a:spcAft>
                      </a:pPr>
                      <a:r>
                        <a:rPr lang="pt-BR" sz="1400" b="1" dirty="0">
                          <a:solidFill>
                            <a:srgbClr val="FF0000"/>
                          </a:solidFill>
                          <a:effectLst/>
                          <a:latin typeface="Arial" panose="020B0604020202020204" pitchFamily="34" charset="0"/>
                          <a:cs typeface="Arial" panose="020B0604020202020204" pitchFamily="34" charset="0"/>
                        </a:rPr>
                        <a:t>Acima de R$ 80.000,00</a:t>
                      </a:r>
                      <a:br>
                        <a:rPr lang="pt-BR" sz="1400" b="1" dirty="0">
                          <a:solidFill>
                            <a:srgbClr val="FF0000"/>
                          </a:solidFill>
                          <a:effectLst/>
                          <a:latin typeface="Arial" panose="020B0604020202020204" pitchFamily="34" charset="0"/>
                          <a:cs typeface="Arial" panose="020B0604020202020204" pitchFamily="34" charset="0"/>
                        </a:rPr>
                      </a:br>
                      <a:r>
                        <a:rPr lang="pt-BR" sz="1400" b="1" dirty="0">
                          <a:solidFill>
                            <a:srgbClr val="FF0000"/>
                          </a:solidFill>
                          <a:effectLst/>
                          <a:latin typeface="Arial" panose="020B0604020202020204" pitchFamily="34" charset="0"/>
                          <a:cs typeface="Arial" panose="020B0604020202020204" pitchFamily="34" charset="0"/>
                        </a:rPr>
                        <a:t>Até R$ 650.000,00</a:t>
                      </a:r>
                      <a:endParaRPr lang="pt-BR" sz="1400" b="1"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17857" marR="17857" marT="17857" marB="17857" anchor="ctr"/>
                </a:tc>
                <a:tc>
                  <a:txBody>
                    <a:bodyPr/>
                    <a:lstStyle/>
                    <a:p>
                      <a:pPr algn="ctr">
                        <a:lnSpc>
                          <a:spcPct val="107000"/>
                        </a:lnSpc>
                        <a:spcAft>
                          <a:spcPts val="0"/>
                        </a:spcAft>
                      </a:pPr>
                      <a:r>
                        <a:rPr lang="pt-BR" sz="1400" b="1" dirty="0">
                          <a:solidFill>
                            <a:srgbClr val="FF0000"/>
                          </a:solidFill>
                          <a:effectLst/>
                          <a:latin typeface="Arial" panose="020B0604020202020204" pitchFamily="34" charset="0"/>
                          <a:cs typeface="Arial" panose="020B0604020202020204" pitchFamily="34" charset="0"/>
                        </a:rPr>
                        <a:t>Acima de R$ 150.000,00</a:t>
                      </a:r>
                      <a:br>
                        <a:rPr lang="pt-BR" sz="1400" b="1" dirty="0">
                          <a:solidFill>
                            <a:srgbClr val="FF0000"/>
                          </a:solidFill>
                          <a:effectLst/>
                          <a:latin typeface="Arial" panose="020B0604020202020204" pitchFamily="34" charset="0"/>
                          <a:cs typeface="Arial" panose="020B0604020202020204" pitchFamily="34" charset="0"/>
                        </a:rPr>
                      </a:br>
                      <a:r>
                        <a:rPr lang="pt-BR" sz="1400" b="1" dirty="0">
                          <a:solidFill>
                            <a:srgbClr val="FF0000"/>
                          </a:solidFill>
                          <a:effectLst/>
                          <a:latin typeface="Arial" panose="020B0604020202020204" pitchFamily="34" charset="0"/>
                          <a:cs typeface="Arial" panose="020B0604020202020204" pitchFamily="34" charset="0"/>
                        </a:rPr>
                        <a:t>Até 1.500.000,00</a:t>
                      </a:r>
                      <a:endParaRPr lang="pt-BR" sz="1400" b="1"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17857" marR="17857" marT="17857" marB="17857" anchor="ctr"/>
                </a:tc>
                <a:extLst>
                  <a:ext uri="{0D108BD9-81ED-4DB2-BD59-A6C34878D82A}">
                    <a16:rowId xmlns:a16="http://schemas.microsoft.com/office/drawing/2014/main" val="3297785645"/>
                  </a:ext>
                </a:extLst>
              </a:tr>
              <a:tr h="380176">
                <a:tc>
                  <a:txBody>
                    <a:bodyPr/>
                    <a:lstStyle/>
                    <a:p>
                      <a:pPr algn="ctr">
                        <a:lnSpc>
                          <a:spcPct val="107000"/>
                        </a:lnSpc>
                        <a:spcAft>
                          <a:spcPts val="0"/>
                        </a:spcAft>
                      </a:pPr>
                      <a:r>
                        <a:rPr lang="pt-BR" sz="1200" b="1" dirty="0">
                          <a:solidFill>
                            <a:srgbClr val="11282D"/>
                          </a:solidFill>
                          <a:effectLst/>
                          <a:latin typeface="Arial" panose="020B0604020202020204" pitchFamily="34" charset="0"/>
                          <a:cs typeface="Arial" panose="020B0604020202020204" pitchFamily="34" charset="0"/>
                        </a:rPr>
                        <a:t>CONCORRÊNCIA</a:t>
                      </a:r>
                      <a:endParaRPr lang="pt-BR" sz="1200" b="1" dirty="0">
                        <a:solidFill>
                          <a:srgbClr val="11282D"/>
                        </a:solidFill>
                        <a:effectLst/>
                        <a:latin typeface="Arial" panose="020B0604020202020204" pitchFamily="34" charset="0"/>
                        <a:ea typeface="Calibri" panose="020F0502020204030204" pitchFamily="34" charset="0"/>
                        <a:cs typeface="Arial" panose="020B0604020202020204" pitchFamily="34" charset="0"/>
                      </a:endParaRPr>
                    </a:p>
                  </a:txBody>
                  <a:tcPr marL="17857" marR="17857" marT="17857" marB="17857" anchor="ctr"/>
                </a:tc>
                <a:tc>
                  <a:txBody>
                    <a:bodyPr/>
                    <a:lstStyle/>
                    <a:p>
                      <a:pPr algn="ctr">
                        <a:lnSpc>
                          <a:spcPct val="107000"/>
                        </a:lnSpc>
                        <a:spcAft>
                          <a:spcPts val="0"/>
                        </a:spcAft>
                      </a:pPr>
                      <a:r>
                        <a:rPr lang="pt-BR" sz="1400" b="1" dirty="0">
                          <a:effectLst/>
                          <a:latin typeface="Arial" panose="020B0604020202020204" pitchFamily="34" charset="0"/>
                          <a:cs typeface="Arial" panose="020B0604020202020204" pitchFamily="34" charset="0"/>
                        </a:rPr>
                        <a:t>30 dias corridos</a:t>
                      </a:r>
                      <a:endParaRPr lang="pt-BR" sz="1400" b="1" dirty="0">
                        <a:effectLst/>
                        <a:latin typeface="Arial" panose="020B0604020202020204" pitchFamily="34" charset="0"/>
                        <a:ea typeface="Calibri" panose="020F0502020204030204" pitchFamily="34" charset="0"/>
                        <a:cs typeface="Arial" panose="020B0604020202020204" pitchFamily="34" charset="0"/>
                      </a:endParaRPr>
                    </a:p>
                  </a:txBody>
                  <a:tcPr marL="17857" marR="17857" marT="17857" marB="17857" anchor="ctr"/>
                </a:tc>
                <a:tc>
                  <a:txBody>
                    <a:bodyPr/>
                    <a:lstStyle/>
                    <a:p>
                      <a:pPr algn="ctr">
                        <a:lnSpc>
                          <a:spcPct val="107000"/>
                        </a:lnSpc>
                        <a:spcAft>
                          <a:spcPts val="0"/>
                        </a:spcAft>
                      </a:pPr>
                      <a:r>
                        <a:rPr lang="pt-BR" sz="1400" b="1" dirty="0">
                          <a:effectLst/>
                          <a:latin typeface="Arial" panose="020B0604020202020204" pitchFamily="34" charset="0"/>
                          <a:cs typeface="Arial" panose="020B0604020202020204" pitchFamily="34" charset="0"/>
                        </a:rPr>
                        <a:t>Acima de R$ 650.000,00</a:t>
                      </a:r>
                      <a:endParaRPr lang="pt-BR" sz="1400" b="1" dirty="0">
                        <a:effectLst/>
                        <a:latin typeface="Arial" panose="020B0604020202020204" pitchFamily="34" charset="0"/>
                        <a:ea typeface="Calibri" panose="020F0502020204030204" pitchFamily="34" charset="0"/>
                        <a:cs typeface="Arial" panose="020B0604020202020204" pitchFamily="34" charset="0"/>
                      </a:endParaRPr>
                    </a:p>
                  </a:txBody>
                  <a:tcPr marL="17857" marR="17857" marT="17857" marB="17857" anchor="ctr"/>
                </a:tc>
                <a:tc>
                  <a:txBody>
                    <a:bodyPr/>
                    <a:lstStyle/>
                    <a:p>
                      <a:pPr algn="ctr">
                        <a:lnSpc>
                          <a:spcPct val="107000"/>
                        </a:lnSpc>
                        <a:spcAft>
                          <a:spcPts val="0"/>
                        </a:spcAft>
                      </a:pPr>
                      <a:r>
                        <a:rPr lang="pt-BR" sz="1400" b="1" dirty="0">
                          <a:effectLst/>
                          <a:latin typeface="Arial" panose="020B0604020202020204" pitchFamily="34" charset="0"/>
                          <a:cs typeface="Arial" panose="020B0604020202020204" pitchFamily="34" charset="0"/>
                        </a:rPr>
                        <a:t>Acima de R$ 1.500.000,00</a:t>
                      </a:r>
                      <a:endParaRPr lang="pt-BR" sz="1400" b="1" dirty="0">
                        <a:effectLst/>
                        <a:latin typeface="Arial" panose="020B0604020202020204" pitchFamily="34" charset="0"/>
                        <a:ea typeface="Calibri" panose="020F0502020204030204" pitchFamily="34" charset="0"/>
                        <a:cs typeface="Arial" panose="020B0604020202020204" pitchFamily="34" charset="0"/>
                      </a:endParaRPr>
                    </a:p>
                  </a:txBody>
                  <a:tcPr marL="17857" marR="17857" marT="17857" marB="17857" anchor="ctr"/>
                </a:tc>
                <a:extLst>
                  <a:ext uri="{0D108BD9-81ED-4DB2-BD59-A6C34878D82A}">
                    <a16:rowId xmlns:a16="http://schemas.microsoft.com/office/drawing/2014/main" val="3480230213"/>
                  </a:ext>
                </a:extLst>
              </a:tr>
              <a:tr h="380176">
                <a:tc>
                  <a:txBody>
                    <a:bodyPr/>
                    <a:lstStyle/>
                    <a:p>
                      <a:pPr algn="ctr">
                        <a:lnSpc>
                          <a:spcPct val="107000"/>
                        </a:lnSpc>
                        <a:spcAft>
                          <a:spcPts val="0"/>
                        </a:spcAft>
                      </a:pPr>
                      <a:r>
                        <a:rPr lang="pt-BR" sz="1200" b="1" dirty="0">
                          <a:solidFill>
                            <a:srgbClr val="FF0000"/>
                          </a:solidFill>
                          <a:effectLst/>
                          <a:latin typeface="Arial" panose="020B0604020202020204" pitchFamily="34" charset="0"/>
                          <a:cs typeface="Arial" panose="020B0604020202020204" pitchFamily="34" charset="0"/>
                        </a:rPr>
                        <a:t>PREGÃO PRESENCIAL </a:t>
                      </a:r>
                      <a:endParaRPr lang="pt-BR" sz="1200" b="1"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17857" marR="17857" marT="17857" marB="17857" anchor="ctr"/>
                </a:tc>
                <a:tc>
                  <a:txBody>
                    <a:bodyPr/>
                    <a:lstStyle/>
                    <a:p>
                      <a:pPr algn="ctr">
                        <a:lnSpc>
                          <a:spcPct val="107000"/>
                        </a:lnSpc>
                        <a:spcAft>
                          <a:spcPts val="0"/>
                        </a:spcAft>
                      </a:pPr>
                      <a:r>
                        <a:rPr lang="pt-BR" sz="1400" b="1" dirty="0">
                          <a:solidFill>
                            <a:srgbClr val="FF0000"/>
                          </a:solidFill>
                          <a:effectLst/>
                          <a:latin typeface="Arial" panose="020B0604020202020204" pitchFamily="34" charset="0"/>
                          <a:cs typeface="Arial" panose="020B0604020202020204" pitchFamily="34" charset="0"/>
                        </a:rPr>
                        <a:t>08 dias úteis</a:t>
                      </a:r>
                      <a:endParaRPr lang="pt-BR" sz="1400" b="1"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17857" marR="17857" marT="17857" marB="17857" anchor="ctr"/>
                </a:tc>
                <a:tc gridSpan="2">
                  <a:txBody>
                    <a:bodyPr/>
                    <a:lstStyle/>
                    <a:p>
                      <a:pPr algn="just">
                        <a:lnSpc>
                          <a:spcPct val="107000"/>
                        </a:lnSpc>
                        <a:spcAft>
                          <a:spcPts val="0"/>
                        </a:spcAft>
                      </a:pPr>
                      <a:r>
                        <a:rPr lang="pt-BR" sz="1400" b="1" dirty="0" smtClean="0">
                          <a:solidFill>
                            <a:srgbClr val="FF0000"/>
                          </a:solidFill>
                          <a:effectLst/>
                          <a:latin typeface="Arial" panose="020B0604020202020204" pitchFamily="34" charset="0"/>
                          <a:cs typeface="Arial" panose="020B0604020202020204" pitchFamily="34" charset="0"/>
                        </a:rPr>
                        <a:t>        Bens </a:t>
                      </a:r>
                      <a:r>
                        <a:rPr lang="pt-BR" sz="1400" b="1" dirty="0">
                          <a:solidFill>
                            <a:srgbClr val="FF0000"/>
                          </a:solidFill>
                          <a:effectLst/>
                          <a:latin typeface="Arial" panose="020B0604020202020204" pitchFamily="34" charset="0"/>
                          <a:cs typeface="Arial" panose="020B0604020202020204" pitchFamily="34" charset="0"/>
                        </a:rPr>
                        <a:t>e serviços de uso comum</a:t>
                      </a:r>
                      <a:endParaRPr lang="pt-BR" sz="1400" b="1"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txBody>
                  <a:tcPr marL="17857" marR="17857" marT="17857" marB="17857" anchor="ctr"/>
                </a:tc>
                <a:tc hMerge="1">
                  <a:txBody>
                    <a:bodyPr/>
                    <a:lstStyle/>
                    <a:p>
                      <a:endParaRPr lang="pt-BR"/>
                    </a:p>
                  </a:txBody>
                  <a:tcPr/>
                </a:tc>
                <a:extLst>
                  <a:ext uri="{0D108BD9-81ED-4DB2-BD59-A6C34878D82A}">
                    <a16:rowId xmlns:a16="http://schemas.microsoft.com/office/drawing/2014/main" val="474147629"/>
                  </a:ext>
                </a:extLst>
              </a:tr>
              <a:tr h="380176">
                <a:tc>
                  <a:txBody>
                    <a:bodyPr/>
                    <a:lstStyle/>
                    <a:p>
                      <a:pPr algn="ctr">
                        <a:lnSpc>
                          <a:spcPct val="107000"/>
                        </a:lnSpc>
                        <a:spcAft>
                          <a:spcPts val="0"/>
                        </a:spcAft>
                      </a:pPr>
                      <a:r>
                        <a:rPr lang="pt-BR" sz="1200" b="1" dirty="0">
                          <a:solidFill>
                            <a:srgbClr val="11282D"/>
                          </a:solidFill>
                          <a:effectLst/>
                          <a:latin typeface="Arial" panose="020B0604020202020204" pitchFamily="34" charset="0"/>
                          <a:cs typeface="Arial" panose="020B0604020202020204" pitchFamily="34" charset="0"/>
                        </a:rPr>
                        <a:t>PREGÃO ELETRÔNICO</a:t>
                      </a:r>
                      <a:endParaRPr lang="pt-BR" sz="1200" b="1" dirty="0">
                        <a:solidFill>
                          <a:srgbClr val="11282D"/>
                        </a:solidFill>
                        <a:effectLst/>
                        <a:latin typeface="Arial" panose="020B0604020202020204" pitchFamily="34" charset="0"/>
                        <a:ea typeface="Calibri" panose="020F0502020204030204" pitchFamily="34" charset="0"/>
                        <a:cs typeface="Arial" panose="020B0604020202020204" pitchFamily="34" charset="0"/>
                      </a:endParaRPr>
                    </a:p>
                  </a:txBody>
                  <a:tcPr marL="17857" marR="17857" marT="17857" marB="17857" anchor="ctr"/>
                </a:tc>
                <a:tc>
                  <a:txBody>
                    <a:bodyPr/>
                    <a:lstStyle/>
                    <a:p>
                      <a:pPr algn="ctr">
                        <a:lnSpc>
                          <a:spcPct val="107000"/>
                        </a:lnSpc>
                        <a:spcAft>
                          <a:spcPts val="0"/>
                        </a:spcAft>
                      </a:pPr>
                      <a:r>
                        <a:rPr lang="pt-BR" sz="1400" b="1" dirty="0">
                          <a:effectLst/>
                          <a:latin typeface="Arial" panose="020B0604020202020204" pitchFamily="34" charset="0"/>
                          <a:cs typeface="Arial" panose="020B0604020202020204" pitchFamily="34" charset="0"/>
                        </a:rPr>
                        <a:t>08 dias úteis</a:t>
                      </a:r>
                      <a:endParaRPr lang="pt-BR" sz="1400" b="1" dirty="0">
                        <a:effectLst/>
                        <a:latin typeface="Arial" panose="020B0604020202020204" pitchFamily="34" charset="0"/>
                        <a:ea typeface="Calibri" panose="020F0502020204030204" pitchFamily="34" charset="0"/>
                        <a:cs typeface="Arial" panose="020B0604020202020204" pitchFamily="34" charset="0"/>
                      </a:endParaRPr>
                    </a:p>
                  </a:txBody>
                  <a:tcPr marL="17857" marR="17857" marT="17857" marB="17857" anchor="ctr"/>
                </a:tc>
                <a:tc>
                  <a:txBody>
                    <a:bodyPr/>
                    <a:lstStyle/>
                    <a:p>
                      <a:pPr algn="ctr">
                        <a:lnSpc>
                          <a:spcPct val="107000"/>
                        </a:lnSpc>
                        <a:spcAft>
                          <a:spcPts val="0"/>
                        </a:spcAft>
                      </a:pPr>
                      <a:r>
                        <a:rPr lang="pt-BR" sz="1400" b="1" dirty="0">
                          <a:effectLst/>
                          <a:latin typeface="Arial" panose="020B0604020202020204" pitchFamily="34" charset="0"/>
                          <a:cs typeface="Arial" panose="020B0604020202020204" pitchFamily="34" charset="0"/>
                        </a:rPr>
                        <a:t>Compras e serviços</a:t>
                      </a:r>
                      <a:endParaRPr lang="pt-BR" sz="1400" b="1" dirty="0">
                        <a:effectLst/>
                        <a:latin typeface="Arial" panose="020B0604020202020204" pitchFamily="34" charset="0"/>
                        <a:ea typeface="Calibri" panose="020F0502020204030204" pitchFamily="34" charset="0"/>
                        <a:cs typeface="Arial" panose="020B0604020202020204" pitchFamily="34" charset="0"/>
                      </a:endParaRPr>
                    </a:p>
                  </a:txBody>
                  <a:tcPr marL="17857" marR="17857" marT="17857" marB="17857" anchor="ctr"/>
                </a:tc>
                <a:tc>
                  <a:txBody>
                    <a:bodyPr/>
                    <a:lstStyle/>
                    <a:p>
                      <a:pPr algn="ctr">
                        <a:lnSpc>
                          <a:spcPct val="107000"/>
                        </a:lnSpc>
                        <a:spcAft>
                          <a:spcPts val="0"/>
                        </a:spcAft>
                      </a:pPr>
                      <a:r>
                        <a:rPr lang="pt-BR" sz="1400" b="1" dirty="0">
                          <a:effectLst/>
                          <a:latin typeface="Arial" panose="020B0604020202020204" pitchFamily="34" charset="0"/>
                          <a:cs typeface="Arial" panose="020B0604020202020204" pitchFamily="34" charset="0"/>
                        </a:rPr>
                        <a:t>não válido</a:t>
                      </a:r>
                      <a:endParaRPr lang="pt-BR" sz="1400" b="1" dirty="0">
                        <a:effectLst/>
                        <a:latin typeface="Arial" panose="020B0604020202020204" pitchFamily="34" charset="0"/>
                        <a:ea typeface="Calibri" panose="020F0502020204030204" pitchFamily="34" charset="0"/>
                        <a:cs typeface="Arial" panose="020B0604020202020204" pitchFamily="34" charset="0"/>
                      </a:endParaRPr>
                    </a:p>
                  </a:txBody>
                  <a:tcPr marL="17857" marR="17857" marT="17857" marB="17857" anchor="ctr"/>
                </a:tc>
                <a:extLst>
                  <a:ext uri="{0D108BD9-81ED-4DB2-BD59-A6C34878D82A}">
                    <a16:rowId xmlns:a16="http://schemas.microsoft.com/office/drawing/2014/main" val="1139033332"/>
                  </a:ext>
                </a:extLst>
              </a:tr>
            </a:tbl>
          </a:graphicData>
        </a:graphic>
      </p:graphicFrame>
    </p:spTree>
    <p:extLst>
      <p:ext uri="{BB962C8B-B14F-4D97-AF65-F5344CB8AC3E}">
        <p14:creationId xmlns:p14="http://schemas.microsoft.com/office/powerpoint/2010/main" val="69558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 y="0"/>
            <a:ext cx="9143999"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aixaDeTexto 1"/>
          <p:cNvSpPr txBox="1"/>
          <p:nvPr/>
        </p:nvSpPr>
        <p:spPr>
          <a:xfrm>
            <a:off x="503548" y="1268760"/>
            <a:ext cx="8136904" cy="3816429"/>
          </a:xfrm>
          <a:prstGeom prst="rect">
            <a:avLst/>
          </a:prstGeom>
          <a:noFill/>
        </p:spPr>
        <p:txBody>
          <a:bodyPr wrap="square" rtlCol="0">
            <a:spAutoFit/>
          </a:bodyPr>
          <a:lstStyle/>
          <a:p>
            <a:r>
              <a:rPr lang="pt-BR" b="1" dirty="0">
                <a:solidFill>
                  <a:srgbClr val="11282D"/>
                </a:solidFill>
                <a:latin typeface="Arial" panose="020B0604020202020204" pitchFamily="34" charset="0"/>
                <a:cs typeface="Arial" panose="020B0604020202020204" pitchFamily="34" charset="0"/>
              </a:rPr>
              <a:t>Modernização da Lei de Licitações e Contratos</a:t>
            </a:r>
          </a:p>
          <a:p>
            <a:pPr algn="ctr"/>
            <a:r>
              <a:rPr lang="pt-BR" i="1" dirty="0">
                <a:solidFill>
                  <a:srgbClr val="11282D"/>
                </a:solidFill>
                <a:latin typeface="Arial" panose="020B0604020202020204" pitchFamily="34" charset="0"/>
                <a:cs typeface="Arial" panose="020B0604020202020204" pitchFamily="34" charset="0"/>
              </a:rPr>
              <a:t>Projeto de Lei do Senado nº 559, de 2013</a:t>
            </a:r>
          </a:p>
          <a:p>
            <a:pPr algn="ctr"/>
            <a:r>
              <a:rPr lang="pt-BR" b="1" i="1" dirty="0">
                <a:solidFill>
                  <a:srgbClr val="11282D"/>
                </a:solidFill>
                <a:latin typeface="Arial" panose="020B0604020202020204" pitchFamily="34" charset="0"/>
                <a:cs typeface="Arial" panose="020B0604020202020204" pitchFamily="34" charset="0"/>
              </a:rPr>
              <a:t>Projeto de Lei da Câmara nº 6814, de 2017</a:t>
            </a:r>
          </a:p>
          <a:p>
            <a:endParaRPr lang="pt-BR" sz="800" dirty="0">
              <a:solidFill>
                <a:srgbClr val="11282D"/>
              </a:solidFill>
              <a:latin typeface="Arial" panose="020B0604020202020204" pitchFamily="34" charset="0"/>
              <a:cs typeface="Arial" panose="020B0604020202020204" pitchFamily="34" charset="0"/>
            </a:endParaRPr>
          </a:p>
          <a:p>
            <a:pPr algn="just"/>
            <a:r>
              <a:rPr lang="pt-BR" i="1" dirty="0">
                <a:solidFill>
                  <a:srgbClr val="11282D"/>
                </a:solidFill>
                <a:latin typeface="Arial" panose="020B0604020202020204" pitchFamily="34" charset="0"/>
                <a:cs typeface="Arial" panose="020B0604020202020204" pitchFamily="34" charset="0"/>
              </a:rPr>
              <a:t>Institui normas para licitações e contratos da Administração Pública e revoga a Lei nº 8.666, de 21 de junho de 1993, a Lei nº 10.520, de 17 de julho de 2002, e dispositivos da Lei nº 12.462, de 4 de agosto de 2011.</a:t>
            </a:r>
            <a:endParaRPr lang="pt-BR" dirty="0">
              <a:solidFill>
                <a:srgbClr val="11282D"/>
              </a:solidFill>
              <a:latin typeface="Arial" panose="020B0604020202020204" pitchFamily="34" charset="0"/>
              <a:cs typeface="Arial" panose="020B0604020202020204" pitchFamily="34" charset="0"/>
            </a:endParaRPr>
          </a:p>
          <a:p>
            <a:endParaRPr lang="pt-BR" sz="1200" dirty="0" smtClean="0"/>
          </a:p>
          <a:p>
            <a:pPr algn="just"/>
            <a:r>
              <a:rPr lang="pt-BR" dirty="0">
                <a:solidFill>
                  <a:srgbClr val="11282D"/>
                </a:solidFill>
                <a:latin typeface="Arial" panose="020B0604020202020204" pitchFamily="34" charset="0"/>
                <a:cs typeface="Arial" panose="020B0604020202020204" pitchFamily="34" charset="0"/>
              </a:rPr>
              <a:t>Art. 130 - Revogam-se:</a:t>
            </a:r>
          </a:p>
          <a:p>
            <a:pPr algn="just"/>
            <a:r>
              <a:rPr lang="pt-BR" dirty="0">
                <a:solidFill>
                  <a:srgbClr val="11282D"/>
                </a:solidFill>
                <a:latin typeface="Arial" panose="020B0604020202020204" pitchFamily="34" charset="0"/>
                <a:cs typeface="Arial" panose="020B0604020202020204" pitchFamily="34" charset="0"/>
              </a:rPr>
              <a:t>I – os </a:t>
            </a:r>
            <a:r>
              <a:rPr lang="pt-BR" b="1" dirty="0" err="1">
                <a:solidFill>
                  <a:srgbClr val="11282D"/>
                </a:solidFill>
                <a:latin typeface="Arial" panose="020B0604020202020204" pitchFamily="34" charset="0"/>
                <a:cs typeface="Arial" panose="020B0604020202020204" pitchFamily="34" charset="0"/>
              </a:rPr>
              <a:t>arts</a:t>
            </a:r>
            <a:r>
              <a:rPr lang="pt-BR" b="1" dirty="0">
                <a:solidFill>
                  <a:srgbClr val="11282D"/>
                </a:solidFill>
                <a:latin typeface="Arial" panose="020B0604020202020204" pitchFamily="34" charset="0"/>
                <a:cs typeface="Arial" panose="020B0604020202020204" pitchFamily="34" charset="0"/>
              </a:rPr>
              <a:t>. 86 a 108 da Lei nº 8.666</a:t>
            </a:r>
            <a:r>
              <a:rPr lang="pt-BR" dirty="0">
                <a:solidFill>
                  <a:srgbClr val="11282D"/>
                </a:solidFill>
                <a:latin typeface="Arial" panose="020B0604020202020204" pitchFamily="34" charset="0"/>
                <a:cs typeface="Arial" panose="020B0604020202020204" pitchFamily="34" charset="0"/>
              </a:rPr>
              <a:t>, de 21 de junho de 1993, </a:t>
            </a:r>
            <a:r>
              <a:rPr lang="pt-BR" b="1" u="sng" dirty="0">
                <a:solidFill>
                  <a:srgbClr val="11282D"/>
                </a:solidFill>
                <a:latin typeface="Arial" panose="020B0604020202020204" pitchFamily="34" charset="0"/>
                <a:cs typeface="Arial" panose="020B0604020202020204" pitchFamily="34" charset="0"/>
              </a:rPr>
              <a:t>na data de publicação desta Lei</a:t>
            </a:r>
            <a:r>
              <a:rPr lang="pt-BR" dirty="0">
                <a:solidFill>
                  <a:srgbClr val="11282D"/>
                </a:solidFill>
                <a:latin typeface="Arial" panose="020B0604020202020204" pitchFamily="34" charset="0"/>
                <a:cs typeface="Arial" panose="020B0604020202020204" pitchFamily="34" charset="0"/>
              </a:rPr>
              <a:t>;</a:t>
            </a:r>
          </a:p>
          <a:p>
            <a:pPr algn="just"/>
            <a:r>
              <a:rPr lang="pt-BR" dirty="0">
                <a:solidFill>
                  <a:srgbClr val="11282D"/>
                </a:solidFill>
                <a:latin typeface="Arial" panose="020B0604020202020204" pitchFamily="34" charset="0"/>
                <a:cs typeface="Arial" panose="020B0604020202020204" pitchFamily="34" charset="0"/>
              </a:rPr>
              <a:t>II – a Lei nº 8.666, de 21 de junho de 1993, a Lei nº 10.520, de 17 de julho de 2002, e os </a:t>
            </a:r>
            <a:r>
              <a:rPr lang="pt-BR" dirty="0" err="1">
                <a:solidFill>
                  <a:srgbClr val="11282D"/>
                </a:solidFill>
                <a:latin typeface="Arial" panose="020B0604020202020204" pitchFamily="34" charset="0"/>
                <a:cs typeface="Arial" panose="020B0604020202020204" pitchFamily="34" charset="0"/>
              </a:rPr>
              <a:t>arts</a:t>
            </a:r>
            <a:r>
              <a:rPr lang="pt-BR" dirty="0">
                <a:solidFill>
                  <a:srgbClr val="11282D"/>
                </a:solidFill>
                <a:latin typeface="Arial" panose="020B0604020202020204" pitchFamily="34" charset="0"/>
                <a:cs typeface="Arial" panose="020B0604020202020204" pitchFamily="34" charset="0"/>
              </a:rPr>
              <a:t>. 1º a 47 da Lei nº 12.462, de 4 de agosto de 2011, </a:t>
            </a:r>
            <a:r>
              <a:rPr lang="pt-BR" b="1" dirty="0">
                <a:solidFill>
                  <a:srgbClr val="11282D"/>
                </a:solidFill>
                <a:latin typeface="Arial" panose="020B0604020202020204" pitchFamily="34" charset="0"/>
                <a:cs typeface="Arial" panose="020B0604020202020204" pitchFamily="34" charset="0"/>
              </a:rPr>
              <a:t>após decorridos 2 (dois) anos da publicação oficial desta Lei</a:t>
            </a:r>
            <a:r>
              <a:rPr lang="pt-BR" dirty="0" smtClean="0">
                <a:solidFill>
                  <a:srgbClr val="11282D"/>
                </a:solidFill>
                <a:latin typeface="Arial" panose="020B0604020202020204" pitchFamily="34" charset="0"/>
                <a:cs typeface="Arial" panose="020B0604020202020204" pitchFamily="34" charset="0"/>
              </a:rPr>
              <a:t>.</a:t>
            </a:r>
            <a:endParaRPr lang="pt-BR" dirty="0">
              <a:solidFill>
                <a:srgbClr val="11282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1503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 y="0"/>
            <a:ext cx="9143999"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aixaDeTexto 1"/>
          <p:cNvSpPr txBox="1"/>
          <p:nvPr/>
        </p:nvSpPr>
        <p:spPr>
          <a:xfrm>
            <a:off x="503548" y="2690336"/>
            <a:ext cx="8136904" cy="2031325"/>
          </a:xfrm>
          <a:prstGeom prst="rect">
            <a:avLst/>
          </a:prstGeom>
          <a:noFill/>
        </p:spPr>
        <p:txBody>
          <a:bodyPr wrap="square" rtlCol="0">
            <a:spAutoFit/>
          </a:bodyPr>
          <a:lstStyle/>
          <a:p>
            <a:pPr algn="just"/>
            <a:r>
              <a:rPr lang="pt-BR" b="1" u="sng" dirty="0" smtClean="0">
                <a:solidFill>
                  <a:srgbClr val="11282D"/>
                </a:solidFill>
                <a:latin typeface="Arial" panose="020B0604020202020204" pitchFamily="34" charset="0"/>
                <a:cs typeface="Arial" panose="020B0604020202020204" pitchFamily="34" charset="0"/>
              </a:rPr>
              <a:t>Lei nº 8.666/93</a:t>
            </a:r>
            <a:r>
              <a:rPr lang="pt-BR" b="1" dirty="0" smtClean="0">
                <a:solidFill>
                  <a:srgbClr val="11282D"/>
                </a:solidFill>
                <a:latin typeface="Arial" panose="020B0604020202020204" pitchFamily="34" charset="0"/>
                <a:cs typeface="Arial" panose="020B0604020202020204" pitchFamily="34" charset="0"/>
              </a:rPr>
              <a:t>:</a:t>
            </a:r>
          </a:p>
          <a:p>
            <a:pPr algn="ctr"/>
            <a:endParaRPr lang="pt-BR" dirty="0">
              <a:solidFill>
                <a:srgbClr val="11282D"/>
              </a:solidFill>
              <a:latin typeface="Arial" panose="020B0604020202020204" pitchFamily="34" charset="0"/>
              <a:cs typeface="Arial" panose="020B0604020202020204" pitchFamily="34" charset="0"/>
            </a:endParaRPr>
          </a:p>
          <a:p>
            <a:pPr algn="ctr"/>
            <a:r>
              <a:rPr lang="pt-BR" b="1" dirty="0" smtClean="0">
                <a:solidFill>
                  <a:srgbClr val="11282D"/>
                </a:solidFill>
                <a:latin typeface="Arial" panose="020B0604020202020204" pitchFamily="34" charset="0"/>
                <a:cs typeface="Arial" panose="020B0604020202020204" pitchFamily="34" charset="0"/>
              </a:rPr>
              <a:t>Das </a:t>
            </a:r>
            <a:r>
              <a:rPr lang="pt-BR" b="1" dirty="0">
                <a:solidFill>
                  <a:srgbClr val="11282D"/>
                </a:solidFill>
                <a:latin typeface="Arial" panose="020B0604020202020204" pitchFamily="34" charset="0"/>
                <a:cs typeface="Arial" panose="020B0604020202020204" pitchFamily="34" charset="0"/>
              </a:rPr>
              <a:t>Sanções Administrativas </a:t>
            </a:r>
            <a:r>
              <a:rPr lang="pt-BR" dirty="0">
                <a:solidFill>
                  <a:srgbClr val="11282D"/>
                </a:solidFill>
                <a:latin typeface="Arial" panose="020B0604020202020204" pitchFamily="34" charset="0"/>
                <a:cs typeface="Arial" panose="020B0604020202020204" pitchFamily="34" charset="0"/>
              </a:rPr>
              <a:t>– artigos 86 a 88</a:t>
            </a:r>
          </a:p>
          <a:p>
            <a:pPr algn="ctr"/>
            <a:endParaRPr lang="pt-BR" dirty="0" smtClean="0">
              <a:solidFill>
                <a:srgbClr val="11282D"/>
              </a:solidFill>
              <a:latin typeface="Arial" panose="020B0604020202020204" pitchFamily="34" charset="0"/>
              <a:cs typeface="Arial" panose="020B0604020202020204" pitchFamily="34" charset="0"/>
            </a:endParaRPr>
          </a:p>
          <a:p>
            <a:pPr algn="ctr"/>
            <a:r>
              <a:rPr lang="pt-BR" b="1" dirty="0" smtClean="0">
                <a:solidFill>
                  <a:srgbClr val="11282D"/>
                </a:solidFill>
                <a:latin typeface="Arial" panose="020B0604020202020204" pitchFamily="34" charset="0"/>
                <a:cs typeface="Arial" panose="020B0604020202020204" pitchFamily="34" charset="0"/>
              </a:rPr>
              <a:t>Dos </a:t>
            </a:r>
            <a:r>
              <a:rPr lang="pt-BR" b="1" dirty="0">
                <a:solidFill>
                  <a:srgbClr val="11282D"/>
                </a:solidFill>
                <a:latin typeface="Arial" panose="020B0604020202020204" pitchFamily="34" charset="0"/>
                <a:cs typeface="Arial" panose="020B0604020202020204" pitchFamily="34" charset="0"/>
              </a:rPr>
              <a:t>Crimes e das Penas </a:t>
            </a:r>
            <a:r>
              <a:rPr lang="pt-BR" dirty="0">
                <a:solidFill>
                  <a:srgbClr val="11282D"/>
                </a:solidFill>
                <a:latin typeface="Arial" panose="020B0604020202020204" pitchFamily="34" charset="0"/>
                <a:cs typeface="Arial" panose="020B0604020202020204" pitchFamily="34" charset="0"/>
              </a:rPr>
              <a:t>– artigos 89 a </a:t>
            </a:r>
            <a:r>
              <a:rPr lang="pt-BR" dirty="0" smtClean="0">
                <a:solidFill>
                  <a:srgbClr val="11282D"/>
                </a:solidFill>
                <a:latin typeface="Arial" panose="020B0604020202020204" pitchFamily="34" charset="0"/>
                <a:cs typeface="Arial" panose="020B0604020202020204" pitchFamily="34" charset="0"/>
              </a:rPr>
              <a:t>99</a:t>
            </a:r>
          </a:p>
          <a:p>
            <a:pPr algn="ctr"/>
            <a:endParaRPr lang="pt-BR" dirty="0">
              <a:solidFill>
                <a:srgbClr val="11282D"/>
              </a:solidFill>
              <a:latin typeface="Arial" panose="020B0604020202020204" pitchFamily="34" charset="0"/>
              <a:cs typeface="Arial" panose="020B0604020202020204" pitchFamily="34" charset="0"/>
            </a:endParaRPr>
          </a:p>
          <a:p>
            <a:pPr algn="ctr"/>
            <a:r>
              <a:rPr lang="pt-BR" b="1" dirty="0">
                <a:solidFill>
                  <a:srgbClr val="11282D"/>
                </a:solidFill>
                <a:latin typeface="Arial" panose="020B0604020202020204" pitchFamily="34" charset="0"/>
                <a:cs typeface="Arial" panose="020B0604020202020204" pitchFamily="34" charset="0"/>
              </a:rPr>
              <a:t>Do Processo e do Procedimento Judicial</a:t>
            </a:r>
            <a:r>
              <a:rPr lang="pt-BR" dirty="0">
                <a:solidFill>
                  <a:srgbClr val="11282D"/>
                </a:solidFill>
                <a:latin typeface="Arial" panose="020B0604020202020204" pitchFamily="34" charset="0"/>
                <a:cs typeface="Arial" panose="020B0604020202020204" pitchFamily="34" charset="0"/>
              </a:rPr>
              <a:t> – artigos 100 a 108</a:t>
            </a:r>
          </a:p>
        </p:txBody>
      </p:sp>
    </p:spTree>
    <p:extLst>
      <p:ext uri="{BB962C8B-B14F-4D97-AF65-F5344CB8AC3E}">
        <p14:creationId xmlns:p14="http://schemas.microsoft.com/office/powerpoint/2010/main" val="8200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 y="0"/>
            <a:ext cx="9143999"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aixaDeTexto 1"/>
          <p:cNvSpPr txBox="1"/>
          <p:nvPr/>
        </p:nvSpPr>
        <p:spPr>
          <a:xfrm>
            <a:off x="503548" y="1196752"/>
            <a:ext cx="8136904" cy="4416594"/>
          </a:xfrm>
          <a:prstGeom prst="rect">
            <a:avLst/>
          </a:prstGeom>
          <a:noFill/>
        </p:spPr>
        <p:txBody>
          <a:bodyPr wrap="square" rtlCol="0">
            <a:spAutoFit/>
          </a:bodyPr>
          <a:lstStyle/>
          <a:p>
            <a:pPr algn="ctr"/>
            <a:r>
              <a:rPr lang="pt-BR" i="1" u="sng" dirty="0">
                <a:solidFill>
                  <a:srgbClr val="11282D"/>
                </a:solidFill>
                <a:latin typeface="Arial" panose="020B0604020202020204" pitchFamily="34" charset="0"/>
                <a:cs typeface="Arial" panose="020B0604020202020204" pitchFamily="34" charset="0"/>
              </a:rPr>
              <a:t>Projeto de Lei da Câmara nº 6814, de 2017</a:t>
            </a:r>
          </a:p>
          <a:p>
            <a:pPr algn="just"/>
            <a:endParaRPr lang="pt-BR" sz="500" dirty="0" smtClean="0">
              <a:solidFill>
                <a:srgbClr val="11282D"/>
              </a:solidFill>
              <a:latin typeface="Arial" panose="020B0604020202020204" pitchFamily="34" charset="0"/>
              <a:cs typeface="Arial" panose="020B0604020202020204" pitchFamily="34" charset="0"/>
            </a:endParaRPr>
          </a:p>
          <a:p>
            <a:pPr algn="just"/>
            <a:r>
              <a:rPr lang="pt-BR" dirty="0" smtClean="0">
                <a:solidFill>
                  <a:srgbClr val="11282D"/>
                </a:solidFill>
                <a:latin typeface="Arial" panose="020B0604020202020204" pitchFamily="34" charset="0"/>
                <a:cs typeface="Arial" panose="020B0604020202020204" pitchFamily="34" charset="0"/>
              </a:rPr>
              <a:t>Art</a:t>
            </a:r>
            <a:r>
              <a:rPr lang="pt-BR" dirty="0">
                <a:solidFill>
                  <a:srgbClr val="11282D"/>
                </a:solidFill>
                <a:latin typeface="Arial" panose="020B0604020202020204" pitchFamily="34" charset="0"/>
                <a:cs typeface="Arial" panose="020B0604020202020204" pitchFamily="34" charset="0"/>
              </a:rPr>
              <a:t>. 131 - Esta Lei </a:t>
            </a:r>
            <a:r>
              <a:rPr lang="pt-BR" b="1" dirty="0">
                <a:solidFill>
                  <a:srgbClr val="11282D"/>
                </a:solidFill>
                <a:latin typeface="Arial" panose="020B0604020202020204" pitchFamily="34" charset="0"/>
                <a:cs typeface="Arial" panose="020B0604020202020204" pitchFamily="34" charset="0"/>
              </a:rPr>
              <a:t>entra em vigor na data de sua publicação</a:t>
            </a:r>
            <a:r>
              <a:rPr lang="pt-BR" dirty="0" smtClean="0">
                <a:solidFill>
                  <a:srgbClr val="11282D"/>
                </a:solidFill>
                <a:latin typeface="Arial" panose="020B0604020202020204" pitchFamily="34" charset="0"/>
                <a:cs typeface="Arial" panose="020B0604020202020204" pitchFamily="34" charset="0"/>
              </a:rPr>
              <a:t>.</a:t>
            </a:r>
          </a:p>
          <a:p>
            <a:pPr algn="just"/>
            <a:endParaRPr lang="pt-BR" sz="800" dirty="0">
              <a:solidFill>
                <a:srgbClr val="11282D"/>
              </a:solidFill>
              <a:latin typeface="Arial" panose="020B0604020202020204" pitchFamily="34" charset="0"/>
              <a:cs typeface="Arial" panose="020B0604020202020204" pitchFamily="34" charset="0"/>
            </a:endParaRPr>
          </a:p>
          <a:p>
            <a:pPr algn="just"/>
            <a:r>
              <a:rPr lang="pt-BR" dirty="0">
                <a:solidFill>
                  <a:srgbClr val="11282D"/>
                </a:solidFill>
                <a:latin typeface="Arial" panose="020B0604020202020204" pitchFamily="34" charset="0"/>
                <a:cs typeface="Arial" panose="020B0604020202020204" pitchFamily="34" charset="0"/>
              </a:rPr>
              <a:t>§ 1º O contrato cujo instrumento tenha sido </a:t>
            </a:r>
            <a:r>
              <a:rPr lang="pt-BR" u="sng" dirty="0">
                <a:solidFill>
                  <a:srgbClr val="11282D"/>
                </a:solidFill>
                <a:latin typeface="Arial" panose="020B0604020202020204" pitchFamily="34" charset="0"/>
                <a:cs typeface="Arial" panose="020B0604020202020204" pitchFamily="34" charset="0"/>
              </a:rPr>
              <a:t>assinado antes da entrada em vigor desta Lei</a:t>
            </a:r>
            <a:r>
              <a:rPr lang="pt-BR" dirty="0">
                <a:solidFill>
                  <a:srgbClr val="11282D"/>
                </a:solidFill>
                <a:latin typeface="Arial" panose="020B0604020202020204" pitchFamily="34" charset="0"/>
                <a:cs typeface="Arial" panose="020B0604020202020204" pitchFamily="34" charset="0"/>
              </a:rPr>
              <a:t> continuará a ser regido de acordo com as regras previstas na legislação revogada. </a:t>
            </a:r>
          </a:p>
          <a:p>
            <a:pPr algn="just"/>
            <a:endParaRPr lang="pt-BR" sz="800" dirty="0">
              <a:solidFill>
                <a:srgbClr val="11282D"/>
              </a:solidFill>
              <a:latin typeface="Arial" panose="020B0604020202020204" pitchFamily="34" charset="0"/>
              <a:cs typeface="Arial" panose="020B0604020202020204" pitchFamily="34" charset="0"/>
            </a:endParaRPr>
          </a:p>
          <a:p>
            <a:pPr algn="just"/>
            <a:r>
              <a:rPr lang="pt-BR" dirty="0">
                <a:solidFill>
                  <a:srgbClr val="11282D"/>
                </a:solidFill>
                <a:latin typeface="Arial" panose="020B0604020202020204" pitchFamily="34" charset="0"/>
                <a:cs typeface="Arial" panose="020B0604020202020204" pitchFamily="34" charset="0"/>
              </a:rPr>
              <a:t>§ 2º Até o decurso do prazo de que trata o inciso II do art. 130, a Administração Pública </a:t>
            </a:r>
            <a:r>
              <a:rPr lang="pt-BR" b="1" dirty="0">
                <a:solidFill>
                  <a:srgbClr val="11282D"/>
                </a:solidFill>
                <a:latin typeface="Arial" panose="020B0604020202020204" pitchFamily="34" charset="0"/>
                <a:cs typeface="Arial" panose="020B0604020202020204" pitchFamily="34" charset="0"/>
              </a:rPr>
              <a:t>poderá optar</a:t>
            </a:r>
            <a:r>
              <a:rPr lang="pt-BR" dirty="0">
                <a:solidFill>
                  <a:srgbClr val="11282D"/>
                </a:solidFill>
                <a:latin typeface="Arial" panose="020B0604020202020204" pitchFamily="34" charset="0"/>
                <a:cs typeface="Arial" panose="020B0604020202020204" pitchFamily="34" charset="0"/>
              </a:rPr>
              <a:t> por licitar de acordo com esta Lei ou de acordo com as leis citadas no referido inciso, devendo a opção escolhida ser indicada expressamente no instrumento convocatório, vedada a aplicação combinada desta Lei com as referidas no inciso II do art. 130.</a:t>
            </a:r>
          </a:p>
          <a:p>
            <a:pPr algn="just"/>
            <a:r>
              <a:rPr lang="pt-BR" dirty="0">
                <a:solidFill>
                  <a:srgbClr val="11282D"/>
                </a:solidFill>
                <a:latin typeface="Arial" panose="020B0604020202020204" pitchFamily="34" charset="0"/>
                <a:cs typeface="Arial" panose="020B0604020202020204" pitchFamily="34" charset="0"/>
              </a:rPr>
              <a:t>....................</a:t>
            </a:r>
          </a:p>
          <a:p>
            <a:pPr algn="just"/>
            <a:endParaRPr lang="pt-BR" sz="800" dirty="0">
              <a:solidFill>
                <a:srgbClr val="11282D"/>
              </a:solidFill>
              <a:latin typeface="Arial" panose="020B0604020202020204" pitchFamily="34" charset="0"/>
              <a:cs typeface="Arial" panose="020B0604020202020204" pitchFamily="34" charset="0"/>
            </a:endParaRPr>
          </a:p>
          <a:p>
            <a:pPr algn="just"/>
            <a:r>
              <a:rPr lang="pt-BR" dirty="0">
                <a:solidFill>
                  <a:srgbClr val="11282D"/>
                </a:solidFill>
                <a:latin typeface="Arial" panose="020B0604020202020204" pitchFamily="34" charset="0"/>
                <a:cs typeface="Arial" panose="020B0604020202020204" pitchFamily="34" charset="0"/>
              </a:rPr>
              <a:t>§ 4º Os Estados, o Distrito Federal e os Municípios </a:t>
            </a:r>
            <a:r>
              <a:rPr lang="pt-BR" b="1" dirty="0">
                <a:solidFill>
                  <a:srgbClr val="11282D"/>
                </a:solidFill>
                <a:latin typeface="Arial" panose="020B0604020202020204" pitchFamily="34" charset="0"/>
                <a:cs typeface="Arial" panose="020B0604020202020204" pitchFamily="34" charset="0"/>
              </a:rPr>
              <a:t>poderão aplicar </a:t>
            </a:r>
            <a:r>
              <a:rPr lang="pt-BR" dirty="0">
                <a:solidFill>
                  <a:srgbClr val="11282D"/>
                </a:solidFill>
                <a:latin typeface="Arial" panose="020B0604020202020204" pitchFamily="34" charset="0"/>
                <a:cs typeface="Arial" panose="020B0604020202020204" pitchFamily="34" charset="0"/>
              </a:rPr>
              <a:t>os regulamentos editados pela União para execução desta Lei até a edição de ato próprio.</a:t>
            </a:r>
          </a:p>
        </p:txBody>
      </p:sp>
    </p:spTree>
    <p:extLst>
      <p:ext uri="{BB962C8B-B14F-4D97-AF65-F5344CB8AC3E}">
        <p14:creationId xmlns:p14="http://schemas.microsoft.com/office/powerpoint/2010/main" val="609498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 y="0"/>
            <a:ext cx="9143999"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aixaDeTexto 1"/>
          <p:cNvSpPr txBox="1"/>
          <p:nvPr/>
        </p:nvSpPr>
        <p:spPr>
          <a:xfrm>
            <a:off x="503548" y="1268760"/>
            <a:ext cx="8136904" cy="4047262"/>
          </a:xfrm>
          <a:prstGeom prst="rect">
            <a:avLst/>
          </a:prstGeom>
          <a:noFill/>
        </p:spPr>
        <p:txBody>
          <a:bodyPr wrap="square" rtlCol="0">
            <a:spAutoFit/>
          </a:bodyPr>
          <a:lstStyle/>
          <a:p>
            <a:pPr algn="ctr"/>
            <a:r>
              <a:rPr lang="pt-BR" i="1" u="sng" dirty="0">
                <a:solidFill>
                  <a:srgbClr val="11282D"/>
                </a:solidFill>
                <a:latin typeface="Arial" panose="020B0604020202020204" pitchFamily="34" charset="0"/>
                <a:cs typeface="Arial" panose="020B0604020202020204" pitchFamily="34" charset="0"/>
              </a:rPr>
              <a:t>Projeto de Lei da Câmara nº 6814, de 2017</a:t>
            </a:r>
          </a:p>
          <a:p>
            <a:pPr algn="just"/>
            <a:endParaRPr lang="pt-BR" sz="500" dirty="0" smtClean="0">
              <a:solidFill>
                <a:srgbClr val="11282D"/>
              </a:solidFill>
              <a:latin typeface="Arial" panose="020B0604020202020204" pitchFamily="34" charset="0"/>
              <a:cs typeface="Arial" panose="020B0604020202020204" pitchFamily="34" charset="0"/>
            </a:endParaRPr>
          </a:p>
          <a:p>
            <a:pPr algn="just"/>
            <a:r>
              <a:rPr lang="pt-BR" dirty="0" smtClean="0">
                <a:solidFill>
                  <a:srgbClr val="11282D"/>
                </a:solidFill>
                <a:latin typeface="Arial" panose="020B0604020202020204" pitchFamily="34" charset="0"/>
                <a:cs typeface="Arial" panose="020B0604020202020204" pitchFamily="34" charset="0"/>
              </a:rPr>
              <a:t>Art</a:t>
            </a:r>
            <a:r>
              <a:rPr lang="pt-BR" dirty="0">
                <a:solidFill>
                  <a:srgbClr val="11282D"/>
                </a:solidFill>
                <a:latin typeface="Arial" panose="020B0604020202020204" pitchFamily="34" charset="0"/>
                <a:cs typeface="Arial" panose="020B0604020202020204" pitchFamily="34" charset="0"/>
              </a:rPr>
              <a:t>. 2º </a:t>
            </a:r>
            <a:r>
              <a:rPr lang="pt-BR" dirty="0" smtClean="0">
                <a:solidFill>
                  <a:srgbClr val="11282D"/>
                </a:solidFill>
                <a:latin typeface="Arial" panose="020B0604020202020204" pitchFamily="34" charset="0"/>
                <a:cs typeface="Arial" panose="020B0604020202020204" pitchFamily="34" charset="0"/>
              </a:rPr>
              <a:t>- Esta </a:t>
            </a:r>
            <a:r>
              <a:rPr lang="pt-BR" dirty="0">
                <a:solidFill>
                  <a:srgbClr val="11282D"/>
                </a:solidFill>
                <a:latin typeface="Arial" panose="020B0604020202020204" pitchFamily="34" charset="0"/>
                <a:cs typeface="Arial" panose="020B0604020202020204" pitchFamily="34" charset="0"/>
              </a:rPr>
              <a:t>Lei se aplica a: </a:t>
            </a:r>
          </a:p>
          <a:p>
            <a:pPr algn="just"/>
            <a:r>
              <a:rPr lang="pt-BR" dirty="0">
                <a:solidFill>
                  <a:srgbClr val="11282D"/>
                </a:solidFill>
                <a:latin typeface="Arial" panose="020B0604020202020204" pitchFamily="34" charset="0"/>
                <a:cs typeface="Arial" panose="020B0604020202020204" pitchFamily="34" charset="0"/>
              </a:rPr>
              <a:t>I – alienação e concessão de direito real de uso de bens; </a:t>
            </a:r>
          </a:p>
          <a:p>
            <a:pPr algn="just"/>
            <a:r>
              <a:rPr lang="pt-BR" dirty="0">
                <a:solidFill>
                  <a:srgbClr val="11282D"/>
                </a:solidFill>
                <a:latin typeface="Arial" panose="020B0604020202020204" pitchFamily="34" charset="0"/>
                <a:cs typeface="Arial" panose="020B0604020202020204" pitchFamily="34" charset="0"/>
              </a:rPr>
              <a:t>II – compra, inclusive por encomenda; </a:t>
            </a:r>
          </a:p>
          <a:p>
            <a:pPr algn="just"/>
            <a:r>
              <a:rPr lang="pt-BR" dirty="0">
                <a:solidFill>
                  <a:srgbClr val="11282D"/>
                </a:solidFill>
                <a:latin typeface="Arial" panose="020B0604020202020204" pitchFamily="34" charset="0"/>
                <a:cs typeface="Arial" panose="020B0604020202020204" pitchFamily="34" charset="0"/>
              </a:rPr>
              <a:t>III – locação; </a:t>
            </a:r>
          </a:p>
          <a:p>
            <a:pPr algn="just"/>
            <a:r>
              <a:rPr lang="pt-BR" dirty="0">
                <a:solidFill>
                  <a:srgbClr val="11282D"/>
                </a:solidFill>
                <a:latin typeface="Arial" panose="020B0604020202020204" pitchFamily="34" charset="0"/>
                <a:cs typeface="Arial" panose="020B0604020202020204" pitchFamily="34" charset="0"/>
              </a:rPr>
              <a:t>IV – concessão e permissão de uso de bens públicos; </a:t>
            </a:r>
          </a:p>
          <a:p>
            <a:pPr algn="just"/>
            <a:r>
              <a:rPr lang="pt-BR" dirty="0">
                <a:solidFill>
                  <a:srgbClr val="11282D"/>
                </a:solidFill>
                <a:latin typeface="Arial" panose="020B0604020202020204" pitchFamily="34" charset="0"/>
                <a:cs typeface="Arial" panose="020B0604020202020204" pitchFamily="34" charset="0"/>
              </a:rPr>
              <a:t>V – prestação de serviços, inclusive os técnico-profissionais especializados; </a:t>
            </a:r>
          </a:p>
          <a:p>
            <a:pPr algn="just"/>
            <a:r>
              <a:rPr lang="pt-BR" dirty="0">
                <a:solidFill>
                  <a:srgbClr val="11282D"/>
                </a:solidFill>
                <a:latin typeface="Arial" panose="020B0604020202020204" pitchFamily="34" charset="0"/>
                <a:cs typeface="Arial" panose="020B0604020202020204" pitchFamily="34" charset="0"/>
              </a:rPr>
              <a:t>VI – aquisição e locação de bens e contratação de serviços de tecnologia da informação e de comunicação; </a:t>
            </a:r>
          </a:p>
          <a:p>
            <a:pPr algn="just"/>
            <a:r>
              <a:rPr lang="pt-BR" dirty="0">
                <a:solidFill>
                  <a:srgbClr val="11282D"/>
                </a:solidFill>
                <a:latin typeface="Arial" panose="020B0604020202020204" pitchFamily="34" charset="0"/>
                <a:cs typeface="Arial" panose="020B0604020202020204" pitchFamily="34" charset="0"/>
              </a:rPr>
              <a:t>VII – obras e serviços de engenharia</a:t>
            </a:r>
            <a:r>
              <a:rPr lang="pt-BR" dirty="0" smtClean="0">
                <a:solidFill>
                  <a:srgbClr val="11282D"/>
                </a:solidFill>
                <a:latin typeface="Arial" panose="020B0604020202020204" pitchFamily="34" charset="0"/>
                <a:cs typeface="Arial" panose="020B0604020202020204" pitchFamily="34" charset="0"/>
              </a:rPr>
              <a:t>.</a:t>
            </a:r>
          </a:p>
          <a:p>
            <a:pPr algn="just"/>
            <a:r>
              <a:rPr lang="pt-BR" i="1" dirty="0">
                <a:solidFill>
                  <a:srgbClr val="FF0000"/>
                </a:solidFill>
                <a:latin typeface="Arial" panose="020B0604020202020204" pitchFamily="34" charset="0"/>
                <a:cs typeface="Arial" panose="020B0604020202020204" pitchFamily="34" charset="0"/>
              </a:rPr>
              <a:t>Art. 2</a:t>
            </a:r>
            <a:r>
              <a:rPr lang="pt-BR" i="1" u="sng" baseline="30000" dirty="0">
                <a:solidFill>
                  <a:srgbClr val="FF0000"/>
                </a:solidFill>
                <a:latin typeface="Arial" panose="020B0604020202020204" pitchFamily="34" charset="0"/>
                <a:cs typeface="Arial" panose="020B0604020202020204" pitchFamily="34" charset="0"/>
              </a:rPr>
              <a:t>o</a:t>
            </a:r>
            <a:r>
              <a:rPr lang="pt-BR" i="1" dirty="0">
                <a:solidFill>
                  <a:srgbClr val="FF0000"/>
                </a:solidFill>
                <a:latin typeface="Arial" panose="020B0604020202020204" pitchFamily="34" charset="0"/>
                <a:cs typeface="Arial" panose="020B0604020202020204" pitchFamily="34" charset="0"/>
              </a:rPr>
              <a:t> - As obras, serviços, inclusive de publicidade, compras, alienações, concessões, permissões e locações da Administração Pública, quando contratadas com terceiros, serão necessariamente precedidas de licitação, ressalvadas as hipóteses previstas nesta Lei</a:t>
            </a:r>
            <a:r>
              <a:rPr lang="pt-BR" i="1" dirty="0" smtClean="0">
                <a:solidFill>
                  <a:srgbClr val="FF0000"/>
                </a:solidFill>
                <a:latin typeface="Arial" panose="020B0604020202020204" pitchFamily="34" charset="0"/>
                <a:cs typeface="Arial" panose="020B0604020202020204" pitchFamily="34" charset="0"/>
              </a:rPr>
              <a:t>.</a:t>
            </a:r>
            <a:endParaRPr lang="pt-BR" dirty="0" smtClean="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8077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 y="0"/>
            <a:ext cx="9143999"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aixaDeTexto 1"/>
          <p:cNvSpPr txBox="1"/>
          <p:nvPr/>
        </p:nvSpPr>
        <p:spPr>
          <a:xfrm>
            <a:off x="503548" y="1268760"/>
            <a:ext cx="8136904" cy="4047262"/>
          </a:xfrm>
          <a:prstGeom prst="rect">
            <a:avLst/>
          </a:prstGeom>
          <a:noFill/>
        </p:spPr>
        <p:txBody>
          <a:bodyPr wrap="square" rtlCol="0">
            <a:spAutoFit/>
          </a:bodyPr>
          <a:lstStyle/>
          <a:p>
            <a:pPr algn="ctr"/>
            <a:r>
              <a:rPr lang="pt-BR" i="1" u="sng" dirty="0">
                <a:solidFill>
                  <a:srgbClr val="11282D"/>
                </a:solidFill>
                <a:latin typeface="Arial" panose="020B0604020202020204" pitchFamily="34" charset="0"/>
                <a:cs typeface="Arial" panose="020B0604020202020204" pitchFamily="34" charset="0"/>
              </a:rPr>
              <a:t>Projeto de Lei da Câmara nº 6814, de 2017</a:t>
            </a:r>
          </a:p>
          <a:p>
            <a:pPr algn="just"/>
            <a:endParaRPr lang="pt-BR" sz="500" dirty="0" smtClean="0">
              <a:solidFill>
                <a:srgbClr val="11282D"/>
              </a:solidFill>
              <a:latin typeface="Arial" panose="020B0604020202020204" pitchFamily="34" charset="0"/>
              <a:cs typeface="Arial" panose="020B0604020202020204" pitchFamily="34" charset="0"/>
            </a:endParaRPr>
          </a:p>
          <a:p>
            <a:pPr algn="just"/>
            <a:r>
              <a:rPr lang="pt-BR" b="1" dirty="0">
                <a:solidFill>
                  <a:schemeClr val="bg1"/>
                </a:solidFill>
                <a:latin typeface="Arial" panose="020B0604020202020204" pitchFamily="34" charset="0"/>
                <a:cs typeface="Arial" panose="020B0604020202020204" pitchFamily="34" charset="0"/>
              </a:rPr>
              <a:t>Art. 4º </a:t>
            </a:r>
            <a:r>
              <a:rPr lang="pt-BR" dirty="0">
                <a:solidFill>
                  <a:schemeClr val="bg1"/>
                </a:solidFill>
                <a:latin typeface="Arial" panose="020B0604020202020204" pitchFamily="34" charset="0"/>
                <a:cs typeface="Arial" panose="020B0604020202020204" pitchFamily="34" charset="0"/>
              </a:rPr>
              <a:t>Na aplicação desta Lei serão observados os princípios da legalidade, da impessoalidade, da moralidade, da probidade administrativa, da igualdade, da publicidade, da eficiência, da eficácia, da motivação, da vinculação ao instrumento convocatório, do julgamento objetivo, da segurança jurídica, da razoabilidade, da competitividade, da proporcionalidade, da celeridade, da economicidade e da sustentabilidade</a:t>
            </a:r>
            <a:r>
              <a:rPr lang="pt-BR" dirty="0" smtClean="0">
                <a:solidFill>
                  <a:schemeClr val="bg1"/>
                </a:solidFill>
                <a:latin typeface="Arial" panose="020B0604020202020204" pitchFamily="34" charset="0"/>
                <a:cs typeface="Arial" panose="020B0604020202020204" pitchFamily="34" charset="0"/>
              </a:rPr>
              <a:t>.</a:t>
            </a:r>
          </a:p>
          <a:p>
            <a:pPr algn="just"/>
            <a:r>
              <a:rPr lang="pt-BR" dirty="0">
                <a:solidFill>
                  <a:srgbClr val="FF0000"/>
                </a:solidFill>
                <a:latin typeface="Arial" panose="020B0604020202020204" pitchFamily="34" charset="0"/>
                <a:cs typeface="Arial" panose="020B0604020202020204" pitchFamily="34" charset="0"/>
              </a:rPr>
              <a:t>Art. 3</a:t>
            </a:r>
            <a:r>
              <a:rPr lang="pt-BR" u="sng" baseline="30000" dirty="0">
                <a:solidFill>
                  <a:srgbClr val="FF0000"/>
                </a:solidFill>
                <a:latin typeface="Arial" panose="020B0604020202020204" pitchFamily="34" charset="0"/>
                <a:cs typeface="Arial" panose="020B0604020202020204" pitchFamily="34" charset="0"/>
              </a:rPr>
              <a:t>o</a:t>
            </a:r>
            <a:r>
              <a:rPr lang="pt-BR" dirty="0">
                <a:solidFill>
                  <a:srgbClr val="FF0000"/>
                </a:solidFill>
                <a:latin typeface="Arial" panose="020B0604020202020204" pitchFamily="34" charset="0"/>
                <a:cs typeface="Arial" panose="020B0604020202020204" pitchFamily="34" charset="0"/>
              </a:rPr>
              <a:t>  A licitação destina-se a garantir a observância do princípio constitucional da isonomia, a seleção da proposta mais vantajosa para a administração e a promoção do desenvolvimento nacional sustentável e será processada e julgada em estrita conformidade com os princípios básicos da legalidade, da impessoalidade, da moralidade, da igualdade, da publicidade, da probidade administrativa, da vinculação ao instrumento convocatório, do julgamento objetivo e dos que lhes são correlatos</a:t>
            </a:r>
            <a:r>
              <a:rPr lang="pt-BR" dirty="0" smtClean="0">
                <a:solidFill>
                  <a:srgbClr val="FF000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799786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 y="0"/>
            <a:ext cx="9143999"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aixaDeTexto 1"/>
          <p:cNvSpPr txBox="1"/>
          <p:nvPr/>
        </p:nvSpPr>
        <p:spPr>
          <a:xfrm>
            <a:off x="503548" y="1268760"/>
            <a:ext cx="8136904" cy="3770263"/>
          </a:xfrm>
          <a:prstGeom prst="rect">
            <a:avLst/>
          </a:prstGeom>
          <a:noFill/>
        </p:spPr>
        <p:txBody>
          <a:bodyPr wrap="square" rtlCol="0">
            <a:spAutoFit/>
          </a:bodyPr>
          <a:lstStyle/>
          <a:p>
            <a:pPr algn="ctr"/>
            <a:r>
              <a:rPr lang="pt-BR" i="1" u="sng" dirty="0">
                <a:solidFill>
                  <a:srgbClr val="11282D"/>
                </a:solidFill>
                <a:latin typeface="Arial" panose="020B0604020202020204" pitchFamily="34" charset="0"/>
                <a:cs typeface="Arial" panose="020B0604020202020204" pitchFamily="34" charset="0"/>
              </a:rPr>
              <a:t>Projeto de Lei da Câmara nº 6814, de 2017</a:t>
            </a:r>
          </a:p>
          <a:p>
            <a:pPr algn="just"/>
            <a:endParaRPr lang="pt-BR" sz="500" dirty="0" smtClean="0">
              <a:solidFill>
                <a:srgbClr val="11282D"/>
              </a:solidFill>
              <a:latin typeface="Arial" panose="020B0604020202020204" pitchFamily="34" charset="0"/>
              <a:cs typeface="Arial" panose="020B0604020202020204" pitchFamily="34" charset="0"/>
            </a:endParaRPr>
          </a:p>
          <a:p>
            <a:pPr algn="just"/>
            <a:r>
              <a:rPr lang="pt-BR" b="1" dirty="0">
                <a:solidFill>
                  <a:schemeClr val="bg1"/>
                </a:solidFill>
                <a:latin typeface="Arial" panose="020B0604020202020204" pitchFamily="34" charset="0"/>
                <a:cs typeface="Arial" panose="020B0604020202020204" pitchFamily="34" charset="0"/>
              </a:rPr>
              <a:t>Art. </a:t>
            </a:r>
            <a:r>
              <a:rPr lang="pt-BR" b="1" dirty="0" smtClean="0">
                <a:solidFill>
                  <a:schemeClr val="bg1"/>
                </a:solidFill>
                <a:latin typeface="Arial" panose="020B0604020202020204" pitchFamily="34" charset="0"/>
                <a:cs typeface="Arial" panose="020B0604020202020204" pitchFamily="34" charset="0"/>
              </a:rPr>
              <a:t>5º ... definições</a:t>
            </a:r>
          </a:p>
          <a:p>
            <a:endParaRPr lang="pt-BR" dirty="0" smtClean="0">
              <a:solidFill>
                <a:schemeClr val="bg1"/>
              </a:solidFill>
              <a:latin typeface="Arial" panose="020B0604020202020204" pitchFamily="34" charset="0"/>
              <a:cs typeface="Arial" panose="020B0604020202020204" pitchFamily="34" charset="0"/>
            </a:endParaRPr>
          </a:p>
          <a:p>
            <a:r>
              <a:rPr lang="pt-BR" dirty="0" smtClean="0">
                <a:solidFill>
                  <a:schemeClr val="bg1"/>
                </a:solidFill>
                <a:latin typeface="Arial" panose="020B0604020202020204" pitchFamily="34" charset="0"/>
                <a:cs typeface="Arial" panose="020B0604020202020204" pitchFamily="34" charset="0"/>
              </a:rPr>
              <a:t>XXI </a:t>
            </a:r>
            <a:r>
              <a:rPr lang="pt-BR" dirty="0">
                <a:solidFill>
                  <a:schemeClr val="bg1"/>
                </a:solidFill>
                <a:latin typeface="Arial" panose="020B0604020202020204" pitchFamily="34" charset="0"/>
                <a:cs typeface="Arial" panose="020B0604020202020204" pitchFamily="34" charset="0"/>
              </a:rPr>
              <a:t>– termo de referência: documento, necessário para a contratação de bens e serviços, que estabelece parâmetros para a contratação, devendo conter ao menos os seguintes elementos descritivos: </a:t>
            </a:r>
          </a:p>
          <a:p>
            <a:r>
              <a:rPr lang="pt-BR" dirty="0">
                <a:solidFill>
                  <a:schemeClr val="bg1"/>
                </a:solidFill>
                <a:latin typeface="Arial" panose="020B0604020202020204" pitchFamily="34" charset="0"/>
                <a:cs typeface="Arial" panose="020B0604020202020204" pitchFamily="34" charset="0"/>
              </a:rPr>
              <a:t>a) definição do objeto; </a:t>
            </a:r>
          </a:p>
          <a:p>
            <a:r>
              <a:rPr lang="pt-BR" dirty="0">
                <a:solidFill>
                  <a:schemeClr val="bg1"/>
                </a:solidFill>
                <a:latin typeface="Arial" panose="020B0604020202020204" pitchFamily="34" charset="0"/>
                <a:cs typeface="Arial" panose="020B0604020202020204" pitchFamily="34" charset="0"/>
              </a:rPr>
              <a:t>b) fundamentação da contratação; </a:t>
            </a:r>
          </a:p>
          <a:p>
            <a:r>
              <a:rPr lang="pt-BR" dirty="0">
                <a:solidFill>
                  <a:schemeClr val="bg1"/>
                </a:solidFill>
                <a:latin typeface="Arial" panose="020B0604020202020204" pitchFamily="34" charset="0"/>
                <a:cs typeface="Arial" panose="020B0604020202020204" pitchFamily="34" charset="0"/>
              </a:rPr>
              <a:t>c) forma e critérios de seleção do fornecedor; </a:t>
            </a:r>
          </a:p>
          <a:p>
            <a:r>
              <a:rPr lang="pt-BR" dirty="0">
                <a:solidFill>
                  <a:schemeClr val="bg1"/>
                </a:solidFill>
                <a:latin typeface="Arial" panose="020B0604020202020204" pitchFamily="34" charset="0"/>
                <a:cs typeface="Arial" panose="020B0604020202020204" pitchFamily="34" charset="0"/>
              </a:rPr>
              <a:t>d) modelos de execução do objeto e de gestão do contrato; </a:t>
            </a:r>
          </a:p>
          <a:p>
            <a:r>
              <a:rPr lang="pt-BR" dirty="0">
                <a:solidFill>
                  <a:schemeClr val="bg1"/>
                </a:solidFill>
                <a:latin typeface="Arial" panose="020B0604020202020204" pitchFamily="34" charset="0"/>
                <a:cs typeface="Arial" panose="020B0604020202020204" pitchFamily="34" charset="0"/>
              </a:rPr>
              <a:t>e) estimativas de preços; </a:t>
            </a:r>
          </a:p>
          <a:p>
            <a:r>
              <a:rPr lang="pt-BR" dirty="0">
                <a:solidFill>
                  <a:schemeClr val="bg1"/>
                </a:solidFill>
                <a:latin typeface="Arial" panose="020B0604020202020204" pitchFamily="34" charset="0"/>
                <a:cs typeface="Arial" panose="020B0604020202020204" pitchFamily="34" charset="0"/>
              </a:rPr>
              <a:t>f) adequação orçamentária</a:t>
            </a:r>
            <a:r>
              <a:rPr lang="pt-BR" dirty="0" smtClean="0">
                <a:solidFill>
                  <a:schemeClr val="bg1"/>
                </a:solidFill>
                <a:latin typeface="Arial" panose="020B0604020202020204" pitchFamily="34" charset="0"/>
                <a:cs typeface="Arial" panose="020B0604020202020204" pitchFamily="34" charset="0"/>
              </a:rPr>
              <a:t>;</a:t>
            </a:r>
          </a:p>
          <a:p>
            <a:endParaRPr lang="pt-BR"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0963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ódulo">
  <a:themeElements>
    <a:clrScheme name="Módulo">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ódulo">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ódul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2434</TotalTime>
  <Words>1896</Words>
  <Application>Microsoft Office PowerPoint</Application>
  <PresentationFormat>Apresentação na tela (4:3)</PresentationFormat>
  <Paragraphs>175</Paragraphs>
  <Slides>17</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17</vt:i4>
      </vt:variant>
    </vt:vector>
  </HeadingPairs>
  <TitlesOfParts>
    <vt:vector size="24" baseType="lpstr">
      <vt:lpstr>Arial</vt:lpstr>
      <vt:lpstr>Calibri</vt:lpstr>
      <vt:lpstr>Corbel</vt:lpstr>
      <vt:lpstr>Wingdings</vt:lpstr>
      <vt:lpstr>Wingdings 2</vt:lpstr>
      <vt:lpstr>Wingdings 3</vt:lpstr>
      <vt:lpstr>Módulo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do iceberg com frase do Dalai Lama</dc:title>
  <dc:creator>Luiz Mello</dc:creator>
  <cp:lastModifiedBy>Luiz Kades</cp:lastModifiedBy>
  <cp:revision>64</cp:revision>
  <dcterms:created xsi:type="dcterms:W3CDTF">2011-07-17T06:41:59Z</dcterms:created>
  <dcterms:modified xsi:type="dcterms:W3CDTF">2018-03-12T15:59:07Z</dcterms:modified>
</cp:coreProperties>
</file>