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07" r:id="rId2"/>
    <p:sldId id="308" r:id="rId3"/>
    <p:sldId id="309" r:id="rId4"/>
    <p:sldId id="311" r:id="rId5"/>
    <p:sldId id="312" r:id="rId6"/>
    <p:sldId id="313" r:id="rId7"/>
    <p:sldId id="314" r:id="rId8"/>
    <p:sldId id="315" r:id="rId9"/>
    <p:sldId id="340" r:id="rId10"/>
    <p:sldId id="316" r:id="rId11"/>
    <p:sldId id="317" r:id="rId12"/>
    <p:sldId id="318" r:id="rId13"/>
    <p:sldId id="310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4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2" r:id="rId35"/>
  </p:sldIdLst>
  <p:sldSz cx="17557750" cy="98742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10">
          <p15:clr>
            <a:srgbClr val="A4A3A4"/>
          </p15:clr>
        </p15:guide>
        <p15:guide id="2" pos="55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7"/>
    <a:srgbClr val="06F0FF"/>
    <a:srgbClr val="000000"/>
    <a:srgbClr val="FFFFFF"/>
    <a:srgbClr val="E6E6E6"/>
    <a:srgbClr val="FFD966"/>
    <a:srgbClr val="FABD01"/>
    <a:srgbClr val="404040"/>
    <a:srgbClr val="37003C"/>
    <a:srgbClr val="00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6215" autoAdjust="0"/>
  </p:normalViewPr>
  <p:slideViewPr>
    <p:cSldViewPr snapToGrid="0">
      <p:cViewPr>
        <p:scale>
          <a:sx n="40" d="100"/>
          <a:sy n="40" d="100"/>
        </p:scale>
        <p:origin x="-660" y="-378"/>
      </p:cViewPr>
      <p:guideLst>
        <p:guide orient="horz" pos="3110"/>
        <p:guide pos="55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B3E81-D443-4454-9DAD-586908521CF4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F2B2E-AEC3-43C4-B866-C248E7D04D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35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1pPr>
    <a:lvl2pPr marL="65836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2pPr>
    <a:lvl3pPr marL="131673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3pPr>
    <a:lvl4pPr marL="197510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4pPr>
    <a:lvl5pPr marL="2633472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5pPr>
    <a:lvl6pPr marL="3291840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6pPr>
    <a:lvl7pPr marL="3950208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7pPr>
    <a:lvl8pPr marL="4608576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8pPr>
    <a:lvl9pPr marL="5266944" algn="l" defTabSz="1316736" rtl="0" eaLnBrk="1" latinLnBrk="0" hangingPunct="1">
      <a:defRPr sz="1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719" y="1615995"/>
            <a:ext cx="13168313" cy="3437702"/>
          </a:xfrm>
        </p:spPr>
        <p:txBody>
          <a:bodyPr anchor="b"/>
          <a:lstStyle>
            <a:lvl1pPr algn="ctr">
              <a:defRPr sz="863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719" y="5186268"/>
            <a:ext cx="13168313" cy="2383991"/>
          </a:xfrm>
        </p:spPr>
        <p:txBody>
          <a:bodyPr/>
          <a:lstStyle>
            <a:lvl1pPr marL="0" indent="0" algn="ctr">
              <a:buNone/>
              <a:defRPr sz="3456"/>
            </a:lvl1pPr>
            <a:lvl2pPr marL="658277" indent="0" algn="ctr">
              <a:buNone/>
              <a:defRPr sz="2880"/>
            </a:lvl2pPr>
            <a:lvl3pPr marL="1316553" indent="0" algn="ctr">
              <a:buNone/>
              <a:defRPr sz="2592"/>
            </a:lvl3pPr>
            <a:lvl4pPr marL="1974830" indent="0" algn="ctr">
              <a:buNone/>
              <a:defRPr sz="2304"/>
            </a:lvl4pPr>
            <a:lvl5pPr marL="2633106" indent="0" algn="ctr">
              <a:buNone/>
              <a:defRPr sz="2304"/>
            </a:lvl5pPr>
            <a:lvl6pPr marL="3291383" indent="0" algn="ctr">
              <a:buNone/>
              <a:defRPr sz="2304"/>
            </a:lvl6pPr>
            <a:lvl7pPr marL="3949659" indent="0" algn="ctr">
              <a:buNone/>
              <a:defRPr sz="2304"/>
            </a:lvl7pPr>
            <a:lvl8pPr marL="4607936" indent="0" algn="ctr">
              <a:buNone/>
              <a:defRPr sz="2304"/>
            </a:lvl8pPr>
            <a:lvl9pPr marL="5266212" indent="0" algn="ctr">
              <a:buNone/>
              <a:defRPr sz="2304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96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11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4765" y="525713"/>
            <a:ext cx="3785890" cy="836797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7095" y="525713"/>
            <a:ext cx="11138198" cy="836797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8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09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51" y="2461707"/>
            <a:ext cx="15143559" cy="4107413"/>
          </a:xfrm>
        </p:spPr>
        <p:txBody>
          <a:bodyPr anchor="b"/>
          <a:lstStyle>
            <a:lvl1pPr>
              <a:defRPr sz="863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951" y="6607978"/>
            <a:ext cx="15143559" cy="2159991"/>
          </a:xfrm>
        </p:spPr>
        <p:txBody>
          <a:bodyPr/>
          <a:lstStyle>
            <a:lvl1pPr marL="0" indent="0">
              <a:buNone/>
              <a:defRPr sz="3456">
                <a:solidFill>
                  <a:schemeClr val="tx1">
                    <a:tint val="75000"/>
                  </a:schemeClr>
                </a:solidFill>
              </a:defRPr>
            </a:lvl1pPr>
            <a:lvl2pPr marL="658277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316553" indent="0">
              <a:buNone/>
              <a:defRPr sz="2592">
                <a:solidFill>
                  <a:schemeClr val="tx1">
                    <a:tint val="75000"/>
                  </a:schemeClr>
                </a:solidFill>
              </a:defRPr>
            </a:lvl3pPr>
            <a:lvl4pPr marL="197483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4pPr>
            <a:lvl5pPr marL="263310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5pPr>
            <a:lvl6pPr marL="3291383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6pPr>
            <a:lvl7pPr marL="3949659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7pPr>
            <a:lvl8pPr marL="4607936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8pPr>
            <a:lvl9pPr marL="5266212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07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095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8611" y="2628562"/>
            <a:ext cx="7462044" cy="626512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47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2" y="525713"/>
            <a:ext cx="15143559" cy="190856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383" y="2420563"/>
            <a:ext cx="742775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383" y="3606844"/>
            <a:ext cx="7427751" cy="530512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8611" y="2420563"/>
            <a:ext cx="7464331" cy="1186281"/>
          </a:xfrm>
        </p:spPr>
        <p:txBody>
          <a:bodyPr anchor="b"/>
          <a:lstStyle>
            <a:lvl1pPr marL="0" indent="0">
              <a:buNone/>
              <a:defRPr sz="3456" b="1"/>
            </a:lvl1pPr>
            <a:lvl2pPr marL="658277" indent="0">
              <a:buNone/>
              <a:defRPr sz="2880" b="1"/>
            </a:lvl2pPr>
            <a:lvl3pPr marL="1316553" indent="0">
              <a:buNone/>
              <a:defRPr sz="2592" b="1"/>
            </a:lvl3pPr>
            <a:lvl4pPr marL="1974830" indent="0">
              <a:buNone/>
              <a:defRPr sz="2304" b="1"/>
            </a:lvl4pPr>
            <a:lvl5pPr marL="2633106" indent="0">
              <a:buNone/>
              <a:defRPr sz="2304" b="1"/>
            </a:lvl5pPr>
            <a:lvl6pPr marL="3291383" indent="0">
              <a:buNone/>
              <a:defRPr sz="2304" b="1"/>
            </a:lvl6pPr>
            <a:lvl7pPr marL="3949659" indent="0">
              <a:buNone/>
              <a:defRPr sz="2304" b="1"/>
            </a:lvl7pPr>
            <a:lvl8pPr marL="4607936" indent="0">
              <a:buNone/>
              <a:defRPr sz="2304" b="1"/>
            </a:lvl8pPr>
            <a:lvl9pPr marL="5266212" indent="0">
              <a:buNone/>
              <a:defRPr sz="230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88611" y="3606844"/>
            <a:ext cx="7464331" cy="530512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77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51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91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4331" y="1421710"/>
            <a:ext cx="8888611" cy="7017117"/>
          </a:xfrm>
        </p:spPr>
        <p:txBody>
          <a:bodyPr/>
          <a:lstStyle>
            <a:lvl1pPr>
              <a:defRPr sz="4607"/>
            </a:lvl1pPr>
            <a:lvl2pPr>
              <a:defRPr sz="4031"/>
            </a:lvl2pPr>
            <a:lvl3pPr>
              <a:defRPr sz="3456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34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383" y="658283"/>
            <a:ext cx="5662831" cy="2303992"/>
          </a:xfrm>
        </p:spPr>
        <p:txBody>
          <a:bodyPr anchor="b"/>
          <a:lstStyle>
            <a:lvl1pPr>
              <a:defRPr sz="4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64331" y="1421710"/>
            <a:ext cx="8888611" cy="7017117"/>
          </a:xfrm>
        </p:spPr>
        <p:txBody>
          <a:bodyPr anchor="t"/>
          <a:lstStyle>
            <a:lvl1pPr marL="0" indent="0">
              <a:buNone/>
              <a:defRPr sz="4607"/>
            </a:lvl1pPr>
            <a:lvl2pPr marL="658277" indent="0">
              <a:buNone/>
              <a:defRPr sz="4031"/>
            </a:lvl2pPr>
            <a:lvl3pPr marL="1316553" indent="0">
              <a:buNone/>
              <a:defRPr sz="3456"/>
            </a:lvl3pPr>
            <a:lvl4pPr marL="1974830" indent="0">
              <a:buNone/>
              <a:defRPr sz="2880"/>
            </a:lvl4pPr>
            <a:lvl5pPr marL="2633106" indent="0">
              <a:buNone/>
              <a:defRPr sz="2880"/>
            </a:lvl5pPr>
            <a:lvl6pPr marL="3291383" indent="0">
              <a:buNone/>
              <a:defRPr sz="2880"/>
            </a:lvl6pPr>
            <a:lvl7pPr marL="3949659" indent="0">
              <a:buNone/>
              <a:defRPr sz="2880"/>
            </a:lvl7pPr>
            <a:lvl8pPr marL="4607936" indent="0">
              <a:buNone/>
              <a:defRPr sz="2880"/>
            </a:lvl8pPr>
            <a:lvl9pPr marL="5266212" indent="0">
              <a:buNone/>
              <a:defRPr sz="288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383" y="2962275"/>
            <a:ext cx="5662831" cy="5487981"/>
          </a:xfrm>
        </p:spPr>
        <p:txBody>
          <a:bodyPr/>
          <a:lstStyle>
            <a:lvl1pPr marL="0" indent="0">
              <a:buNone/>
              <a:defRPr sz="2304"/>
            </a:lvl1pPr>
            <a:lvl2pPr marL="658277" indent="0">
              <a:buNone/>
              <a:defRPr sz="2016"/>
            </a:lvl2pPr>
            <a:lvl3pPr marL="1316553" indent="0">
              <a:buNone/>
              <a:defRPr sz="1728"/>
            </a:lvl3pPr>
            <a:lvl4pPr marL="1974830" indent="0">
              <a:buNone/>
              <a:defRPr sz="1440"/>
            </a:lvl4pPr>
            <a:lvl5pPr marL="2633106" indent="0">
              <a:buNone/>
              <a:defRPr sz="1440"/>
            </a:lvl5pPr>
            <a:lvl6pPr marL="3291383" indent="0">
              <a:buNone/>
              <a:defRPr sz="1440"/>
            </a:lvl6pPr>
            <a:lvl7pPr marL="3949659" indent="0">
              <a:buNone/>
              <a:defRPr sz="1440"/>
            </a:lvl7pPr>
            <a:lvl8pPr marL="4607936" indent="0">
              <a:buNone/>
              <a:defRPr sz="1440"/>
            </a:lvl8pPr>
            <a:lvl9pPr marL="5266212" indent="0">
              <a:buNone/>
              <a:defRPr sz="144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66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7096" y="525713"/>
            <a:ext cx="15143559" cy="1908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96" y="2628562"/>
            <a:ext cx="15143559" cy="6265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7095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6509D-C1B4-4511-85E3-7ED687486848}" type="datetimeFigureOut">
              <a:rPr lang="pt-BR" smtClean="0"/>
              <a:t>01/08/2018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6005" y="9151968"/>
            <a:ext cx="5925741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00161" y="9151968"/>
            <a:ext cx="3950494" cy="525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82446-795C-444F-8B06-D35129F633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12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16553" rtl="0" eaLnBrk="1" latinLnBrk="0" hangingPunct="1">
        <a:lnSpc>
          <a:spcPct val="90000"/>
        </a:lnSpc>
        <a:spcBef>
          <a:spcPct val="0"/>
        </a:spcBef>
        <a:buNone/>
        <a:defRPr sz="63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38" indent="-329138" algn="l" defTabSz="1316553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1" kern="1200">
          <a:solidFill>
            <a:schemeClr val="tx1"/>
          </a:solidFill>
          <a:latin typeface="+mn-lt"/>
          <a:ea typeface="+mn-ea"/>
          <a:cs typeface="+mn-cs"/>
        </a:defRPr>
      </a:lvl1pPr>
      <a:lvl2pPr marL="98741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69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6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245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052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8798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074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5351" indent="-329138" algn="l" defTabSz="1316553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277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55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4830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10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383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49659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7936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212" algn="l" defTabSz="1316553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5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6863"/>
          <a:stretch/>
        </p:blipFill>
        <p:spPr>
          <a:xfrm>
            <a:off x="2" y="0"/>
            <a:ext cx="17557750" cy="9874250"/>
          </a:xfrm>
          <a:prstGeom prst="rect">
            <a:avLst/>
          </a:prstGeom>
        </p:spPr>
      </p:pic>
      <p:sp>
        <p:nvSpPr>
          <p:cNvPr id="6" name="Forma livre 40">
            <a:extLst>
              <a:ext uri="{FF2B5EF4-FFF2-40B4-BE49-F238E27FC236}">
                <a16:creationId xmlns:a16="http://schemas.microsoft.com/office/drawing/2014/main" xmlns="" id="{7CFE348D-069A-4B63-81F2-9F26E251C64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custGeom>
            <a:avLst/>
            <a:gdLst>
              <a:gd name="connsiteX0" fmla="*/ 469232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4211053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211053 w 12192000"/>
              <a:gd name="connsiteY0" fmla="*/ 5426242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59000"/>
                </a:schemeClr>
              </a:gs>
              <a:gs pos="100000">
                <a:srgbClr val="000000">
                  <a:alpha val="3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841874" y="2632361"/>
            <a:ext cx="11874002" cy="4609527"/>
            <a:chOff x="2841876" y="2632362"/>
            <a:chExt cx="11874002" cy="4609527"/>
          </a:xfrm>
        </p:grpSpPr>
        <p:sp>
          <p:nvSpPr>
            <p:cNvPr id="4" name="Retângulo 3"/>
            <p:cNvSpPr/>
            <p:nvPr/>
          </p:nvSpPr>
          <p:spPr>
            <a:xfrm>
              <a:off x="3256383" y="3044299"/>
              <a:ext cx="1104498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9600" b="1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INVENTÁRIO DE BENS CULTURAIS </a:t>
              </a:r>
            </a:p>
            <a:p>
              <a:pPr algn="ctr"/>
              <a:r>
                <a:rPr lang="pt-BR" sz="4800" b="1" dirty="0">
                  <a:solidFill>
                    <a:schemeClr val="bg1"/>
                  </a:solidFill>
                  <a:latin typeface="Humnst777 BT" panose="020B0603030504020204" pitchFamily="34" charset="0"/>
                </a:rPr>
                <a:t>DA REGIÃO DO MÉDIO VALE DO ITAJAÍ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FDF8818D-0335-47EC-A326-854C866A1EFB}"/>
                </a:ext>
              </a:extLst>
            </p:cNvPr>
            <p:cNvSpPr/>
            <p:nvPr/>
          </p:nvSpPr>
          <p:spPr>
            <a:xfrm>
              <a:off x="2841876" y="2632362"/>
              <a:ext cx="11874002" cy="4609527"/>
            </a:xfrm>
            <a:prstGeom prst="rect">
              <a:avLst/>
            </a:prstGeom>
            <a:noFill/>
            <a:ln w="63500">
              <a:solidFill>
                <a:srgbClr val="06F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1" name="Triângulo isósceles 10"/>
          <p:cNvSpPr/>
          <p:nvPr/>
        </p:nvSpPr>
        <p:spPr>
          <a:xfrm rot="18458975">
            <a:off x="13055206" y="8071886"/>
            <a:ext cx="4084128" cy="1926624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riângulo isósceles 12"/>
          <p:cNvSpPr/>
          <p:nvPr/>
        </p:nvSpPr>
        <p:spPr>
          <a:xfrm rot="9494495">
            <a:off x="4197890" y="-92852"/>
            <a:ext cx="3518066" cy="16595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riângulo isósceles 13"/>
          <p:cNvSpPr/>
          <p:nvPr/>
        </p:nvSpPr>
        <p:spPr>
          <a:xfrm rot="20665316">
            <a:off x="755941" y="8477547"/>
            <a:ext cx="2760468" cy="130220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isósceles 14"/>
          <p:cNvSpPr/>
          <p:nvPr/>
        </p:nvSpPr>
        <p:spPr>
          <a:xfrm rot="7106860">
            <a:off x="14947005" y="1206510"/>
            <a:ext cx="2760468" cy="130220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1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/>
          <a:stretch/>
        </p:blipFill>
        <p:spPr>
          <a:xfrm>
            <a:off x="-1" y="0"/>
            <a:ext cx="17557751" cy="98742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095500" y="2698661"/>
            <a:ext cx="79819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Subsidia as políticas de preservação do patrimônio cultural.</a:t>
            </a:r>
          </a:p>
          <a:p>
            <a:pPr algn="ctr"/>
            <a:endParaRPr lang="pt-BR" sz="3600" dirty="0">
              <a:solidFill>
                <a:schemeClr val="bg1"/>
              </a:solidFill>
              <a:latin typeface="Humnst777 BT" panose="020B0603030504020204" pitchFamily="34" charset="0"/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Dá suporte no planejamento das iniciativas culturais.</a:t>
            </a:r>
          </a:p>
          <a:p>
            <a:pPr algn="ctr"/>
            <a:endParaRPr lang="pt-BR" sz="3600" dirty="0">
              <a:solidFill>
                <a:schemeClr val="bg1"/>
              </a:solidFill>
              <a:latin typeface="Humnst777 BT" panose="020B0603030504020204" pitchFamily="34" charset="0"/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Catalogação dos espaços disponíveis para a realização de espetáculos e apresentações culturais.</a:t>
            </a:r>
          </a:p>
        </p:txBody>
      </p:sp>
      <p:sp>
        <p:nvSpPr>
          <p:cNvPr id="6" name="Triângulo isósceles 5"/>
          <p:cNvSpPr/>
          <p:nvPr/>
        </p:nvSpPr>
        <p:spPr>
          <a:xfrm rot="19858130">
            <a:off x="-166538" y="-349929"/>
            <a:ext cx="2766955" cy="13727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4375559">
            <a:off x="10328818" y="-100461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19218383">
            <a:off x="3649619" y="8797173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riângulo isósceles 8"/>
          <p:cNvSpPr/>
          <p:nvPr/>
        </p:nvSpPr>
        <p:spPr>
          <a:xfrm rot="9147459">
            <a:off x="16108154" y="8756367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638300" y="2348990"/>
            <a:ext cx="8904362" cy="5766310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5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9" name="Triângulo isósceles 8"/>
          <p:cNvSpPr/>
          <p:nvPr/>
        </p:nvSpPr>
        <p:spPr>
          <a:xfrm rot="19858130">
            <a:off x="957412" y="946867"/>
            <a:ext cx="2766955" cy="13727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riângulo isósceles 9"/>
          <p:cNvSpPr/>
          <p:nvPr/>
        </p:nvSpPr>
        <p:spPr>
          <a:xfrm rot="3334676">
            <a:off x="7853354" y="178687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riângulo isósceles 10"/>
          <p:cNvSpPr/>
          <p:nvPr/>
        </p:nvSpPr>
        <p:spPr>
          <a:xfrm rot="19218383">
            <a:off x="3649619" y="9381035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riângulo isósceles 11"/>
          <p:cNvSpPr/>
          <p:nvPr/>
        </p:nvSpPr>
        <p:spPr>
          <a:xfrm rot="9147459">
            <a:off x="16108154" y="9340229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032034" y="1891573"/>
            <a:ext cx="9398500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5" name="Retângulo 4"/>
          <p:cNvSpPr/>
          <p:nvPr/>
        </p:nvSpPr>
        <p:spPr>
          <a:xfrm>
            <a:off x="10581810" y="2617935"/>
            <a:ext cx="5848724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6" name="Retângulo 5"/>
          <p:cNvSpPr/>
          <p:nvPr/>
        </p:nvSpPr>
        <p:spPr>
          <a:xfrm>
            <a:off x="7032034" y="1810071"/>
            <a:ext cx="9398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400" dirty="0"/>
              <a:t>Executado pela empresa Raízes do Brasil Consultoria, 2013 e 2014</a:t>
            </a:r>
          </a:p>
        </p:txBody>
      </p:sp>
      <p:sp>
        <p:nvSpPr>
          <p:cNvPr id="8" name="Retângulo 7"/>
          <p:cNvSpPr/>
          <p:nvPr/>
        </p:nvSpPr>
        <p:spPr>
          <a:xfrm>
            <a:off x="8829584" y="5393720"/>
            <a:ext cx="76009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AMMVI </a:t>
            </a:r>
            <a:r>
              <a:rPr lang="pt-BR" sz="3600" dirty="0">
                <a:solidFill>
                  <a:srgbClr val="06F0FF"/>
                </a:solidFill>
                <a:latin typeface="Humnst777 BT" panose="020B0603030504020204" pitchFamily="34" charset="0"/>
                <a:sym typeface="Wingdings"/>
              </a:rPr>
              <a:t></a:t>
            </a: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 Colegiado de Cultura </a:t>
            </a:r>
          </a:p>
          <a:p>
            <a:pPr algn="r">
              <a:lnSpc>
                <a:spcPct val="150000"/>
              </a:lnSpc>
            </a:pPr>
            <a:r>
              <a:rPr lang="pt-BR" sz="3600" dirty="0">
                <a:solidFill>
                  <a:srgbClr val="06F0FF"/>
                </a:solidFill>
                <a:latin typeface="Humnst777 BT" panose="020B0603030504020204" pitchFamily="34" charset="0"/>
                <a:sym typeface="Wingdings"/>
              </a:rPr>
              <a:t></a:t>
            </a: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 CIMVI </a:t>
            </a:r>
            <a:r>
              <a:rPr lang="pt-BR" sz="3600" dirty="0">
                <a:solidFill>
                  <a:srgbClr val="06F0FF"/>
                </a:solidFill>
                <a:latin typeface="Humnst777 BT" panose="020B0603030504020204" pitchFamily="34" charset="0"/>
                <a:sym typeface="Wingdings"/>
              </a:rPr>
              <a:t></a:t>
            </a: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 Raízes do Brasil </a:t>
            </a:r>
          </a:p>
          <a:p>
            <a:pPr algn="r">
              <a:lnSpc>
                <a:spcPct val="150000"/>
              </a:lnSpc>
            </a:pPr>
            <a:r>
              <a:rPr lang="pt-BR" sz="3600" dirty="0">
                <a:solidFill>
                  <a:srgbClr val="06F0FF"/>
                </a:solidFill>
                <a:latin typeface="Humnst777 BT" panose="020B0603030504020204" pitchFamily="34" charset="0"/>
                <a:sym typeface="Wingdings"/>
              </a:rPr>
              <a:t></a:t>
            </a: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  <a:sym typeface="Wingdings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Gestores </a:t>
            </a:r>
            <a:r>
              <a:rPr lang="pt-BR" sz="3600" dirty="0">
                <a:solidFill>
                  <a:srgbClr val="06F0FF"/>
                </a:solidFill>
                <a:latin typeface="Humnst777 BT" panose="020B0603030504020204" pitchFamily="34" charset="0"/>
                <a:sym typeface="Wingdings"/>
              </a:rPr>
              <a:t></a:t>
            </a:r>
            <a:r>
              <a:rPr lang="pt-BR" sz="3600" dirty="0">
                <a:solidFill>
                  <a:schemeClr val="bg1"/>
                </a:solidFill>
                <a:latin typeface="Humnst777 BT" panose="020B0603030504020204" pitchFamily="34" charset="0"/>
              </a:rPr>
              <a:t> Portfólio de artistas e grupos culturais locais.</a:t>
            </a:r>
          </a:p>
        </p:txBody>
      </p:sp>
    </p:spTree>
    <p:extLst>
      <p:ext uri="{BB962C8B-B14F-4D97-AF65-F5344CB8AC3E}">
        <p14:creationId xmlns:p14="http://schemas.microsoft.com/office/powerpoint/2010/main" val="29375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r="13206"/>
          <a:stretch/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4" name="Forma livre 40">
            <a:extLst>
              <a:ext uri="{FF2B5EF4-FFF2-40B4-BE49-F238E27FC236}">
                <a16:creationId xmlns:a16="http://schemas.microsoft.com/office/drawing/2014/main" xmlns="" id="{7CFE348D-069A-4B63-81F2-9F26E251C64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custGeom>
            <a:avLst/>
            <a:gdLst>
              <a:gd name="connsiteX0" fmla="*/ 469232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4211053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211053 w 12192000"/>
              <a:gd name="connsiteY0" fmla="*/ 5426242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86000"/>
                </a:schemeClr>
              </a:gs>
              <a:gs pos="50000">
                <a:schemeClr val="tx1">
                  <a:alpha val="81000"/>
                </a:schemeClr>
              </a:gs>
              <a:gs pos="100000">
                <a:srgbClr val="000000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6F0FF"/>
                </a:solidFill>
              </a:rPr>
              <a:t>  </a:t>
            </a:r>
          </a:p>
        </p:txBody>
      </p:sp>
      <p:sp>
        <p:nvSpPr>
          <p:cNvPr id="7" name="Elipse 6"/>
          <p:cNvSpPr/>
          <p:nvPr/>
        </p:nvSpPr>
        <p:spPr>
          <a:xfrm>
            <a:off x="8961437" y="820900"/>
            <a:ext cx="3489325" cy="3353088"/>
          </a:xfrm>
          <a:prstGeom prst="ellipse">
            <a:avLst/>
          </a:prstGeom>
          <a:solidFill>
            <a:srgbClr val="06F0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723446" y="1694480"/>
            <a:ext cx="9982654" cy="224005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99646" y="1694480"/>
            <a:ext cx="978280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3800" b="1" dirty="0">
                <a:solidFill>
                  <a:schemeClr val="bg1"/>
                </a:solidFill>
                <a:latin typeface="Humnst777 Blk BT" panose="020B0803030504030204" pitchFamily="34" charset="0"/>
              </a:rPr>
              <a:t>OBJETIVOS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08484" y="4924558"/>
            <a:ext cx="938463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800" dirty="0">
                <a:solidFill>
                  <a:srgbClr val="00FF87"/>
                </a:solidFill>
                <a:latin typeface="Humnst777 BT" panose="020B0603030504020204" pitchFamily="34" charset="0"/>
              </a:rPr>
              <a:t>Realizar um inventário cultural em plataforma web facilitando o acesso de todos os gestores culturais e a manutenção das informações de maneira ágil e segura.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800" dirty="0">
                <a:solidFill>
                  <a:srgbClr val="00FF87"/>
                </a:solidFill>
                <a:latin typeface="Humnst777 BT" panose="020B0603030504020204" pitchFamily="34" charset="0"/>
              </a:rPr>
              <a:t>Consolidação de uma estratégia de intercâmbio cultural no Médio Vale e de roteiros turísticos competitivos que valorizem os bens culturais.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pt-BR" sz="2800" dirty="0">
              <a:solidFill>
                <a:srgbClr val="00FF87"/>
              </a:solidFill>
              <a:latin typeface="Humnst777 BT" panose="020B0603030504020204" pitchFamily="34" charset="0"/>
            </a:endParaRPr>
          </a:p>
        </p:txBody>
      </p:sp>
      <p:sp>
        <p:nvSpPr>
          <p:cNvPr id="16" name="Triângulo isósceles 15"/>
          <p:cNvSpPr/>
          <p:nvPr/>
        </p:nvSpPr>
        <p:spPr>
          <a:xfrm rot="14047974">
            <a:off x="14220679" y="1610891"/>
            <a:ext cx="3573814" cy="1773107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7641234">
            <a:off x="14304467" y="7742235"/>
            <a:ext cx="2575083" cy="153343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riângulo isósceles 17"/>
          <p:cNvSpPr/>
          <p:nvPr/>
        </p:nvSpPr>
        <p:spPr>
          <a:xfrm rot="13276562">
            <a:off x="-357589" y="124024"/>
            <a:ext cx="1838505" cy="81182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6F0FF"/>
              </a:solidFill>
            </a:endParaRPr>
          </a:p>
        </p:txBody>
      </p:sp>
      <p:sp>
        <p:nvSpPr>
          <p:cNvPr id="19" name="Triângulo isósceles 18"/>
          <p:cNvSpPr/>
          <p:nvPr/>
        </p:nvSpPr>
        <p:spPr>
          <a:xfrm rot="2849893">
            <a:off x="5557157" y="9019416"/>
            <a:ext cx="1127567" cy="67145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2" name="Group 128"/>
          <p:cNvGrpSpPr/>
          <p:nvPr/>
        </p:nvGrpSpPr>
        <p:grpSpPr>
          <a:xfrm>
            <a:off x="949694" y="6704046"/>
            <a:ext cx="609441" cy="512495"/>
            <a:chOff x="4856163" y="2736851"/>
            <a:chExt cx="358775" cy="301625"/>
          </a:xfrm>
          <a:solidFill>
            <a:schemeClr val="bg1"/>
          </a:solidFill>
        </p:grpSpPr>
        <p:sp>
          <p:nvSpPr>
            <p:cNvPr id="13" name="Freeform 128"/>
            <p:cNvSpPr>
              <a:spLocks noEditPoints="1"/>
            </p:cNvSpPr>
            <p:nvPr/>
          </p:nvSpPr>
          <p:spPr bwMode="auto">
            <a:xfrm>
              <a:off x="4946650" y="2814638"/>
              <a:ext cx="177800" cy="17938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0" y="30"/>
                </a:cxn>
                <a:cxn ang="0">
                  <a:pos x="31" y="61"/>
                </a:cxn>
                <a:cxn ang="0">
                  <a:pos x="61" y="30"/>
                </a:cxn>
                <a:cxn ang="0">
                  <a:pos x="31" y="0"/>
                </a:cxn>
                <a:cxn ang="0">
                  <a:pos x="48" y="45"/>
                </a:cxn>
                <a:cxn ang="0">
                  <a:pos x="16" y="48"/>
                </a:cxn>
                <a:cxn ang="0">
                  <a:pos x="13" y="15"/>
                </a:cxn>
                <a:cxn ang="0">
                  <a:pos x="46" y="13"/>
                </a:cxn>
                <a:cxn ang="0">
                  <a:pos x="48" y="45"/>
                </a:cxn>
                <a:cxn ang="0">
                  <a:pos x="48" y="45"/>
                </a:cxn>
                <a:cxn ang="0">
                  <a:pos x="48" y="45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8" y="61"/>
                    <a:pt x="61" y="47"/>
                    <a:pt x="61" y="30"/>
                  </a:cubicBezTo>
                  <a:cubicBezTo>
                    <a:pt x="61" y="13"/>
                    <a:pt x="48" y="0"/>
                    <a:pt x="31" y="0"/>
                  </a:cubicBezTo>
                  <a:close/>
                  <a:moveTo>
                    <a:pt x="48" y="45"/>
                  </a:moveTo>
                  <a:cubicBezTo>
                    <a:pt x="40" y="55"/>
                    <a:pt x="25" y="56"/>
                    <a:pt x="16" y="48"/>
                  </a:cubicBezTo>
                  <a:cubicBezTo>
                    <a:pt x="6" y="39"/>
                    <a:pt x="5" y="25"/>
                    <a:pt x="13" y="15"/>
                  </a:cubicBezTo>
                  <a:cubicBezTo>
                    <a:pt x="22" y="6"/>
                    <a:pt x="36" y="5"/>
                    <a:pt x="46" y="13"/>
                  </a:cubicBezTo>
                  <a:cubicBezTo>
                    <a:pt x="55" y="21"/>
                    <a:pt x="57" y="36"/>
                    <a:pt x="48" y="45"/>
                  </a:cubicBez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701">
                <a:latin typeface="Roboto Light"/>
              </a:endParaRPr>
            </a:p>
          </p:txBody>
        </p:sp>
        <p:sp>
          <p:nvSpPr>
            <p:cNvPr id="14" name="Freeform 129"/>
            <p:cNvSpPr>
              <a:spLocks noEditPoints="1"/>
            </p:cNvSpPr>
            <p:nvPr/>
          </p:nvSpPr>
          <p:spPr bwMode="auto">
            <a:xfrm>
              <a:off x="4989513" y="2859088"/>
              <a:ext cx="53975" cy="508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5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16" y="4"/>
                </a:cxn>
                <a:cxn ang="0">
                  <a:pos x="18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16"/>
                    <a:pt x="1" y="17"/>
                    <a:pt x="2" y="17"/>
                  </a:cubicBezTo>
                  <a:cubicBezTo>
                    <a:pt x="3" y="17"/>
                    <a:pt x="4" y="16"/>
                    <a:pt x="4" y="15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701">
                <a:latin typeface="Roboto Light"/>
              </a:endParaRPr>
            </a:p>
          </p:txBody>
        </p:sp>
        <p:sp>
          <p:nvSpPr>
            <p:cNvPr id="15" name="Freeform 130"/>
            <p:cNvSpPr>
              <a:spLocks noEditPoints="1"/>
            </p:cNvSpPr>
            <p:nvPr/>
          </p:nvSpPr>
          <p:spPr bwMode="auto">
            <a:xfrm>
              <a:off x="4856163" y="2736851"/>
              <a:ext cx="358775" cy="301625"/>
            </a:xfrm>
            <a:custGeom>
              <a:avLst/>
              <a:gdLst/>
              <a:ahLst/>
              <a:cxnLst>
                <a:cxn ang="0">
                  <a:pos x="114" y="23"/>
                </a:cxn>
                <a:cxn ang="0">
                  <a:pos x="97" y="20"/>
                </a:cxn>
                <a:cxn ang="0">
                  <a:pos x="92" y="7"/>
                </a:cxn>
                <a:cxn ang="0">
                  <a:pos x="81" y="0"/>
                </a:cxn>
                <a:cxn ang="0">
                  <a:pos x="43" y="0"/>
                </a:cxn>
                <a:cxn ang="0">
                  <a:pos x="32" y="7"/>
                </a:cxn>
                <a:cxn ang="0">
                  <a:pos x="27" y="20"/>
                </a:cxn>
                <a:cxn ang="0">
                  <a:pos x="10" y="23"/>
                </a:cxn>
                <a:cxn ang="0">
                  <a:pos x="0" y="34"/>
                </a:cxn>
                <a:cxn ang="0">
                  <a:pos x="0" y="92"/>
                </a:cxn>
                <a:cxn ang="0">
                  <a:pos x="12" y="103"/>
                </a:cxn>
                <a:cxn ang="0">
                  <a:pos x="112" y="103"/>
                </a:cxn>
                <a:cxn ang="0">
                  <a:pos x="123" y="92"/>
                </a:cxn>
                <a:cxn ang="0">
                  <a:pos x="123" y="34"/>
                </a:cxn>
                <a:cxn ang="0">
                  <a:pos x="114" y="23"/>
                </a:cxn>
                <a:cxn ang="0">
                  <a:pos x="115" y="92"/>
                </a:cxn>
                <a:cxn ang="0">
                  <a:pos x="112" y="96"/>
                </a:cxn>
                <a:cxn ang="0">
                  <a:pos x="12" y="96"/>
                </a:cxn>
                <a:cxn ang="0">
                  <a:pos x="8" y="92"/>
                </a:cxn>
                <a:cxn ang="0">
                  <a:pos x="8" y="34"/>
                </a:cxn>
                <a:cxn ang="0">
                  <a:pos x="11" y="30"/>
                </a:cxn>
                <a:cxn ang="0">
                  <a:pos x="32" y="27"/>
                </a:cxn>
                <a:cxn ang="0">
                  <a:pos x="39" y="10"/>
                </a:cxn>
                <a:cxn ang="0">
                  <a:pos x="43" y="7"/>
                </a:cxn>
                <a:cxn ang="0">
                  <a:pos x="81" y="7"/>
                </a:cxn>
                <a:cxn ang="0">
                  <a:pos x="85" y="10"/>
                </a:cxn>
                <a:cxn ang="0">
                  <a:pos x="91" y="27"/>
                </a:cxn>
                <a:cxn ang="0">
                  <a:pos x="112" y="30"/>
                </a:cxn>
                <a:cxn ang="0">
                  <a:pos x="115" y="34"/>
                </a:cxn>
                <a:cxn ang="0">
                  <a:pos x="115" y="92"/>
                </a:cxn>
                <a:cxn ang="0">
                  <a:pos x="115" y="92"/>
                </a:cxn>
                <a:cxn ang="0">
                  <a:pos x="115" y="92"/>
                </a:cxn>
              </a:cxnLst>
              <a:rect l="0" t="0" r="r" b="b"/>
              <a:pathLst>
                <a:path w="123" h="103">
                  <a:moveTo>
                    <a:pt x="114" y="23"/>
                  </a:moveTo>
                  <a:cubicBezTo>
                    <a:pt x="97" y="20"/>
                    <a:pt x="97" y="20"/>
                    <a:pt x="97" y="20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0" y="3"/>
                    <a:pt x="86" y="0"/>
                    <a:pt x="8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0"/>
                    <a:pt x="34" y="3"/>
                    <a:pt x="32" y="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4" y="24"/>
                    <a:pt x="0" y="29"/>
                    <a:pt x="0" y="3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8"/>
                    <a:pt x="6" y="103"/>
                    <a:pt x="12" y="103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18" y="103"/>
                    <a:pt x="123" y="98"/>
                    <a:pt x="123" y="92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29"/>
                    <a:pt x="119" y="24"/>
                    <a:pt x="114" y="23"/>
                  </a:cubicBezTo>
                  <a:close/>
                  <a:moveTo>
                    <a:pt x="115" y="92"/>
                  </a:moveTo>
                  <a:cubicBezTo>
                    <a:pt x="115" y="94"/>
                    <a:pt x="114" y="96"/>
                    <a:pt x="112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0" y="96"/>
                    <a:pt x="8" y="94"/>
                    <a:pt x="8" y="92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9" y="31"/>
                    <a:pt x="11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0" y="8"/>
                    <a:pt x="41" y="7"/>
                    <a:pt x="43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3" y="7"/>
                    <a:pt x="84" y="8"/>
                    <a:pt x="85" y="10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4" y="31"/>
                    <a:pt x="115" y="32"/>
                    <a:pt x="115" y="34"/>
                  </a:cubicBezTo>
                  <a:lnTo>
                    <a:pt x="115" y="92"/>
                  </a:lnTo>
                  <a:close/>
                  <a:moveTo>
                    <a:pt x="115" y="92"/>
                  </a:moveTo>
                  <a:cubicBezTo>
                    <a:pt x="115" y="92"/>
                    <a:pt x="115" y="92"/>
                    <a:pt x="115" y="9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701">
                <a:latin typeface="Roboto Light"/>
              </a:endParaRPr>
            </a:p>
          </p:txBody>
        </p:sp>
      </p:grpSp>
      <p:grpSp>
        <p:nvGrpSpPr>
          <p:cNvPr id="23" name="Group 123"/>
          <p:cNvGrpSpPr/>
          <p:nvPr/>
        </p:nvGrpSpPr>
        <p:grpSpPr>
          <a:xfrm rot="20698236" flipH="1">
            <a:off x="1027529" y="5113585"/>
            <a:ext cx="453770" cy="594155"/>
            <a:chOff x="9173967" y="2661842"/>
            <a:chExt cx="277586" cy="363369"/>
          </a:xfrm>
          <a:solidFill>
            <a:schemeClr val="bg1"/>
          </a:solidFill>
        </p:grpSpPr>
        <p:sp>
          <p:nvSpPr>
            <p:cNvPr id="24" name="Freeform 93"/>
            <p:cNvSpPr>
              <a:spLocks noEditPoints="1"/>
            </p:cNvSpPr>
            <p:nvPr/>
          </p:nvSpPr>
          <p:spPr bwMode="auto">
            <a:xfrm>
              <a:off x="9173967" y="2661842"/>
              <a:ext cx="186986" cy="363369"/>
            </a:xfrm>
            <a:custGeom>
              <a:avLst/>
              <a:gdLst>
                <a:gd name="T0" fmla="*/ 41 w 82"/>
                <a:gd name="T1" fmla="*/ 159 h 159"/>
                <a:gd name="T2" fmla="*/ 82 w 82"/>
                <a:gd name="T3" fmla="*/ 159 h 159"/>
                <a:gd name="T4" fmla="*/ 82 w 82"/>
                <a:gd name="T5" fmla="*/ 0 h 159"/>
                <a:gd name="T6" fmla="*/ 41 w 82"/>
                <a:gd name="T7" fmla="*/ 0 h 159"/>
                <a:gd name="T8" fmla="*/ 41 w 82"/>
                <a:gd name="T9" fmla="*/ 9 h 159"/>
                <a:gd name="T10" fmla="*/ 73 w 82"/>
                <a:gd name="T11" fmla="*/ 9 h 159"/>
                <a:gd name="T12" fmla="*/ 73 w 82"/>
                <a:gd name="T13" fmla="*/ 39 h 159"/>
                <a:gd name="T14" fmla="*/ 41 w 82"/>
                <a:gd name="T15" fmla="*/ 39 h 159"/>
                <a:gd name="T16" fmla="*/ 41 w 82"/>
                <a:gd name="T17" fmla="*/ 46 h 159"/>
                <a:gd name="T18" fmla="*/ 73 w 82"/>
                <a:gd name="T19" fmla="*/ 46 h 159"/>
                <a:gd name="T20" fmla="*/ 73 w 82"/>
                <a:gd name="T21" fmla="*/ 77 h 159"/>
                <a:gd name="T22" fmla="*/ 41 w 82"/>
                <a:gd name="T23" fmla="*/ 77 h 159"/>
                <a:gd name="T24" fmla="*/ 41 w 82"/>
                <a:gd name="T25" fmla="*/ 89 h 159"/>
                <a:gd name="T26" fmla="*/ 41 w 82"/>
                <a:gd name="T27" fmla="*/ 89 h 159"/>
                <a:gd name="T28" fmla="*/ 51 w 82"/>
                <a:gd name="T29" fmla="*/ 99 h 159"/>
                <a:gd name="T30" fmla="*/ 41 w 82"/>
                <a:gd name="T31" fmla="*/ 109 h 159"/>
                <a:gd name="T32" fmla="*/ 41 w 82"/>
                <a:gd name="T33" fmla="*/ 109 h 159"/>
                <a:gd name="T34" fmla="*/ 41 w 82"/>
                <a:gd name="T35" fmla="*/ 109 h 159"/>
                <a:gd name="T36" fmla="*/ 41 w 82"/>
                <a:gd name="T37" fmla="*/ 124 h 159"/>
                <a:gd name="T38" fmla="*/ 41 w 82"/>
                <a:gd name="T39" fmla="*/ 124 h 159"/>
                <a:gd name="T40" fmla="*/ 51 w 82"/>
                <a:gd name="T41" fmla="*/ 134 h 159"/>
                <a:gd name="T42" fmla="*/ 41 w 82"/>
                <a:gd name="T43" fmla="*/ 145 h 159"/>
                <a:gd name="T44" fmla="*/ 41 w 82"/>
                <a:gd name="T45" fmla="*/ 145 h 159"/>
                <a:gd name="T46" fmla="*/ 41 w 82"/>
                <a:gd name="T47" fmla="*/ 145 h 159"/>
                <a:gd name="T48" fmla="*/ 41 w 82"/>
                <a:gd name="T49" fmla="*/ 159 h 159"/>
                <a:gd name="T50" fmla="*/ 0 w 82"/>
                <a:gd name="T51" fmla="*/ 159 h 159"/>
                <a:gd name="T52" fmla="*/ 41 w 82"/>
                <a:gd name="T53" fmla="*/ 159 h 159"/>
                <a:gd name="T54" fmla="*/ 41 w 82"/>
                <a:gd name="T55" fmla="*/ 145 h 159"/>
                <a:gd name="T56" fmla="*/ 31 w 82"/>
                <a:gd name="T57" fmla="*/ 134 h 159"/>
                <a:gd name="T58" fmla="*/ 41 w 82"/>
                <a:gd name="T59" fmla="*/ 124 h 159"/>
                <a:gd name="T60" fmla="*/ 41 w 82"/>
                <a:gd name="T61" fmla="*/ 109 h 159"/>
                <a:gd name="T62" fmla="*/ 31 w 82"/>
                <a:gd name="T63" fmla="*/ 99 h 159"/>
                <a:gd name="T64" fmla="*/ 41 w 82"/>
                <a:gd name="T65" fmla="*/ 89 h 159"/>
                <a:gd name="T66" fmla="*/ 41 w 82"/>
                <a:gd name="T67" fmla="*/ 77 h 159"/>
                <a:gd name="T68" fmla="*/ 8 w 82"/>
                <a:gd name="T69" fmla="*/ 77 h 159"/>
                <a:gd name="T70" fmla="*/ 8 w 82"/>
                <a:gd name="T71" fmla="*/ 46 h 159"/>
                <a:gd name="T72" fmla="*/ 8 w 82"/>
                <a:gd name="T73" fmla="*/ 46 h 159"/>
                <a:gd name="T74" fmla="*/ 41 w 82"/>
                <a:gd name="T75" fmla="*/ 46 h 159"/>
                <a:gd name="T76" fmla="*/ 41 w 82"/>
                <a:gd name="T77" fmla="*/ 39 h 159"/>
                <a:gd name="T78" fmla="*/ 8 w 82"/>
                <a:gd name="T79" fmla="*/ 39 h 159"/>
                <a:gd name="T80" fmla="*/ 8 w 82"/>
                <a:gd name="T81" fmla="*/ 9 h 159"/>
                <a:gd name="T82" fmla="*/ 8 w 82"/>
                <a:gd name="T83" fmla="*/ 9 h 159"/>
                <a:gd name="T84" fmla="*/ 41 w 82"/>
                <a:gd name="T85" fmla="*/ 9 h 159"/>
                <a:gd name="T86" fmla="*/ 41 w 82"/>
                <a:gd name="T87" fmla="*/ 0 h 159"/>
                <a:gd name="T88" fmla="*/ 0 w 82"/>
                <a:gd name="T89" fmla="*/ 0 h 159"/>
                <a:gd name="T90" fmla="*/ 0 w 82"/>
                <a:gd name="T9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" h="159">
                  <a:moveTo>
                    <a:pt x="41" y="159"/>
                  </a:moveTo>
                  <a:cubicBezTo>
                    <a:pt x="82" y="159"/>
                    <a:pt x="82" y="159"/>
                    <a:pt x="82" y="159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6" y="89"/>
                    <a:pt x="51" y="94"/>
                    <a:pt x="51" y="99"/>
                  </a:cubicBezTo>
                  <a:cubicBezTo>
                    <a:pt x="51" y="105"/>
                    <a:pt x="46" y="109"/>
                    <a:pt x="41" y="109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46" y="124"/>
                    <a:pt x="51" y="129"/>
                    <a:pt x="51" y="134"/>
                  </a:cubicBezTo>
                  <a:cubicBezTo>
                    <a:pt x="51" y="140"/>
                    <a:pt x="46" y="145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lnTo>
                    <a:pt x="41" y="159"/>
                  </a:lnTo>
                  <a:close/>
                  <a:moveTo>
                    <a:pt x="0" y="159"/>
                  </a:moveTo>
                  <a:cubicBezTo>
                    <a:pt x="41" y="159"/>
                    <a:pt x="41" y="159"/>
                    <a:pt x="41" y="159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35" y="145"/>
                    <a:pt x="31" y="140"/>
                    <a:pt x="31" y="134"/>
                  </a:cubicBezTo>
                  <a:cubicBezTo>
                    <a:pt x="31" y="129"/>
                    <a:pt x="35" y="124"/>
                    <a:pt x="41" y="124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35" y="109"/>
                    <a:pt x="31" y="105"/>
                    <a:pt x="31" y="99"/>
                  </a:cubicBezTo>
                  <a:cubicBezTo>
                    <a:pt x="31" y="94"/>
                    <a:pt x="35" y="89"/>
                    <a:pt x="41" y="89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Roboto Light"/>
              </a:endParaRPr>
            </a:p>
          </p:txBody>
        </p:sp>
        <p:sp>
          <p:nvSpPr>
            <p:cNvPr id="25" name="Freeform 94"/>
            <p:cNvSpPr>
              <a:spLocks/>
            </p:cNvSpPr>
            <p:nvPr/>
          </p:nvSpPr>
          <p:spPr bwMode="auto">
            <a:xfrm>
              <a:off x="9374446" y="2661842"/>
              <a:ext cx="77107" cy="363369"/>
            </a:xfrm>
            <a:custGeom>
              <a:avLst/>
              <a:gdLst>
                <a:gd name="T0" fmla="*/ 80 w 80"/>
                <a:gd name="T1" fmla="*/ 355 h 377"/>
                <a:gd name="T2" fmla="*/ 80 w 80"/>
                <a:gd name="T3" fmla="*/ 64 h 377"/>
                <a:gd name="T4" fmla="*/ 0 w 80"/>
                <a:gd name="T5" fmla="*/ 0 h 377"/>
                <a:gd name="T6" fmla="*/ 0 w 80"/>
                <a:gd name="T7" fmla="*/ 377 h 377"/>
                <a:gd name="T8" fmla="*/ 80 w 80"/>
                <a:gd name="T9" fmla="*/ 355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77">
                  <a:moveTo>
                    <a:pt x="80" y="355"/>
                  </a:moveTo>
                  <a:lnTo>
                    <a:pt x="80" y="64"/>
                  </a:lnTo>
                  <a:lnTo>
                    <a:pt x="0" y="0"/>
                  </a:lnTo>
                  <a:lnTo>
                    <a:pt x="0" y="377"/>
                  </a:lnTo>
                  <a:lnTo>
                    <a:pt x="80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Roboto Light"/>
              </a:endParaRPr>
            </a:p>
          </p:txBody>
        </p:sp>
        <p:sp>
          <p:nvSpPr>
            <p:cNvPr id="26" name="Rectangle 95"/>
            <p:cNvSpPr>
              <a:spLocks noChangeArrowheads="1"/>
            </p:cNvSpPr>
            <p:nvPr/>
          </p:nvSpPr>
          <p:spPr bwMode="auto">
            <a:xfrm>
              <a:off x="9200954" y="2691721"/>
              <a:ext cx="130119" cy="501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Roboto Light"/>
              </a:endParaRPr>
            </a:p>
          </p:txBody>
        </p:sp>
        <p:sp>
          <p:nvSpPr>
            <p:cNvPr id="27" name="Rectangle 96"/>
            <p:cNvSpPr>
              <a:spLocks noChangeArrowheads="1"/>
            </p:cNvSpPr>
            <p:nvPr/>
          </p:nvSpPr>
          <p:spPr bwMode="auto">
            <a:xfrm>
              <a:off x="9200954" y="2778467"/>
              <a:ext cx="130119" cy="481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id-ID" sz="2701" dirty="0">
                <a:latin typeface="Robo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5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565640" y="2671595"/>
            <a:ext cx="9647046" cy="6792982"/>
            <a:chOff x="746159" y="1424519"/>
            <a:chExt cx="9441448" cy="664821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59" y="1424519"/>
              <a:ext cx="9441448" cy="6648210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1142118" y="5693230"/>
              <a:ext cx="3473630" cy="2172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27988" y="6584272"/>
            <a:ext cx="5182874" cy="2379669"/>
            <a:chOff x="520094" y="6650442"/>
            <a:chExt cx="5182874" cy="2379669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4"/>
            <a:stretch/>
          </p:blipFill>
          <p:spPr>
            <a:xfrm>
              <a:off x="520094" y="6698429"/>
              <a:ext cx="2665509" cy="2331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3043475" y="6650442"/>
              <a:ext cx="2659493" cy="911935"/>
            </a:xfrm>
            <a:prstGeom prst="rect">
              <a:avLst/>
            </a:prstGeom>
            <a:solidFill>
              <a:srgbClr val="00FF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4BC827EB-E39D-4EBA-83EC-68EDD725672C}"/>
                </a:ext>
              </a:extLst>
            </p:cNvPr>
            <p:cNvSpPr txBox="1"/>
            <p:nvPr/>
          </p:nvSpPr>
          <p:spPr>
            <a:xfrm>
              <a:off x="3043474" y="6651358"/>
              <a:ext cx="2659494" cy="9110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pt-BR" sz="2800" b="1" i="1" dirty="0">
                  <a:latin typeface="Gill Sans MT" panose="020B0502020104020203" pitchFamily="34" charset="0"/>
                </a:rPr>
                <a:t>770.993</a:t>
              </a:r>
            </a:p>
            <a:p>
              <a:pPr algn="ctr">
                <a:lnSpc>
                  <a:spcPct val="95000"/>
                </a:lnSpc>
              </a:pPr>
              <a:r>
                <a:rPr lang="pt-BR" sz="2800" b="1" i="1" dirty="0">
                  <a:latin typeface="Gill Sans MT" panose="020B0502020104020203" pitchFamily="34" charset="0"/>
                </a:rPr>
                <a:t>HABITANTES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AF069597-9430-4E21-A81F-AB7C96982FAD}"/>
                </a:ext>
              </a:extLst>
            </p:cNvPr>
            <p:cNvSpPr txBox="1"/>
            <p:nvPr/>
          </p:nvSpPr>
          <p:spPr>
            <a:xfrm>
              <a:off x="3043474" y="8637947"/>
              <a:ext cx="1074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dirty="0">
                  <a:solidFill>
                    <a:srgbClr val="404040"/>
                  </a:solidFill>
                  <a:latin typeface="Gill Sans MT" panose="020B0502020104020203" pitchFamily="34" charset="0"/>
                </a:rPr>
                <a:t>IBGE 2017</a:t>
              </a:r>
            </a:p>
          </p:txBody>
        </p:sp>
      </p:grpSp>
      <p:sp>
        <p:nvSpPr>
          <p:cNvPr id="19" name="Triângulo isósceles 18"/>
          <p:cNvSpPr/>
          <p:nvPr/>
        </p:nvSpPr>
        <p:spPr>
          <a:xfrm rot="7142137">
            <a:off x="5156819" y="8570202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Triângulo isósceles 20"/>
          <p:cNvSpPr/>
          <p:nvPr/>
        </p:nvSpPr>
        <p:spPr>
          <a:xfrm rot="17174277">
            <a:off x="15275133" y="8545460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Triângulo isósceles 26"/>
          <p:cNvSpPr/>
          <p:nvPr/>
        </p:nvSpPr>
        <p:spPr>
          <a:xfrm rot="9494495">
            <a:off x="596517" y="-868071"/>
            <a:ext cx="3383890" cy="1596298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321464" y="437348"/>
            <a:ext cx="1365420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800" b="1" dirty="0" smtClean="0">
                <a:solidFill>
                  <a:srgbClr val="00FF87"/>
                </a:solidFill>
                <a:latin typeface="Humnst777 Blk BT" panose="020B0803030504030204" pitchFamily="34" charset="0"/>
              </a:rPr>
              <a:t>ABRANGÊNCIA</a:t>
            </a:r>
            <a:endParaRPr lang="pt-BR" sz="13800" b="1" dirty="0">
              <a:solidFill>
                <a:srgbClr val="00FF87"/>
              </a:solidFill>
              <a:latin typeface="Humnst777 Blk BT" panose="020B0803030504030204" pitchFamily="34" charset="0"/>
            </a:endParaRPr>
          </a:p>
        </p:txBody>
      </p:sp>
      <p:sp>
        <p:nvSpPr>
          <p:cNvPr id="29" name="Triângulo isósceles 28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43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 rot="5400000">
            <a:off x="10524691" y="1543408"/>
            <a:ext cx="4045473" cy="7149757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7880748" y="3767852"/>
            <a:ext cx="10382450" cy="5943855"/>
            <a:chOff x="198612" y="2424168"/>
            <a:chExt cx="11918854" cy="682343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738" y="3065463"/>
              <a:ext cx="7839075" cy="480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612" y="2424168"/>
              <a:ext cx="11918854" cy="6823432"/>
            </a:xfrm>
            <a:prstGeom prst="rect">
              <a:avLst/>
            </a:prstGeom>
          </p:spPr>
        </p:pic>
      </p:grpSp>
      <p:sp>
        <p:nvSpPr>
          <p:cNvPr id="15" name="Triângulo isósceles 14"/>
          <p:cNvSpPr/>
          <p:nvPr/>
        </p:nvSpPr>
        <p:spPr>
          <a:xfrm rot="7142137">
            <a:off x="1226124" y="826860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riângulo isósceles 15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riângulo isósceles 17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424732" y="7922617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Humnst777 BT" panose="020B0603030504020204" pitchFamily="34" charset="0"/>
              </a:rPr>
              <a:t>PIB catarinense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3403586" y="3573301"/>
            <a:ext cx="15042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1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48602" y="5050748"/>
            <a:ext cx="7750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Definição de critérios e metodologia para a inventariação de classificação dos bens culturais dos municípios do Médio Vale do Itajaí.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599094" y="7801754"/>
            <a:ext cx="6563308" cy="707886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Plano de trabalho detalhado, incluindo metodologia e cronograma físico de atividades.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8550772" y="9231247"/>
            <a:ext cx="6909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i="1" dirty="0">
                <a:latin typeface="Humnst777 BT" panose="020B0603030504020204" pitchFamily="34" charset="0"/>
              </a:rPr>
              <a:t>Representação esquemática das ações propostas. Fonte: Raízes do Brasil.</a:t>
            </a:r>
            <a:endParaRPr lang="pt-BR" sz="1600" dirty="0">
              <a:latin typeface="Humnst777 BT" panose="020B060303050402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4599093" y="7409919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</p:spTree>
    <p:extLst>
      <p:ext uri="{BB962C8B-B14F-4D97-AF65-F5344CB8AC3E}">
        <p14:creationId xmlns:p14="http://schemas.microsoft.com/office/powerpoint/2010/main" val="53338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10101265" y="1081883"/>
            <a:ext cx="4392792" cy="7763590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/>
          <a:stretch/>
        </p:blipFill>
        <p:spPr bwMode="auto">
          <a:xfrm>
            <a:off x="9319428" y="4060947"/>
            <a:ext cx="7177874" cy="426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976" y="3352800"/>
            <a:ext cx="11273822" cy="645415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58813" y="5219161"/>
            <a:ext cx="754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Elaboração de sistema de banco de dados online, com informações dos bens culturais, organizado de forma coerente e sistematizada.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sp>
        <p:nvSpPr>
          <p:cNvPr id="5" name="Triângulo isósceles 4"/>
          <p:cNvSpPr/>
          <p:nvPr/>
        </p:nvSpPr>
        <p:spPr>
          <a:xfrm rot="7142137">
            <a:off x="1226124" y="826860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riângulo isósceles 5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2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4599094" y="8100548"/>
            <a:ext cx="6907105" cy="707886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Banco de dados incluindo a validação da estrutura das informações que serão armazenadas.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599094" y="7708713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8550772" y="9231247"/>
            <a:ext cx="5634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i="1" dirty="0">
                <a:latin typeface="Humnst777 BT" panose="020B0603030504020204" pitchFamily="34" charset="0"/>
              </a:rPr>
              <a:t> Tela de Cadastro de Bens Culturais. Fonte: Raízes do Brasil.</a:t>
            </a:r>
          </a:p>
        </p:txBody>
      </p:sp>
    </p:spTree>
    <p:extLst>
      <p:ext uri="{BB962C8B-B14F-4D97-AF65-F5344CB8AC3E}">
        <p14:creationId xmlns:p14="http://schemas.microsoft.com/office/powerpoint/2010/main" val="27104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21190" y="5042087"/>
            <a:ext cx="5278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Levantamento estratégico dos bens culturais.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 rot="5400000">
            <a:off x="8803847" y="-215535"/>
            <a:ext cx="4271881" cy="10479336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sp>
        <p:nvSpPr>
          <p:cNvPr id="21" name="Triângulo isósceles 20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Triângulo isósceles 21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Triângulo isósceles 22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3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140695" y="7834370"/>
            <a:ext cx="4919510" cy="1323439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Relatório com levantamento preliminar de informações disponíveis sobre bens culturais na região do Médio Vale do Itajaí.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140695" y="7442535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971157"/>
              </p:ext>
            </p:extLst>
          </p:nvPr>
        </p:nvGraphicFramePr>
        <p:xfrm>
          <a:off x="6053413" y="3322529"/>
          <a:ext cx="10699999" cy="5952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8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663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51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3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rgbClr val="FFFFFF"/>
                          </a:solidFill>
                          <a:effectLst/>
                          <a:latin typeface="Humnst777 Blk BT" panose="020B0803030504030204" pitchFamily="34" charset="0"/>
                        </a:rPr>
                        <a:t>Categoria</a:t>
                      </a:r>
                      <a:endParaRPr lang="pt-BR" sz="2000" b="0" dirty="0">
                        <a:solidFill>
                          <a:srgbClr val="FFFFFF"/>
                        </a:solidFill>
                        <a:effectLst/>
                        <a:latin typeface="Humnst777 Blk BT" panose="020B08030305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rgbClr val="FFFFFF"/>
                          </a:solidFill>
                          <a:effectLst/>
                          <a:latin typeface="Humnst777 Blk BT" panose="020B0803030504030204" pitchFamily="34" charset="0"/>
                        </a:rPr>
                        <a:t>Subcategoria</a:t>
                      </a:r>
                      <a:endParaRPr lang="pt-BR" sz="2000" b="0" dirty="0">
                        <a:solidFill>
                          <a:srgbClr val="FFFFFF"/>
                        </a:solidFill>
                        <a:effectLst/>
                        <a:latin typeface="Humnst777 Blk BT" panose="020B08030305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rgbClr val="FFFFFF"/>
                          </a:solidFill>
                          <a:effectLst/>
                          <a:latin typeface="Humnst777 Blk BT" panose="020B0803030504030204" pitchFamily="34" charset="0"/>
                        </a:rPr>
                        <a:t>Bens Catalogados</a:t>
                      </a:r>
                      <a:endParaRPr lang="pt-BR" sz="2000" b="0" dirty="0">
                        <a:solidFill>
                          <a:srgbClr val="FFFFFF"/>
                        </a:solidFill>
                        <a:effectLst/>
                        <a:latin typeface="Humnst777 Blk BT" panose="020B080303050403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Cinema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Geral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05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4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Espaço Cultural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Escola de música. Escola artística. Escola de dança.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32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Forma de Recreação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Jogos e competições. Brinquedos e brincadeiras.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37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2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Manifestação Artística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Grupo de música, coral, orquestra. Grupo de Dança. Associação de Artesanato. Escritores. Literatura. Fanfarras.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132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Manifestação Religiosa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Festas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22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Museu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Geral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18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Humnst777 BT" panose="020B0603030504020204" pitchFamily="34" charset="0"/>
                        </a:rPr>
                        <a:t>Teatro</a:t>
                      </a:r>
                      <a:endParaRPr lang="pt-BR" sz="200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Grupo de Teatro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Humnst777 BT" panose="020B0603030504020204" pitchFamily="34" charset="0"/>
                        </a:rPr>
                        <a:t>17</a:t>
                      </a:r>
                      <a:endParaRPr lang="pt-BR" sz="2000" dirty="0"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751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Humnst777 BT" panose="020B0603030504020204" pitchFamily="34" charset="0"/>
                        </a:rPr>
                        <a:t>TOTAL                                                                                                              263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Humnst777 BT" panose="020B0603030504020204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7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isósceles 9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 rot="5400000">
            <a:off x="9934744" y="-221631"/>
            <a:ext cx="4607709" cy="10155703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6" y="2127835"/>
            <a:ext cx="11815007" cy="847598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58813" y="5219161"/>
            <a:ext cx="754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Validação das informações.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sp>
        <p:nvSpPr>
          <p:cNvPr id="8" name="Triângulo isósceles 7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riângulo isósceles 8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riângulo isósceles 10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4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579821" y="7515021"/>
            <a:ext cx="4698224" cy="400110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Relatório dos contatos obtidos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579821" y="7123186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</p:spTree>
    <p:extLst>
      <p:ext uri="{BB962C8B-B14F-4D97-AF65-F5344CB8AC3E}">
        <p14:creationId xmlns:p14="http://schemas.microsoft.com/office/powerpoint/2010/main" val="150447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isósceles 2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09140" y="5042087"/>
            <a:ext cx="59826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Visitas presenciais aos locais pré-definidos e alimentação da plataforma </a:t>
            </a:r>
            <a:r>
              <a:rPr lang="pt-BR" sz="3600" i="1" dirty="0"/>
              <a:t>web</a:t>
            </a:r>
            <a:r>
              <a:rPr lang="pt-BR" sz="3600" dirty="0"/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sp>
        <p:nvSpPr>
          <p:cNvPr id="7" name="Triângulo isósceles 6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riângulo isósceles 8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5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79821" y="7515021"/>
            <a:ext cx="6179168" cy="1323439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Relatório com análises comparativas, categorização dos bens culturais, informações secundárias e registros de material levantado.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579821" y="7123186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  <p:sp>
        <p:nvSpPr>
          <p:cNvPr id="15" name="Retângulo 14"/>
          <p:cNvSpPr/>
          <p:nvPr/>
        </p:nvSpPr>
        <p:spPr>
          <a:xfrm rot="5400000">
            <a:off x="9510586" y="1064045"/>
            <a:ext cx="4440410" cy="8013031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>
            <a:off x="6112043" y="2912168"/>
            <a:ext cx="12379756" cy="7087294"/>
            <a:chOff x="6112043" y="2719664"/>
            <a:chExt cx="12379756" cy="7087294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043" y="2719664"/>
              <a:ext cx="12379756" cy="7087294"/>
            </a:xfrm>
            <a:prstGeom prst="rect">
              <a:avLst/>
            </a:prstGeom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5743" y="3501112"/>
              <a:ext cx="7832355" cy="5124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56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isósceles 2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09140" y="5042087"/>
            <a:ext cx="5982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Proposta inicial de </a:t>
            </a:r>
            <a:r>
              <a:rPr lang="pt-BR" sz="3600" dirty="0" err="1"/>
              <a:t>roterização</a:t>
            </a:r>
            <a:r>
              <a:rPr lang="pt-BR" sz="3600" dirty="0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sp>
        <p:nvSpPr>
          <p:cNvPr id="6" name="Triângulo isósceles 5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6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559195" y="7561188"/>
            <a:ext cx="7006255" cy="707886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Roteiros prioritários considerando segmentação</a:t>
            </a:r>
          </a:p>
          <a:p>
            <a:r>
              <a:rPr lang="pt-BR" sz="2000" dirty="0">
                <a:latin typeface="Humnst777 Blk BT" panose="020B0803030504030204" pitchFamily="34" charset="0"/>
              </a:rPr>
              <a:t> do mercado do turismo cultural.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559196" y="7169353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  <p:sp>
        <p:nvSpPr>
          <p:cNvPr id="14" name="Retângulo 13"/>
          <p:cNvSpPr/>
          <p:nvPr/>
        </p:nvSpPr>
        <p:spPr>
          <a:xfrm rot="5400000">
            <a:off x="9269953" y="1641561"/>
            <a:ext cx="4440410" cy="6858000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604" y="677571"/>
            <a:ext cx="3607375" cy="40546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3" y="5365252"/>
            <a:ext cx="3607375" cy="40546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060" y="4530059"/>
            <a:ext cx="3607375" cy="40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8DAAB35E-92F6-4C70-8008-DEE2984B8ED3}"/>
              </a:ext>
            </a:extLst>
          </p:cNvPr>
          <p:cNvSpPr/>
          <p:nvPr/>
        </p:nvSpPr>
        <p:spPr>
          <a:xfrm>
            <a:off x="0" y="0"/>
            <a:ext cx="17557750" cy="738738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Triângulo isósceles 32"/>
          <p:cNvSpPr/>
          <p:nvPr/>
        </p:nvSpPr>
        <p:spPr>
          <a:xfrm rot="7142137">
            <a:off x="4963970" y="6405093"/>
            <a:ext cx="2275553" cy="951343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0" y="7387389"/>
            <a:ext cx="17557750" cy="248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6" y="7870338"/>
            <a:ext cx="2264074" cy="15991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77" y="7743717"/>
            <a:ext cx="1342277" cy="185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40" y="8106412"/>
            <a:ext cx="3114518" cy="11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715" y="8239850"/>
            <a:ext cx="4359407" cy="8600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50626" y="3484588"/>
            <a:ext cx="4242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Humnst777 BT" panose="020B0603030504020204" pitchFamily="34" charset="0"/>
              </a:rPr>
              <a:t>Erika de Paula Alves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Humnst777 BT" panose="020B0603030504020204" pitchFamily="34" charset="0"/>
              </a:rPr>
              <a:t>Fernando </a:t>
            </a:r>
            <a:r>
              <a:rPr lang="pt-BR" sz="2800" b="1" dirty="0" err="1">
                <a:solidFill>
                  <a:schemeClr val="bg1"/>
                </a:solidFill>
                <a:latin typeface="Humnst777 BT" panose="020B0603030504020204" pitchFamily="34" charset="0"/>
              </a:rPr>
              <a:t>Tomaselli</a:t>
            </a:r>
            <a:endParaRPr lang="pt-BR" sz="2800" b="1" dirty="0">
              <a:solidFill>
                <a:schemeClr val="bg1"/>
              </a:solidFill>
              <a:latin typeface="Humnst777 BT" panose="020B0603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Humnst777 BT" panose="020B0603030504020204" pitchFamily="34" charset="0"/>
              </a:rPr>
              <a:t>José Rafael Corrêa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Humnst777 BT" panose="020B0603030504020204" pitchFamily="34" charset="0"/>
              </a:rPr>
              <a:t>Michele Prada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latin typeface="Humnst777 BT" panose="020B0603030504020204" pitchFamily="34" charset="0"/>
              </a:rPr>
              <a:t>Rafael Moisés </a:t>
            </a:r>
            <a:r>
              <a:rPr lang="pt-BR" sz="2800" b="1" dirty="0" err="1">
                <a:solidFill>
                  <a:schemeClr val="bg1"/>
                </a:solidFill>
                <a:latin typeface="Humnst777 BT" panose="020B0603030504020204" pitchFamily="34" charset="0"/>
              </a:rPr>
              <a:t>Ciquella</a:t>
            </a:r>
            <a:endParaRPr lang="pt-BR" sz="2800" b="1" dirty="0">
              <a:solidFill>
                <a:schemeClr val="bg1"/>
              </a:solidFill>
              <a:latin typeface="Humnst777 BT" panose="020B0603030504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23446" y="780080"/>
            <a:ext cx="7000827" cy="2240056"/>
            <a:chOff x="723446" y="780080"/>
            <a:chExt cx="7000827" cy="2240056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F430151E-7A0A-437A-A6F1-CC0F8F1F4CED}"/>
                </a:ext>
              </a:extLst>
            </p:cNvPr>
            <p:cNvSpPr txBox="1"/>
            <p:nvPr/>
          </p:nvSpPr>
          <p:spPr>
            <a:xfrm>
              <a:off x="854382" y="804144"/>
              <a:ext cx="686989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800" b="1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EQUIPE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23446" y="780080"/>
              <a:ext cx="7000827" cy="2240056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373"/>
          <a:stretch/>
        </p:blipFill>
        <p:spPr>
          <a:xfrm>
            <a:off x="9745747" y="1599075"/>
            <a:ext cx="5905068" cy="5174455"/>
          </a:xfrm>
          <a:prstGeom prst="rect">
            <a:avLst/>
          </a:prstGeom>
        </p:spPr>
      </p:pic>
      <p:sp>
        <p:nvSpPr>
          <p:cNvPr id="32" name="Triângulo isósceles 31"/>
          <p:cNvSpPr/>
          <p:nvPr/>
        </p:nvSpPr>
        <p:spPr>
          <a:xfrm rot="14026746">
            <a:off x="15327165" y="1003517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4" name="Triângulo isósceles 33"/>
          <p:cNvSpPr/>
          <p:nvPr/>
        </p:nvSpPr>
        <p:spPr>
          <a:xfrm rot="14026746">
            <a:off x="7930691" y="266957"/>
            <a:ext cx="1515060" cy="9022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59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/>
      <p:bldP spid="32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9140" y="5042087"/>
            <a:ext cx="5982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Virtualização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7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288462" y="7843799"/>
            <a:ext cx="7006255" cy="1015663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Humnst777 Blk BT" panose="020B0803030504030204" pitchFamily="34" charset="0"/>
              </a:rPr>
              <a:t>Aplicação dos roteiros em meio digital, incluindo mapas interativos, navegáveis e incorporáveis a sites e portais da internet.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88463" y="7451964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Humnst777 BT" panose="020B0603030504020204" pitchFamily="34" charset="0"/>
              </a:rPr>
              <a:t>PRODUTO</a:t>
            </a:r>
          </a:p>
        </p:txBody>
      </p:sp>
      <p:sp>
        <p:nvSpPr>
          <p:cNvPr id="14" name="Retângulo 13"/>
          <p:cNvSpPr/>
          <p:nvPr/>
        </p:nvSpPr>
        <p:spPr>
          <a:xfrm rot="5400000">
            <a:off x="8578698" y="1455634"/>
            <a:ext cx="5943230" cy="5727037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7"/>
          <a:stretch/>
        </p:blipFill>
        <p:spPr bwMode="auto">
          <a:xfrm>
            <a:off x="9648286" y="2518194"/>
            <a:ext cx="5318994" cy="63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81"/>
          <a:stretch/>
        </p:blipFill>
        <p:spPr>
          <a:xfrm>
            <a:off x="8395489" y="1347537"/>
            <a:ext cx="7777496" cy="8215116"/>
          </a:xfrm>
          <a:prstGeom prst="rect">
            <a:avLst/>
          </a:prstGeom>
        </p:spPr>
      </p:pic>
      <p:sp>
        <p:nvSpPr>
          <p:cNvPr id="16" name="Triângulo isósceles 15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riângulo isósceles 18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riângulo isósceles 19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38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3086" y="5239324"/>
            <a:ext cx="87068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/>
              <a:t>Finalização do inventário dos bens culturais em formato digital aplicado em plataforma web, roteiros turísticos em formato padrão e em meio digital com mapas interativos, navegáveis e incorporáveis a sites e portais na internet, incluindo registros fotográficos, e relatório com registro de atividades, avaliações e recomendações.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518443" y="706915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ETAPAS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colorTemperature colorTemp="11200"/>
                    </a14:imgEffect>
                    <a14:imgEffect>
                      <a14:saturation sat="23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7" t="15907" r="3409" b="33099"/>
          <a:stretch/>
        </p:blipFill>
        <p:spPr>
          <a:xfrm>
            <a:off x="413086" y="2888193"/>
            <a:ext cx="2292217" cy="215389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559195" y="4057064"/>
            <a:ext cx="204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ETAPA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403586" y="3573301"/>
            <a:ext cx="1644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600" dirty="0">
                <a:solidFill>
                  <a:srgbClr val="00FF87"/>
                </a:solidFill>
                <a:latin typeface="Humnst777 Blk BT" panose="020B0803030504030204" pitchFamily="34" charset="0"/>
              </a:rPr>
              <a:t>8</a:t>
            </a:r>
          </a:p>
        </p:txBody>
      </p:sp>
      <p:sp>
        <p:nvSpPr>
          <p:cNvPr id="14" name="Retângulo 13"/>
          <p:cNvSpPr/>
          <p:nvPr/>
        </p:nvSpPr>
        <p:spPr>
          <a:xfrm rot="5400000">
            <a:off x="10812073" y="623171"/>
            <a:ext cx="4440410" cy="7469920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13" y="2515923"/>
            <a:ext cx="6909562" cy="571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riângulo isósceles 16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riângulo isósceles 18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riângulo isósceles 19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6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8383" r="14540" b="1531"/>
          <a:stretch/>
        </p:blipFill>
        <p:spPr>
          <a:xfrm>
            <a:off x="0" y="6635"/>
            <a:ext cx="17557750" cy="9860980"/>
          </a:xfrm>
          <a:prstGeom prst="rect">
            <a:avLst/>
          </a:prstGeom>
        </p:spPr>
      </p:pic>
      <p:sp>
        <p:nvSpPr>
          <p:cNvPr id="5" name="Forma livre 40">
            <a:extLst>
              <a:ext uri="{FF2B5EF4-FFF2-40B4-BE49-F238E27FC236}">
                <a16:creationId xmlns:a16="http://schemas.microsoft.com/office/drawing/2014/main" xmlns="" id="{7CFE348D-069A-4B63-81F2-9F26E251C642}"/>
              </a:ext>
            </a:extLst>
          </p:cNvPr>
          <p:cNvSpPr/>
          <p:nvPr/>
        </p:nvSpPr>
        <p:spPr>
          <a:xfrm>
            <a:off x="-40854" y="6635"/>
            <a:ext cx="17557750" cy="9874250"/>
          </a:xfrm>
          <a:custGeom>
            <a:avLst/>
            <a:gdLst>
              <a:gd name="connsiteX0" fmla="*/ 469232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4211053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211053 w 12192000"/>
              <a:gd name="connsiteY0" fmla="*/ 5426242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86000"/>
                </a:schemeClr>
              </a:gs>
              <a:gs pos="50000">
                <a:schemeClr val="tx1">
                  <a:alpha val="81000"/>
                </a:schemeClr>
              </a:gs>
              <a:gs pos="100000">
                <a:srgbClr val="000000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6F0FF"/>
                </a:solidFill>
              </a:rPr>
              <a:t>  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892633" y="2481451"/>
            <a:ext cx="13858858" cy="2300422"/>
            <a:chOff x="1261227" y="2697069"/>
            <a:chExt cx="13858858" cy="2300422"/>
          </a:xfrm>
        </p:grpSpPr>
        <p:sp>
          <p:nvSpPr>
            <p:cNvPr id="7" name="Retângulo 6"/>
            <p:cNvSpPr/>
            <p:nvPr/>
          </p:nvSpPr>
          <p:spPr>
            <a:xfrm>
              <a:off x="1261227" y="2697069"/>
              <a:ext cx="13858857" cy="2240056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534315" y="2781500"/>
              <a:ext cx="13585770" cy="2215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3800" b="1" dirty="0">
                  <a:solidFill>
                    <a:schemeClr val="bg1"/>
                  </a:solidFill>
                  <a:latin typeface="Humnst777 Blk BT" panose="020B0803030504030204" pitchFamily="34" charset="0"/>
                </a:rPr>
                <a:t>INVESTIMENTO</a:t>
              </a:r>
            </a:p>
          </p:txBody>
        </p:sp>
      </p:grpSp>
      <p:sp>
        <p:nvSpPr>
          <p:cNvPr id="10" name="Triângulo isósceles 9"/>
          <p:cNvSpPr/>
          <p:nvPr/>
        </p:nvSpPr>
        <p:spPr>
          <a:xfrm rot="14047974">
            <a:off x="14418245" y="266101"/>
            <a:ext cx="3573814" cy="1773107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riângulo isósceles 10"/>
          <p:cNvSpPr/>
          <p:nvPr/>
        </p:nvSpPr>
        <p:spPr>
          <a:xfrm rot="13276562">
            <a:off x="39377" y="124024"/>
            <a:ext cx="1838505" cy="81182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6F0FF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1353298" y="4838736"/>
            <a:ext cx="14851154" cy="3716724"/>
            <a:chOff x="988138" y="4862799"/>
            <a:chExt cx="14851154" cy="3716724"/>
          </a:xfrm>
        </p:grpSpPr>
        <p:grpSp>
          <p:nvGrpSpPr>
            <p:cNvPr id="19" name="Grupo 18"/>
            <p:cNvGrpSpPr/>
            <p:nvPr/>
          </p:nvGrpSpPr>
          <p:grpSpPr>
            <a:xfrm>
              <a:off x="988138" y="5160993"/>
              <a:ext cx="7065973" cy="3120337"/>
              <a:chOff x="723445" y="5160083"/>
              <a:chExt cx="7065973" cy="3120337"/>
            </a:xfrm>
          </p:grpSpPr>
          <p:sp>
            <p:nvSpPr>
              <p:cNvPr id="12" name="Retângulo 11"/>
              <p:cNvSpPr/>
              <p:nvPr/>
            </p:nvSpPr>
            <p:spPr>
              <a:xfrm>
                <a:off x="723445" y="6956981"/>
                <a:ext cx="706597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5400" dirty="0">
                    <a:solidFill>
                      <a:srgbClr val="00FF87"/>
                    </a:solidFill>
                    <a:latin typeface="Humnst777 Blk BT" panose="020B0803030504030204" pitchFamily="34" charset="0"/>
                  </a:rPr>
                  <a:t>R$ </a:t>
                </a:r>
                <a:r>
                  <a:rPr lang="pt-BR" sz="8000" dirty="0">
                    <a:solidFill>
                      <a:srgbClr val="00FF87"/>
                    </a:solidFill>
                    <a:latin typeface="Humnst777 Blk BT" panose="020B0803030504030204" pitchFamily="34" charset="0"/>
                  </a:rPr>
                  <a:t>72.087,00</a:t>
                </a:r>
              </a:p>
            </p:txBody>
          </p:sp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537"/>
              <a:stretch/>
            </p:blipFill>
            <p:spPr>
              <a:xfrm>
                <a:off x="3191867" y="5160083"/>
                <a:ext cx="2274367" cy="1898250"/>
              </a:xfrm>
              <a:prstGeom prst="rect">
                <a:avLst/>
              </a:prstGeom>
            </p:spPr>
          </p:pic>
        </p:grpSp>
        <p:grpSp>
          <p:nvGrpSpPr>
            <p:cNvPr id="20" name="Grupo 19"/>
            <p:cNvGrpSpPr/>
            <p:nvPr/>
          </p:nvGrpSpPr>
          <p:grpSpPr>
            <a:xfrm>
              <a:off x="9043568" y="4862799"/>
              <a:ext cx="6795724" cy="3716724"/>
              <a:chOff x="8778875" y="4814673"/>
              <a:chExt cx="6795724" cy="3716724"/>
            </a:xfrm>
          </p:grpSpPr>
          <p:sp>
            <p:nvSpPr>
              <p:cNvPr id="2" name="Retângulo 1"/>
              <p:cNvSpPr/>
              <p:nvPr/>
            </p:nvSpPr>
            <p:spPr>
              <a:xfrm>
                <a:off x="8778875" y="6469294"/>
                <a:ext cx="6795724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8000" dirty="0">
                    <a:solidFill>
                      <a:srgbClr val="06F0FF"/>
                    </a:solidFill>
                    <a:latin typeface="Humnst777 Blk BT" panose="020B0803030504030204" pitchFamily="34" charset="0"/>
                  </a:rPr>
                  <a:t>14 mil </a:t>
                </a:r>
              </a:p>
              <a:p>
                <a:pPr algn="ctr"/>
                <a:r>
                  <a:rPr lang="pt-BR" sz="4400" dirty="0">
                    <a:solidFill>
                      <a:srgbClr val="FFFFFF"/>
                    </a:solidFill>
                    <a:latin typeface="Humnst777 Blk BT" panose="020B0803030504030204" pitchFamily="34" charset="0"/>
                  </a:rPr>
                  <a:t>pessoas atingidas</a:t>
                </a:r>
              </a:p>
            </p:txBody>
          </p:sp>
          <p:pic>
            <p:nvPicPr>
              <p:cNvPr id="18" name="Imagem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606"/>
              <a:stretch/>
            </p:blipFill>
            <p:spPr>
              <a:xfrm>
                <a:off x="10932528" y="4814673"/>
                <a:ext cx="2488418" cy="1726809"/>
              </a:xfrm>
              <a:prstGeom prst="rect">
                <a:avLst/>
              </a:prstGeom>
            </p:spPr>
          </p:pic>
        </p:grpSp>
      </p:grpSp>
      <p:sp>
        <p:nvSpPr>
          <p:cNvPr id="21" name="Triângulo isósceles 20"/>
          <p:cNvSpPr/>
          <p:nvPr/>
        </p:nvSpPr>
        <p:spPr>
          <a:xfrm rot="7641234">
            <a:off x="14542870" y="9003279"/>
            <a:ext cx="2575083" cy="153343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Triângulo isósceles 21"/>
          <p:cNvSpPr/>
          <p:nvPr/>
        </p:nvSpPr>
        <p:spPr>
          <a:xfrm rot="2849893">
            <a:off x="2264359" y="8520224"/>
            <a:ext cx="1127567" cy="67145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52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ângulo isósceles 12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7FB90A5-7AB4-40AF-B2C6-96F06F5E83CB}"/>
              </a:ext>
            </a:extLst>
          </p:cNvPr>
          <p:cNvSpPr/>
          <p:nvPr/>
        </p:nvSpPr>
        <p:spPr>
          <a:xfrm>
            <a:off x="2624199" y="7309167"/>
            <a:ext cx="7010868" cy="1446550"/>
          </a:xfrm>
          <a:prstGeom prst="rect">
            <a:avLst/>
          </a:prstGeom>
          <a:solidFill>
            <a:srgbClr val="06F0FF"/>
          </a:solidFill>
        </p:spPr>
        <p:txBody>
          <a:bodyPr wrap="square">
            <a:spAutoFit/>
          </a:bodyPr>
          <a:lstStyle/>
          <a:p>
            <a:r>
              <a:rPr lang="pt-BR" sz="4800" dirty="0" smtClean="0">
                <a:latin typeface="Humnst777 Blk BT" panose="020B0803030504030204" pitchFamily="34" charset="0"/>
              </a:rPr>
              <a:t> Mais </a:t>
            </a:r>
            <a:r>
              <a:rPr lang="pt-BR" sz="4800" dirty="0">
                <a:latin typeface="Humnst777 Blk BT" panose="020B0803030504030204" pitchFamily="34" charset="0"/>
              </a:rPr>
              <a:t>de </a:t>
            </a:r>
            <a:r>
              <a:rPr lang="pt-BR" sz="4800" dirty="0" smtClean="0">
                <a:latin typeface="Humnst777 Blk BT" panose="020B0803030504030204" pitchFamily="34" charset="0"/>
              </a:rPr>
              <a:t>644</a:t>
            </a:r>
            <a:endParaRPr lang="pt-BR" sz="4800" dirty="0" smtClean="0">
              <a:latin typeface="Humnst777 Blk BT" panose="020B0803030504030204" pitchFamily="34" charset="0"/>
            </a:endParaRPr>
          </a:p>
          <a:p>
            <a:r>
              <a:rPr lang="pt-BR" sz="4000" dirty="0" smtClean="0">
                <a:latin typeface="Humnst777 Blk BT" panose="020B0803030504030204" pitchFamily="34" charset="0"/>
              </a:rPr>
              <a:t> bens validados</a:t>
            </a:r>
            <a:endParaRPr lang="pt-BR" sz="4000" dirty="0">
              <a:latin typeface="Humnst777 Blk BT" panose="020B08030305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21464" y="671744"/>
            <a:ext cx="126724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800" b="1" dirty="0">
                <a:solidFill>
                  <a:srgbClr val="00FF87"/>
                </a:solidFill>
                <a:latin typeface="Humnst777 Blk BT" panose="020B0803030504030204" pitchFamily="34" charset="0"/>
              </a:rPr>
              <a:t>RESULTADOS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E773891-90BE-4666-B47E-6D29FE9C5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812"/>
          <a:stretch/>
        </p:blipFill>
        <p:spPr>
          <a:xfrm rot="20698569">
            <a:off x="1109697" y="5838197"/>
            <a:ext cx="2743388" cy="187064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F8745FE-851C-47AC-A96C-F913786EC072}"/>
              </a:ext>
            </a:extLst>
          </p:cNvPr>
          <p:cNvSpPr/>
          <p:nvPr/>
        </p:nvSpPr>
        <p:spPr>
          <a:xfrm>
            <a:off x="535490" y="2921285"/>
            <a:ext cx="6122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/>
              <a:t>Plataforma web com inventariação e diagnóstico dos bens culturais.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879D598-EAA9-4BF9-B941-E63916118206}"/>
              </a:ext>
            </a:extLst>
          </p:cNvPr>
          <p:cNvSpPr/>
          <p:nvPr/>
        </p:nvSpPr>
        <p:spPr>
          <a:xfrm rot="5400000">
            <a:off x="9977217" y="1154951"/>
            <a:ext cx="4226310" cy="7653921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AB09C22-B294-4FD4-B079-71E92299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07" y="3246754"/>
            <a:ext cx="6909562" cy="571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riângulo isósceles 9"/>
          <p:cNvSpPr/>
          <p:nvPr/>
        </p:nvSpPr>
        <p:spPr>
          <a:xfrm rot="7142137">
            <a:off x="408861" y="8397015"/>
            <a:ext cx="1715981" cy="7174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riângulo isósceles 10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riângulo isósceles 11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01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567333" y="4936503"/>
            <a:ext cx="6730332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15" name="Retângulo 14"/>
          <p:cNvSpPr/>
          <p:nvPr/>
        </p:nvSpPr>
        <p:spPr>
          <a:xfrm>
            <a:off x="9793705" y="5604218"/>
            <a:ext cx="6473408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16" name="Retângulo 15"/>
          <p:cNvSpPr/>
          <p:nvPr/>
        </p:nvSpPr>
        <p:spPr>
          <a:xfrm>
            <a:off x="11454063" y="6276993"/>
            <a:ext cx="4813050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17" name="Retângulo 16"/>
          <p:cNvSpPr/>
          <p:nvPr/>
        </p:nvSpPr>
        <p:spPr>
          <a:xfrm>
            <a:off x="11261558" y="6957615"/>
            <a:ext cx="5005555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2" name="Retângulo 1"/>
          <p:cNvSpPr/>
          <p:nvPr/>
        </p:nvSpPr>
        <p:spPr>
          <a:xfrm>
            <a:off x="9567333" y="4949584"/>
            <a:ext cx="6699780" cy="2605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  <a:spcBef>
                <a:spcPts val="1800"/>
              </a:spcBef>
              <a:spcAft>
                <a:spcPts val="1200"/>
              </a:spcAft>
            </a:pPr>
            <a:r>
              <a:rPr lang="pt-BR" sz="3600" dirty="0">
                <a:latin typeface="Humnst777 BT" panose="020B0603030504020204" pitchFamily="34" charset="0"/>
              </a:rPr>
              <a:t>Roteiros turísticos autoguiados destinado ao público e roteiro turístico destinado aos operadores de viagens.</a:t>
            </a:r>
          </a:p>
        </p:txBody>
      </p:sp>
      <p:sp>
        <p:nvSpPr>
          <p:cNvPr id="3" name="Triângulo isósceles 2"/>
          <p:cNvSpPr/>
          <p:nvPr/>
        </p:nvSpPr>
        <p:spPr>
          <a:xfrm rot="19858130">
            <a:off x="1273229" y="1027492"/>
            <a:ext cx="2069871" cy="102694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riângulo isósceles 3"/>
          <p:cNvSpPr/>
          <p:nvPr/>
        </p:nvSpPr>
        <p:spPr>
          <a:xfrm rot="3334676">
            <a:off x="7853354" y="178687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riângulo isósceles 4"/>
          <p:cNvSpPr/>
          <p:nvPr/>
        </p:nvSpPr>
        <p:spPr>
          <a:xfrm rot="19218383">
            <a:off x="3649619" y="9381035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riângulo isósceles 5"/>
          <p:cNvSpPr/>
          <p:nvPr/>
        </p:nvSpPr>
        <p:spPr>
          <a:xfrm rot="9147459">
            <a:off x="16108154" y="9340229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8314265" y="2365697"/>
            <a:ext cx="8133201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8" name="Retângulo 7"/>
          <p:cNvSpPr/>
          <p:nvPr/>
        </p:nvSpPr>
        <p:spPr>
          <a:xfrm>
            <a:off x="12530666" y="3092059"/>
            <a:ext cx="3916800" cy="600586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2400"/>
          </a:p>
        </p:txBody>
      </p:sp>
      <p:sp>
        <p:nvSpPr>
          <p:cNvPr id="9" name="Retângulo 8"/>
          <p:cNvSpPr/>
          <p:nvPr/>
        </p:nvSpPr>
        <p:spPr>
          <a:xfrm>
            <a:off x="8314266" y="2284195"/>
            <a:ext cx="8133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400" dirty="0" smtClean="0"/>
              <a:t>Consulta das atrações de interesse para os eventos</a:t>
            </a:r>
            <a:endParaRPr lang="pt-BR" sz="4400" dirty="0"/>
          </a:p>
        </p:txBody>
      </p:sp>
      <p:sp>
        <p:nvSpPr>
          <p:cNvPr id="10" name="Retângulo 9"/>
          <p:cNvSpPr/>
          <p:nvPr/>
        </p:nvSpPr>
        <p:spPr>
          <a:xfrm rot="5400000">
            <a:off x="1754843" y="2890605"/>
            <a:ext cx="3602820" cy="5564382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9" y="1891573"/>
            <a:ext cx="2926919" cy="32898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02" y="6098415"/>
            <a:ext cx="2926919" cy="328985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0" y="5454462"/>
            <a:ext cx="2926919" cy="32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r="6094"/>
          <a:stretch/>
        </p:blipFill>
        <p:spPr>
          <a:xfrm>
            <a:off x="1764" y="-1"/>
            <a:ext cx="17555986" cy="9874251"/>
          </a:xfrm>
          <a:prstGeom prst="rect">
            <a:avLst/>
          </a:prstGeom>
        </p:spPr>
      </p:pic>
      <p:sp>
        <p:nvSpPr>
          <p:cNvPr id="6" name="Triângulo isósceles 5"/>
          <p:cNvSpPr/>
          <p:nvPr/>
        </p:nvSpPr>
        <p:spPr>
          <a:xfrm rot="19858130">
            <a:off x="-166537" y="-349929"/>
            <a:ext cx="2766955" cy="13727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4375559">
            <a:off x="14416556" y="-100462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19218383">
            <a:off x="3649619" y="8797173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riângulo isósceles 8"/>
          <p:cNvSpPr/>
          <p:nvPr/>
        </p:nvSpPr>
        <p:spPr>
          <a:xfrm rot="9147459">
            <a:off x="16108154" y="8756367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7802033" y="2961319"/>
            <a:ext cx="7404100" cy="4763010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8252883" y="3480776"/>
            <a:ext cx="65024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latin typeface="Humnst777 BT" panose="020B0603030504020204" pitchFamily="34" charset="0"/>
              </a:rPr>
              <a:t>Fomento à elaboração de projetos culturais regionalizados.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latin typeface="Humnst777 BT" panose="020B0603030504020204" pitchFamily="34" charset="0"/>
              </a:rPr>
              <a:t>Concretização de uma estratégia de intercâmbio cultural.</a:t>
            </a:r>
          </a:p>
        </p:txBody>
      </p:sp>
    </p:spTree>
    <p:extLst>
      <p:ext uri="{BB962C8B-B14F-4D97-AF65-F5344CB8AC3E}">
        <p14:creationId xmlns:p14="http://schemas.microsoft.com/office/powerpoint/2010/main" val="37974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" y="0"/>
            <a:ext cx="17554222" cy="987425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09352" y="2904840"/>
            <a:ext cx="641492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solidFill>
                  <a:schemeClr val="bg1"/>
                </a:solidFill>
                <a:latin typeface="Humnst777 BT" panose="020B0603030504020204" pitchFamily="34" charset="0"/>
              </a:rPr>
              <a:t>Subsídio às políticas de preservação do patrimônio cultural</a:t>
            </a:r>
            <a:r>
              <a:rPr lang="pt-BR" sz="3600" b="1" dirty="0" smtClean="0">
                <a:solidFill>
                  <a:schemeClr val="bg1"/>
                </a:solidFill>
                <a:latin typeface="Humnst777 BT" panose="020B0603030504020204" pitchFamily="34" charset="0"/>
              </a:rPr>
              <a:t>.</a:t>
            </a:r>
            <a:endParaRPr lang="pt-BR" sz="3600" b="1" dirty="0">
              <a:solidFill>
                <a:schemeClr val="bg1"/>
              </a:solidFill>
              <a:latin typeface="Humnst777 BT" panose="020B0603030504020204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solidFill>
                  <a:schemeClr val="bg1"/>
                </a:solidFill>
                <a:latin typeface="Humnst777 BT" panose="020B0603030504020204" pitchFamily="34" charset="0"/>
              </a:rPr>
              <a:t>Catalogação dos espaços disponíveis para a realização de espetáculos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riângulo isósceles 3"/>
          <p:cNvSpPr/>
          <p:nvPr/>
        </p:nvSpPr>
        <p:spPr>
          <a:xfrm rot="19858130">
            <a:off x="-760178" y="-644949"/>
            <a:ext cx="2766955" cy="13727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riângulo isósceles 4"/>
          <p:cNvSpPr/>
          <p:nvPr/>
        </p:nvSpPr>
        <p:spPr>
          <a:xfrm rot="4375559">
            <a:off x="9735177" y="-395481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riângulo isósceles 5"/>
          <p:cNvSpPr/>
          <p:nvPr/>
        </p:nvSpPr>
        <p:spPr>
          <a:xfrm rot="19218383">
            <a:off x="3055978" y="8502153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9147459">
            <a:off x="15514513" y="8461347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044658" y="2304715"/>
            <a:ext cx="6944309" cy="4924346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6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7" b="28572"/>
          <a:stretch/>
        </p:blipFill>
        <p:spPr>
          <a:xfrm>
            <a:off x="635" y="1"/>
            <a:ext cx="17557115" cy="9874250"/>
          </a:xfrm>
          <a:prstGeom prst="rect">
            <a:avLst/>
          </a:prstGeom>
        </p:spPr>
      </p:pic>
      <p:sp>
        <p:nvSpPr>
          <p:cNvPr id="4" name="Forma livre 40">
            <a:extLst>
              <a:ext uri="{FF2B5EF4-FFF2-40B4-BE49-F238E27FC236}">
                <a16:creationId xmlns:a16="http://schemas.microsoft.com/office/drawing/2014/main" xmlns="" id="{7CFE348D-069A-4B63-81F2-9F26E251C642}"/>
              </a:ext>
            </a:extLst>
          </p:cNvPr>
          <p:cNvSpPr/>
          <p:nvPr/>
        </p:nvSpPr>
        <p:spPr>
          <a:xfrm>
            <a:off x="635" y="1"/>
            <a:ext cx="17557750" cy="9874250"/>
          </a:xfrm>
          <a:custGeom>
            <a:avLst/>
            <a:gdLst>
              <a:gd name="connsiteX0" fmla="*/ 469232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4211053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211053 w 12192000"/>
              <a:gd name="connsiteY0" fmla="*/ 5426242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86000"/>
                </a:schemeClr>
              </a:gs>
              <a:gs pos="50000">
                <a:schemeClr val="tx1">
                  <a:alpha val="81000"/>
                </a:schemeClr>
              </a:gs>
              <a:gs pos="100000">
                <a:srgbClr val="000000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6F0FF"/>
                </a:solidFill>
              </a:rPr>
              <a:t> 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390073" y="3629076"/>
            <a:ext cx="8778875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solidFill>
                  <a:schemeClr val="bg1"/>
                </a:solidFill>
                <a:latin typeface="Humnst777 BT" panose="020B0603030504020204" pitchFamily="34" charset="0"/>
              </a:rPr>
              <a:t>Captação de recursos para projetos culturais que possam fomentar o desenvolvimento cultural da região.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solidFill>
                  <a:schemeClr val="bg1"/>
                </a:solidFill>
                <a:latin typeface="Humnst777 BT" panose="020B0603030504020204" pitchFamily="34" charset="0"/>
              </a:rPr>
              <a:t>Valorização da diversidade cultural.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390073" y="3276769"/>
            <a:ext cx="8778875" cy="3320715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riângulo isósceles 5"/>
          <p:cNvSpPr/>
          <p:nvPr/>
        </p:nvSpPr>
        <p:spPr>
          <a:xfrm rot="14960625">
            <a:off x="14790609" y="2046800"/>
            <a:ext cx="3573814" cy="1773107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7641234">
            <a:off x="1398411" y="181862"/>
            <a:ext cx="2575083" cy="153343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18513664">
            <a:off x="268369" y="8254506"/>
            <a:ext cx="3025387" cy="1335909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riângulo isósceles 8"/>
          <p:cNvSpPr/>
          <p:nvPr/>
        </p:nvSpPr>
        <p:spPr>
          <a:xfrm rot="14007824">
            <a:off x="14142319" y="7163494"/>
            <a:ext cx="1127567" cy="67145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17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DAAB35E-92F6-4C70-8008-DEE2984B8ED3}"/>
              </a:ext>
            </a:extLst>
          </p:cNvPr>
          <p:cNvSpPr/>
          <p:nvPr/>
        </p:nvSpPr>
        <p:spPr>
          <a:xfrm>
            <a:off x="-543" y="-8499"/>
            <a:ext cx="17557750" cy="9874250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5074918" y="146403"/>
            <a:ext cx="3294465" cy="3294465"/>
          </a:xfrm>
          <a:prstGeom prst="ellipse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riângulo isósceles 13"/>
          <p:cNvSpPr/>
          <p:nvPr/>
        </p:nvSpPr>
        <p:spPr>
          <a:xfrm rot="19858130">
            <a:off x="-183207" y="-686395"/>
            <a:ext cx="2766955" cy="1372793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riângulo isósceles 14"/>
          <p:cNvSpPr/>
          <p:nvPr/>
        </p:nvSpPr>
        <p:spPr>
          <a:xfrm rot="3334676">
            <a:off x="6577005" y="-52512"/>
            <a:ext cx="3118419" cy="1856985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riângulo isósceles 5"/>
          <p:cNvSpPr/>
          <p:nvPr/>
        </p:nvSpPr>
        <p:spPr>
          <a:xfrm rot="19218383">
            <a:off x="3649619" y="8797173"/>
            <a:ext cx="1715981" cy="717402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9147459">
            <a:off x="16108154" y="8756367"/>
            <a:ext cx="1515060" cy="902202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753352" y="685641"/>
            <a:ext cx="1523206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800" b="1" dirty="0" smtClean="0">
                <a:solidFill>
                  <a:schemeClr val="bg1"/>
                </a:solidFill>
                <a:latin typeface="Humnst777 Blk BT" panose="020B0803030504030204" pitchFamily="34" charset="0"/>
              </a:rPr>
              <a:t>DIFERENCIAIS</a:t>
            </a:r>
            <a:endParaRPr lang="pt-BR" sz="13800" b="1" dirty="0">
              <a:solidFill>
                <a:schemeClr val="bg1"/>
              </a:solidFill>
              <a:latin typeface="Humnst777 Blk BT" panose="020B0803030504030204" pitchFamily="34" charset="0"/>
            </a:endParaRPr>
          </a:p>
        </p:txBody>
      </p:sp>
      <p:sp>
        <p:nvSpPr>
          <p:cNvPr id="10" name="Triângulo isósceles 9"/>
          <p:cNvSpPr/>
          <p:nvPr/>
        </p:nvSpPr>
        <p:spPr>
          <a:xfrm rot="12847296">
            <a:off x="14477913" y="72940"/>
            <a:ext cx="1861344" cy="1108410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034442" y="3887820"/>
            <a:ext cx="8670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 smtClean="0">
                <a:latin typeface="Humanst521 BT" panose="020B0602020204020204" pitchFamily="34" charset="0"/>
              </a:rPr>
              <a:t>PIONEIRISMO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574710" y="4594686"/>
            <a:ext cx="858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latin typeface="Humanst521 BT" panose="020B0602020204020204" pitchFamily="34" charset="0"/>
              </a:rPr>
              <a:t>INOVAÇÃO E TECNOLOGIA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792079" y="6628169"/>
            <a:ext cx="5582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latin typeface="Humanst521 BT" panose="020B0602020204020204" pitchFamily="34" charset="0"/>
              </a:rPr>
              <a:t>TRANSPARÊNCIA</a:t>
            </a:r>
            <a:endParaRPr lang="pt-BR" sz="4800" dirty="0"/>
          </a:p>
        </p:txBody>
      </p:sp>
      <p:sp>
        <p:nvSpPr>
          <p:cNvPr id="13" name="Retângulo 12"/>
          <p:cNvSpPr/>
          <p:nvPr/>
        </p:nvSpPr>
        <p:spPr>
          <a:xfrm>
            <a:off x="10212104" y="7687764"/>
            <a:ext cx="3888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latin typeface="Humanst521 BT" panose="020B0602020204020204" pitchFamily="34" charset="0"/>
              </a:rPr>
              <a:t>CIDADANIA</a:t>
            </a:r>
          </a:p>
        </p:txBody>
      </p:sp>
    </p:spTree>
    <p:extLst>
      <p:ext uri="{BB962C8B-B14F-4D97-AF65-F5344CB8AC3E}">
        <p14:creationId xmlns:p14="http://schemas.microsoft.com/office/powerpoint/2010/main" val="412344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6" grpId="0" animBg="1"/>
      <p:bldP spid="7" grpId="0" animBg="1"/>
      <p:bldP spid="10" grpId="0" animBg="1"/>
      <p:bldP spid="2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544602" y="4790826"/>
            <a:ext cx="14269453" cy="3316809"/>
          </a:xfrm>
          <a:prstGeom prst="rect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881284" y="5888726"/>
            <a:ext cx="135960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 smtClean="0">
                <a:solidFill>
                  <a:srgbClr val="00FF87"/>
                </a:solidFill>
                <a:latin typeface="Humnst777 BT" panose="020B0603030504020204" pitchFamily="34" charset="0"/>
              </a:rPr>
              <a:t>Primeira </a:t>
            </a: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região do estado a fazer este trabalho.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Projeto vanguardista no país.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675570" y="3395241"/>
            <a:ext cx="12007516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3800" b="1" dirty="0" smtClean="0">
                <a:latin typeface="Humnst777 Blk BT" panose="020B0803030504030204" pitchFamily="34" charset="0"/>
              </a:rPr>
              <a:t>PIONERISMO</a:t>
            </a:r>
            <a:endParaRPr lang="pt-BR" sz="13800" b="1" dirty="0">
              <a:latin typeface="Humnst777 Blk BT" panose="020B0803030504030204" pitchFamily="34" charset="0"/>
            </a:endParaRPr>
          </a:p>
        </p:txBody>
      </p:sp>
      <p:sp>
        <p:nvSpPr>
          <p:cNvPr id="13" name="Triângulo isósceles 12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riângulo isósceles 13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riângulo isósceles 14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riângulo isósceles 15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26463"/>
          <a:stretch/>
        </p:blipFill>
        <p:spPr>
          <a:xfrm>
            <a:off x="6611427" y="1203157"/>
            <a:ext cx="3675827" cy="24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8DAAB35E-92F6-4C70-8008-DEE2984B8ED3}"/>
              </a:ext>
            </a:extLst>
          </p:cNvPr>
          <p:cNvSpPr/>
          <p:nvPr/>
        </p:nvSpPr>
        <p:spPr>
          <a:xfrm>
            <a:off x="0" y="-32562"/>
            <a:ext cx="17557750" cy="9906812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9959258" y="5122098"/>
            <a:ext cx="8311809" cy="8311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516463" y="881838"/>
            <a:ext cx="3674533" cy="3674533"/>
          </a:xfrm>
          <a:prstGeom prst="ellipse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972469" y="1364888"/>
            <a:ext cx="939318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AMMVI</a:t>
            </a:r>
          </a:p>
          <a:p>
            <a:r>
              <a:rPr lang="pt-BR" sz="3200" dirty="0">
                <a:latin typeface="Humnst777 BT" panose="020B0603030504020204" pitchFamily="34" charset="0"/>
              </a:rPr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124" y="6069355"/>
            <a:ext cx="4759709" cy="3208649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219200" y="5122098"/>
            <a:ext cx="75596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dirty="0">
                <a:latin typeface="Humnst777 BT" panose="020B0603030504020204" pitchFamily="34" charset="0"/>
              </a:rPr>
              <a:t>Assessora as administrações públicas municipais nas suas diversas áreas de atuação por meio da prestação de serviços e representatividade político-institucional, promovendo o desenvolvimento regional, a cooperação intermunicipal e a modernização da gestão pública.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C5A4D8E7-27C8-4546-871E-6F7D5E8FD5E7}"/>
              </a:ext>
            </a:extLst>
          </p:cNvPr>
          <p:cNvSpPr txBox="1"/>
          <p:nvPr/>
        </p:nvSpPr>
        <p:spPr>
          <a:xfrm>
            <a:off x="1091002" y="3359233"/>
            <a:ext cx="1355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4800" b="1" dirty="0">
                <a:solidFill>
                  <a:srgbClr val="000000"/>
                </a:solidFill>
                <a:latin typeface="Humnst777 BT" panose="020B0603030504020204" pitchFamily="34" charset="0"/>
              </a:rPr>
              <a:t>FUNDADA EM 2 DE AGOSTO DE 1969</a:t>
            </a:r>
            <a:endParaRPr lang="pt-BR" dirty="0">
              <a:latin typeface="Humnst777 BT" panose="020B0603030504020204" pitchFamily="34" charset="0"/>
            </a:endParaRPr>
          </a:p>
        </p:txBody>
      </p:sp>
      <p:sp>
        <p:nvSpPr>
          <p:cNvPr id="16" name="Triângulo isósceles 15"/>
          <p:cNvSpPr/>
          <p:nvPr/>
        </p:nvSpPr>
        <p:spPr>
          <a:xfrm rot="7142137">
            <a:off x="-621313" y="242387"/>
            <a:ext cx="2275553" cy="951343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14026746">
            <a:off x="15150658" y="2095180"/>
            <a:ext cx="3118419" cy="1856985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riângulo isósceles 17"/>
          <p:cNvSpPr/>
          <p:nvPr/>
        </p:nvSpPr>
        <p:spPr>
          <a:xfrm rot="3519312">
            <a:off x="5275741" y="8883517"/>
            <a:ext cx="2066118" cy="956248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riângulo isósceles 18"/>
          <p:cNvSpPr/>
          <p:nvPr/>
        </p:nvSpPr>
        <p:spPr>
          <a:xfrm rot="8433039">
            <a:off x="11034384" y="1416902"/>
            <a:ext cx="1868015" cy="881207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588168" y="4079065"/>
            <a:ext cx="14269453" cy="4760319"/>
          </a:xfrm>
          <a:prstGeom prst="rect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044096" y="5636969"/>
            <a:ext cx="133575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 smtClean="0">
                <a:solidFill>
                  <a:srgbClr val="00FF87"/>
                </a:solidFill>
                <a:latin typeface="Humnst777 BT" panose="020B0603030504020204" pitchFamily="34" charset="0"/>
              </a:rPr>
              <a:t>Ferramenta </a:t>
            </a:r>
            <a:r>
              <a:rPr lang="pt-BR" sz="3600" b="1" dirty="0">
                <a:solidFill>
                  <a:srgbClr val="00FF87"/>
                </a:solidFill>
                <a:latin typeface="Humnst777 BT" panose="020B0603030504020204" pitchFamily="34" charset="0"/>
              </a:rPr>
              <a:t>online para gestores e para o público em geral.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solidFill>
                  <a:srgbClr val="00FF87"/>
                </a:solidFill>
                <a:latin typeface="Humnst777 BT" panose="020B0603030504020204" pitchFamily="34" charset="0"/>
              </a:rPr>
              <a:t>Roteiros turísticos culturais em mapas digitais navegáveis e incorporáveis em diferentes sites e portais na internet.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3600" b="1" dirty="0">
                <a:solidFill>
                  <a:srgbClr val="00FF87"/>
                </a:solidFill>
                <a:latin typeface="Humnst777 BT" panose="020B0603030504020204" pitchFamily="34" charset="0"/>
              </a:rPr>
              <a:t>Resguardo do acervo de bens culturais: salvaguarda e memória.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37284" y="1871461"/>
            <a:ext cx="10371221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3800" b="1" dirty="0" smtClean="0">
                <a:latin typeface="Humnst777 Blk BT" panose="020B0803030504030204" pitchFamily="34" charset="0"/>
              </a:rPr>
              <a:t>INOVAÇÃO </a:t>
            </a:r>
            <a:endParaRPr lang="pt-BR" sz="13800" b="1" dirty="0" smtClean="0">
              <a:latin typeface="Humnst777 Blk BT" panose="020B0803030504030204" pitchFamily="34" charset="0"/>
            </a:endParaRPr>
          </a:p>
          <a:p>
            <a:pPr algn="ctr"/>
            <a:r>
              <a:rPr lang="pt-BR" sz="9600" b="1" dirty="0" smtClean="0">
                <a:latin typeface="Humnst777 Blk BT" panose="020B0803030504030204" pitchFamily="34" charset="0"/>
              </a:rPr>
              <a:t>E TECNOLOGIA</a:t>
            </a:r>
            <a:endParaRPr lang="pt-BR" sz="9600" b="1" dirty="0">
              <a:latin typeface="Humnst777 Blk BT" panose="020B0803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1"/>
          <a:stretch/>
        </p:blipFill>
        <p:spPr>
          <a:xfrm rot="3030090">
            <a:off x="7107732" y="148388"/>
            <a:ext cx="2700937" cy="2348454"/>
          </a:xfrm>
          <a:prstGeom prst="rect">
            <a:avLst/>
          </a:prstGeom>
        </p:spPr>
      </p:pic>
      <p:sp>
        <p:nvSpPr>
          <p:cNvPr id="10" name="Triângulo isósceles 9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riângulo isósceles 11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Triângulo isósceles 12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riângulo isósceles 13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53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08593" y="5104383"/>
            <a:ext cx="1434056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Engajamento dos governos locais com os cidadãos.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Busca de opções turísticas e culturais.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35899" y="3799391"/>
            <a:ext cx="14885952" cy="3780504"/>
          </a:xfrm>
          <a:prstGeom prst="rect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355243" y="2868367"/>
            <a:ext cx="12847264" cy="18620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1500" b="1" dirty="0" smtClean="0">
                <a:latin typeface="Humnst777 Blk BT" panose="020B0803030504030204" pitchFamily="34" charset="0"/>
              </a:rPr>
              <a:t>TRANSPARÊNCIA</a:t>
            </a:r>
            <a:endParaRPr lang="pt-BR" sz="11500" b="1" dirty="0">
              <a:latin typeface="Humnst777 Blk BT" panose="020B0803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 rot="20574097">
            <a:off x="7349514" y="1020444"/>
            <a:ext cx="2858723" cy="2412000"/>
          </a:xfrm>
          <a:prstGeom prst="rect">
            <a:avLst/>
          </a:prstGeom>
        </p:spPr>
      </p:pic>
      <p:sp>
        <p:nvSpPr>
          <p:cNvPr id="10" name="Triângulo isósceles 9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riângulo isósceles 11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Triângulo isósceles 12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riângulo isósceles 13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47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1588168" y="3344777"/>
            <a:ext cx="14360990" cy="5759301"/>
          </a:xfrm>
          <a:prstGeom prst="rect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598381" y="4316268"/>
            <a:ext cx="143405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 smtClean="0">
                <a:solidFill>
                  <a:srgbClr val="00FF87"/>
                </a:solidFill>
                <a:latin typeface="Humnst777 BT" panose="020B0603030504020204" pitchFamily="34" charset="0"/>
              </a:rPr>
              <a:t>Potencial </a:t>
            </a: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de difusão.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Otimização de recursos, facilitação de processos e acessibilidade dos cidadãos e do Poder Público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Democratiza o controle da administração pública.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sz="4800" b="1" dirty="0">
                <a:solidFill>
                  <a:srgbClr val="00FF87"/>
                </a:solidFill>
                <a:latin typeface="Humnst777 BT" panose="020B0603030504020204" pitchFamily="34" charset="0"/>
              </a:rPr>
              <a:t>Apropriação dos bens.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95082" y="2100277"/>
            <a:ext cx="10747162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3800" b="1" dirty="0">
                <a:latin typeface="Humnst777 Blk BT" panose="020B0803030504030204" pitchFamily="34" charset="0"/>
              </a:rPr>
              <a:t>CIDADANIA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/>
        </p:blipFill>
        <p:spPr>
          <a:xfrm>
            <a:off x="7222899" y="243322"/>
            <a:ext cx="2835501" cy="2278286"/>
          </a:xfrm>
          <a:prstGeom prst="rect">
            <a:avLst/>
          </a:prstGeom>
        </p:spPr>
      </p:pic>
      <p:sp>
        <p:nvSpPr>
          <p:cNvPr id="13" name="Triângulo isósceles 12"/>
          <p:cNvSpPr/>
          <p:nvPr/>
        </p:nvSpPr>
        <p:spPr>
          <a:xfrm rot="7142137">
            <a:off x="293248" y="8480684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riângulo isósceles 14"/>
          <p:cNvSpPr/>
          <p:nvPr/>
        </p:nvSpPr>
        <p:spPr>
          <a:xfrm rot="14026746">
            <a:off x="14086849" y="-5510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riângulo isósceles 15"/>
          <p:cNvSpPr/>
          <p:nvPr/>
        </p:nvSpPr>
        <p:spPr>
          <a:xfrm rot="9494495">
            <a:off x="596517" y="-579315"/>
            <a:ext cx="3383890" cy="159629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17174277">
            <a:off x="15364776" y="8999064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79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/>
          <a:stretch/>
        </p:blipFill>
        <p:spPr>
          <a:xfrm>
            <a:off x="0" y="4328018"/>
            <a:ext cx="7483642" cy="5546232"/>
          </a:xfrm>
          <a:prstGeom prst="rect">
            <a:avLst/>
          </a:prstGeom>
        </p:spPr>
      </p:pic>
      <p:sp>
        <p:nvSpPr>
          <p:cNvPr id="13" name="Triângulo isósceles 12"/>
          <p:cNvSpPr/>
          <p:nvPr/>
        </p:nvSpPr>
        <p:spPr>
          <a:xfrm rot="18458975">
            <a:off x="9095227" y="7727040"/>
            <a:ext cx="4084128" cy="1926624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riângulo isósceles 13"/>
          <p:cNvSpPr/>
          <p:nvPr/>
        </p:nvSpPr>
        <p:spPr>
          <a:xfrm rot="9494495">
            <a:off x="705665" y="212008"/>
            <a:ext cx="3518066" cy="16595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riângulo isósceles 14"/>
          <p:cNvSpPr/>
          <p:nvPr/>
        </p:nvSpPr>
        <p:spPr>
          <a:xfrm rot="20665316">
            <a:off x="464114" y="8654665"/>
            <a:ext cx="2760468" cy="130220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isósceles 15"/>
          <p:cNvSpPr/>
          <p:nvPr/>
        </p:nvSpPr>
        <p:spPr>
          <a:xfrm rot="7106860">
            <a:off x="14486734" y="84799"/>
            <a:ext cx="2760468" cy="1302208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Grupo 11"/>
          <p:cNvGrpSpPr/>
          <p:nvPr/>
        </p:nvGrpSpPr>
        <p:grpSpPr>
          <a:xfrm>
            <a:off x="6839985" y="2141146"/>
            <a:ext cx="9944128" cy="6286336"/>
            <a:chOff x="6839985" y="2141146"/>
            <a:chExt cx="9944128" cy="6286336"/>
          </a:xfrm>
        </p:grpSpPr>
        <p:sp>
          <p:nvSpPr>
            <p:cNvPr id="7" name="Retângulo 6"/>
            <p:cNvSpPr/>
            <p:nvPr/>
          </p:nvSpPr>
          <p:spPr>
            <a:xfrm>
              <a:off x="11137291" y="2259634"/>
              <a:ext cx="5646822" cy="776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50638" y="3140774"/>
              <a:ext cx="8917434" cy="776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297185" y="4003320"/>
              <a:ext cx="9470887" cy="776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7610006" y="4905711"/>
              <a:ext cx="9158066" cy="776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211585" y="5759977"/>
              <a:ext cx="8572528" cy="776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6839985" y="2141146"/>
              <a:ext cx="9727561" cy="6286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6900"/>
                </a:lnSpc>
              </a:pPr>
              <a:r>
                <a:rPr lang="pt-BR" sz="5400" b="1" dirty="0">
                  <a:solidFill>
                    <a:srgbClr val="06F0FF"/>
                  </a:solidFill>
                  <a:latin typeface="Humnst777 Blk BT" panose="020B0803030504030204" pitchFamily="34" charset="0"/>
                </a:rPr>
                <a:t>Um povo sem conhecimento, saliência de seu passado histórico, origem e cultura é como uma árvore sem raízes</a:t>
              </a:r>
              <a:r>
                <a:rPr lang="pt-BR" sz="5400" b="1" dirty="0">
                  <a:solidFill>
                    <a:srgbClr val="00FF87"/>
                  </a:solidFill>
                </a:rPr>
                <a:t>.</a:t>
              </a:r>
              <a:endParaRPr lang="pt-BR" sz="5400" dirty="0">
                <a:solidFill>
                  <a:srgbClr val="00FF87"/>
                </a:solidFill>
              </a:endParaRPr>
            </a:p>
            <a:p>
              <a:pPr algn="r">
                <a:lnSpc>
                  <a:spcPts val="6900"/>
                </a:lnSpc>
              </a:pPr>
              <a:endParaRPr lang="pt-BR" sz="4800" b="1" dirty="0" smtClean="0">
                <a:latin typeface="Humnst777 BT" panose="020B0603030504020204" pitchFamily="34" charset="0"/>
              </a:endParaRPr>
            </a:p>
            <a:p>
              <a:pPr algn="r">
                <a:lnSpc>
                  <a:spcPts val="6900"/>
                </a:lnSpc>
              </a:pPr>
              <a:r>
                <a:rPr lang="pt-BR" sz="4400" b="1" dirty="0" smtClean="0">
                  <a:latin typeface="Humnst777 BT" panose="020B0603030504020204" pitchFamily="34" charset="0"/>
                </a:rPr>
                <a:t>Bob </a:t>
              </a:r>
              <a:r>
                <a:rPr lang="pt-BR" sz="4400" b="1" dirty="0">
                  <a:latin typeface="Humnst777 BT" panose="020B0603030504020204" pitchFamily="34" charset="0"/>
                </a:rPr>
                <a:t>Marley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34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/>
          <a:stretch/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4780951" y="4152295"/>
            <a:ext cx="7225824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sz="9600" b="1" dirty="0" smtClean="0">
                <a:solidFill>
                  <a:srgbClr val="00FF87"/>
                </a:solidFill>
                <a:latin typeface="Humanst521 BT" panose="020B0602020204020204" pitchFamily="34" charset="0"/>
              </a:rPr>
              <a:t>OBRIGADA!</a:t>
            </a:r>
            <a:endParaRPr lang="pt-BR" sz="9600" b="1" dirty="0">
              <a:solidFill>
                <a:srgbClr val="00FF87"/>
              </a:solidFill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1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DAAB35E-92F6-4C70-8008-DEE2984B8ED3}"/>
              </a:ext>
            </a:extLst>
          </p:cNvPr>
          <p:cNvSpPr/>
          <p:nvPr/>
        </p:nvSpPr>
        <p:spPr>
          <a:xfrm>
            <a:off x="-543" y="-8499"/>
            <a:ext cx="17557750" cy="9874250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9959258" y="5122098"/>
            <a:ext cx="8311809" cy="8311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16463" y="881838"/>
            <a:ext cx="3674533" cy="3674533"/>
          </a:xfrm>
          <a:prstGeom prst="ellipse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874433" y="1226426"/>
            <a:ext cx="12095145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800" b="1" dirty="0">
                <a:latin typeface="Humnst777 Blk BT" panose="020B0803030504030204" pitchFamily="34" charset="0"/>
              </a:rPr>
              <a:t>CIMVI</a:t>
            </a:r>
          </a:p>
          <a:p>
            <a:r>
              <a:rPr lang="pt-BR" sz="4800" b="1" dirty="0">
                <a:solidFill>
                  <a:srgbClr val="000000"/>
                </a:solidFill>
                <a:latin typeface="Humnst777 BT" panose="020B0603030504020204" pitchFamily="34" charset="0"/>
              </a:rPr>
              <a:t>FUNDADO EM 27 DE AGOSTO DE 1998</a:t>
            </a:r>
          </a:p>
          <a:p>
            <a:endParaRPr lang="pt-BR" sz="6000" b="1" dirty="0">
              <a:solidFill>
                <a:srgbClr val="000000"/>
              </a:solidFill>
              <a:latin typeface="Humnst777 BT" panose="020B0603030504020204" pitchFamily="34" charset="0"/>
            </a:endParaRPr>
          </a:p>
          <a:p>
            <a:r>
              <a:rPr lang="pt-BR" sz="2800" dirty="0">
                <a:latin typeface="Humnst777 BT" panose="020B0603030504020204" pitchFamily="34" charset="0"/>
              </a:rPr>
              <a:t>Instituição pública de natureza autárquica </a:t>
            </a:r>
            <a:r>
              <a:rPr lang="pt-BR" sz="2800" dirty="0" err="1">
                <a:latin typeface="Humnst777 BT" panose="020B0603030504020204" pitchFamily="34" charset="0"/>
              </a:rPr>
              <a:t>interfederativa</a:t>
            </a:r>
            <a:r>
              <a:rPr lang="pt-BR" sz="2800" dirty="0" smtClean="0">
                <a:latin typeface="Humnst777 BT" panose="020B0603030504020204" pitchFamily="34" charset="0"/>
              </a:rPr>
              <a:t>.</a:t>
            </a:r>
          </a:p>
          <a:p>
            <a:endParaRPr lang="pt-BR" sz="2800" dirty="0">
              <a:latin typeface="Humnst777 BT" panose="020B0603030504020204" pitchFamily="34" charset="0"/>
            </a:endParaRPr>
          </a:p>
          <a:p>
            <a:r>
              <a:rPr lang="pt-BR" sz="2800" dirty="0">
                <a:latin typeface="Humnst777 BT" panose="020B0603030504020204" pitchFamily="34" charset="0"/>
              </a:rPr>
              <a:t>Promove o desenvolvimento humano, social, </a:t>
            </a:r>
          </a:p>
          <a:p>
            <a:r>
              <a:rPr lang="pt-BR" sz="2800" dirty="0">
                <a:latin typeface="Humnst777 BT" panose="020B0603030504020204" pitchFamily="34" charset="0"/>
              </a:rPr>
              <a:t>cultural e econômico do território onde atua, de </a:t>
            </a:r>
          </a:p>
          <a:p>
            <a:r>
              <a:rPr lang="pt-BR" sz="2800" dirty="0">
                <a:latin typeface="Humnst777 BT" panose="020B0603030504020204" pitchFamily="34" charset="0"/>
              </a:rPr>
              <a:t>maneira articulada e em regime de estreita</a:t>
            </a:r>
          </a:p>
          <a:p>
            <a:r>
              <a:rPr lang="pt-BR" sz="2800" dirty="0" smtClean="0">
                <a:latin typeface="Humnst777 BT" panose="020B0603030504020204" pitchFamily="34" charset="0"/>
              </a:rPr>
              <a:t>cooperação </a:t>
            </a:r>
            <a:r>
              <a:rPr lang="pt-BR" sz="2800" dirty="0">
                <a:latin typeface="Humnst777 BT" panose="020B0603030504020204" pitchFamily="34" charset="0"/>
              </a:rPr>
              <a:t>entre os consorciados e/ou com</a:t>
            </a:r>
          </a:p>
          <a:p>
            <a:r>
              <a:rPr lang="pt-BR" sz="2800" dirty="0" smtClean="0">
                <a:latin typeface="Humnst777 BT" panose="020B0603030504020204" pitchFamily="34" charset="0"/>
              </a:rPr>
              <a:t>outras </a:t>
            </a:r>
            <a:r>
              <a:rPr lang="pt-BR" sz="2800" dirty="0">
                <a:latin typeface="Humnst777 BT" panose="020B0603030504020204" pitchFamily="34" charset="0"/>
              </a:rPr>
              <a:t>entidades públicas, privadas e da </a:t>
            </a:r>
          </a:p>
          <a:p>
            <a:r>
              <a:rPr lang="pt-BR" sz="2800" dirty="0">
                <a:latin typeface="Humnst777 BT" panose="020B0603030504020204" pitchFamily="34" charset="0"/>
              </a:rPr>
              <a:t>sociedade em geral.</a:t>
            </a:r>
          </a:p>
        </p:txBody>
      </p:sp>
      <p:pic>
        <p:nvPicPr>
          <p:cNvPr id="2050" name="Picture 2" descr="Resultado de imagem para CIM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465" y="7355198"/>
            <a:ext cx="6601472" cy="17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riângulo isósceles 13"/>
          <p:cNvSpPr/>
          <p:nvPr/>
        </p:nvSpPr>
        <p:spPr>
          <a:xfrm rot="7142137">
            <a:off x="-621313" y="242387"/>
            <a:ext cx="2275553" cy="951343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riângulo isósceles 14"/>
          <p:cNvSpPr/>
          <p:nvPr/>
        </p:nvSpPr>
        <p:spPr>
          <a:xfrm rot="14026746">
            <a:off x="15150658" y="2095180"/>
            <a:ext cx="3118419" cy="1856985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riângulo isósceles 15"/>
          <p:cNvSpPr/>
          <p:nvPr/>
        </p:nvSpPr>
        <p:spPr>
          <a:xfrm rot="3519312">
            <a:off x="5275741" y="8883517"/>
            <a:ext cx="2066118" cy="956248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8433039">
            <a:off x="11034384" y="1416902"/>
            <a:ext cx="1868015" cy="881207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6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3529" r="1"/>
          <a:stretch/>
        </p:blipFill>
        <p:spPr>
          <a:xfrm>
            <a:off x="0" y="0"/>
            <a:ext cx="17557750" cy="9865501"/>
          </a:xfrm>
          <a:prstGeom prst="rect">
            <a:avLst/>
          </a:prstGeom>
        </p:spPr>
      </p:pic>
      <p:sp>
        <p:nvSpPr>
          <p:cNvPr id="16" name="Triângulo isósceles 15"/>
          <p:cNvSpPr/>
          <p:nvPr/>
        </p:nvSpPr>
        <p:spPr>
          <a:xfrm rot="19858130">
            <a:off x="-166537" y="-349929"/>
            <a:ext cx="2766955" cy="1372793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riângulo isósceles 13"/>
          <p:cNvSpPr/>
          <p:nvPr/>
        </p:nvSpPr>
        <p:spPr>
          <a:xfrm rot="3334676">
            <a:off x="6577005" y="-52512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641631" y="3747005"/>
            <a:ext cx="5542601" cy="776866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41633" y="3746010"/>
            <a:ext cx="604792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latin typeface="Humnst777 BT" panose="020B0603030504020204" pitchFamily="34" charset="0"/>
              </a:rPr>
              <a:t>Instituído em 2009</a:t>
            </a:r>
          </a:p>
          <a:p>
            <a:endParaRPr lang="pt-BR" sz="4800" b="1" dirty="0">
              <a:solidFill>
                <a:schemeClr val="bg1"/>
              </a:solidFill>
              <a:latin typeface="Humnst777 BT" panose="020B0603030504020204" pitchFamily="34" charset="0"/>
            </a:endParaRPr>
          </a:p>
          <a:p>
            <a:r>
              <a:rPr lang="pt-BR" sz="2800" dirty="0">
                <a:solidFill>
                  <a:schemeClr val="bg1"/>
                </a:solidFill>
                <a:latin typeface="Humnst777 BT" panose="020B0603030504020204" pitchFamily="34" charset="0"/>
              </a:rPr>
              <a:t>Formado por gestores municipais de Cultura do Médio Vale do Itajaí.</a:t>
            </a:r>
          </a:p>
          <a:p>
            <a:r>
              <a:rPr lang="pt-BR" sz="2800" dirty="0">
                <a:solidFill>
                  <a:schemeClr val="bg1"/>
                </a:solidFill>
                <a:latin typeface="Humnst777 BT" panose="020B0603030504020204" pitchFamily="34" charset="0"/>
              </a:rPr>
              <a:t>Fórum permanente de debates com finalidade de analisar, planejar, orientar, fomentar, promover e articular ações relacionadas à área da Cultura.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430151E-7A0A-437A-A6F1-CC0F8F1F4CED}"/>
              </a:ext>
            </a:extLst>
          </p:cNvPr>
          <p:cNvSpPr txBox="1"/>
          <p:nvPr/>
        </p:nvSpPr>
        <p:spPr>
          <a:xfrm>
            <a:off x="401001" y="1530019"/>
            <a:ext cx="107800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rgbClr val="00FF87"/>
                </a:solidFill>
                <a:latin typeface="Humnst777 Blk BT" panose="020B0803030504030204" pitchFamily="34" charset="0"/>
              </a:rPr>
              <a:t>CULTURA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5A4D8E7-27C8-4546-871E-6F7D5E8FD5E7}"/>
              </a:ext>
            </a:extLst>
          </p:cNvPr>
          <p:cNvSpPr txBox="1"/>
          <p:nvPr/>
        </p:nvSpPr>
        <p:spPr>
          <a:xfrm>
            <a:off x="641632" y="876877"/>
            <a:ext cx="66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Humnst777 BT" panose="020B0603030504020204" pitchFamily="34" charset="0"/>
              </a:rPr>
              <a:t>COLEGIADO DE </a:t>
            </a:r>
          </a:p>
        </p:txBody>
      </p:sp>
      <p:sp>
        <p:nvSpPr>
          <p:cNvPr id="13" name="Triângulo isósceles 12"/>
          <p:cNvSpPr/>
          <p:nvPr/>
        </p:nvSpPr>
        <p:spPr>
          <a:xfrm rot="19218383">
            <a:off x="3649619" y="8797173"/>
            <a:ext cx="1715981" cy="7174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riângulo isósceles 14"/>
          <p:cNvSpPr/>
          <p:nvPr/>
        </p:nvSpPr>
        <p:spPr>
          <a:xfrm rot="9147459">
            <a:off x="16108154" y="8756367"/>
            <a:ext cx="1515060" cy="902202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10705398" y="603622"/>
            <a:ext cx="5280016" cy="3478964"/>
          </a:xfrm>
          <a:prstGeom prst="rect">
            <a:avLst/>
          </a:prstGeom>
          <a:noFill/>
          <a:ln w="508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49" b="12254"/>
          <a:stretch/>
        </p:blipFill>
        <p:spPr>
          <a:xfrm rot="475793">
            <a:off x="10688040" y="726817"/>
            <a:ext cx="5314732" cy="32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7"/>
          <a:stretch/>
        </p:blipFill>
        <p:spPr>
          <a:xfrm>
            <a:off x="0" y="0"/>
            <a:ext cx="17557750" cy="9874250"/>
          </a:xfrm>
          <a:prstGeom prst="rect">
            <a:avLst/>
          </a:prstGeom>
        </p:spPr>
      </p:pic>
      <p:sp>
        <p:nvSpPr>
          <p:cNvPr id="7" name="Forma livre 40">
            <a:extLst>
              <a:ext uri="{FF2B5EF4-FFF2-40B4-BE49-F238E27FC236}">
                <a16:creationId xmlns:a16="http://schemas.microsoft.com/office/drawing/2014/main" xmlns="" id="{7CFE348D-069A-4B63-81F2-9F26E251C642}"/>
              </a:ext>
            </a:extLst>
          </p:cNvPr>
          <p:cNvSpPr/>
          <p:nvPr/>
        </p:nvSpPr>
        <p:spPr>
          <a:xfrm>
            <a:off x="0" y="0"/>
            <a:ext cx="17557750" cy="9874250"/>
          </a:xfrm>
          <a:custGeom>
            <a:avLst/>
            <a:gdLst>
              <a:gd name="connsiteX0" fmla="*/ 469232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4211053 w 12192000"/>
              <a:gd name="connsiteY0" fmla="*/ 2261937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4211053 w 12192000"/>
              <a:gd name="connsiteY3" fmla="*/ 226193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211053 w 12192000"/>
              <a:gd name="connsiteY0" fmla="*/ 5426242 h 6858000"/>
              <a:gd name="connsiteX1" fmla="*/ 469232 w 12192000"/>
              <a:gd name="connsiteY1" fmla="*/ 5426242 h 6858000"/>
              <a:gd name="connsiteX2" fmla="*/ 4211053 w 12192000"/>
              <a:gd name="connsiteY2" fmla="*/ 542624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86000"/>
                </a:schemeClr>
              </a:gs>
              <a:gs pos="50000">
                <a:schemeClr val="tx1">
                  <a:alpha val="81000"/>
                </a:schemeClr>
              </a:gs>
              <a:gs pos="100000">
                <a:srgbClr val="000000">
                  <a:alpha val="77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6F0FF"/>
                </a:solidFill>
              </a:rPr>
              <a:t>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3446" y="815099"/>
            <a:ext cx="8778875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800" b="1" dirty="0">
                <a:solidFill>
                  <a:schemeClr val="bg1"/>
                </a:solidFill>
                <a:latin typeface="Humnst777 Blk BT" panose="020B0803030504030204" pitchFamily="34" charset="0"/>
              </a:rPr>
              <a:t>CULTURA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23446" y="780080"/>
            <a:ext cx="8468680" cy="224005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1" name="Grupo 20"/>
          <p:cNvGrpSpPr/>
          <p:nvPr/>
        </p:nvGrpSpPr>
        <p:grpSpPr>
          <a:xfrm>
            <a:off x="1779220" y="3762021"/>
            <a:ext cx="6357131" cy="2691431"/>
            <a:chOff x="1435307" y="3340403"/>
            <a:chExt cx="6357131" cy="2691431"/>
          </a:xfrm>
        </p:grpSpPr>
        <p:sp>
          <p:nvSpPr>
            <p:cNvPr id="12" name="Retângulo 11"/>
            <p:cNvSpPr/>
            <p:nvPr/>
          </p:nvSpPr>
          <p:spPr>
            <a:xfrm>
              <a:off x="1931007" y="3340403"/>
              <a:ext cx="5542601" cy="776866"/>
            </a:xfrm>
            <a:prstGeom prst="rect">
              <a:avLst/>
            </a:prstGeom>
            <a:solidFill>
              <a:srgbClr val="06F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931007" y="3367465"/>
              <a:ext cx="55426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4800" b="1" dirty="0">
                  <a:latin typeface="Humnst777 BT" panose="020B0603030504020204" pitchFamily="34" charset="0"/>
                </a:rPr>
                <a:t>Atividades criativas</a:t>
              </a: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435307" y="4331928"/>
              <a:ext cx="337074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8000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2,64</a:t>
              </a:r>
              <a:r>
                <a:rPr lang="pt-BR" sz="5400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%</a:t>
              </a:r>
              <a:r>
                <a:rPr lang="pt-BR" sz="8000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 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2283953" y="5631724"/>
              <a:ext cx="16734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Humnst777 BT" panose="020B0603030504020204" pitchFamily="34" charset="0"/>
                </a:rPr>
                <a:t>PIB brasileiro 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620370" y="5654609"/>
              <a:ext cx="17508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Humnst777 BT" panose="020B0603030504020204" pitchFamily="34" charset="0"/>
                </a:rPr>
                <a:t>PIB catarinense</a:t>
              </a: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5199102" y="4354813"/>
              <a:ext cx="25933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8000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2,3</a:t>
              </a:r>
              <a:r>
                <a:rPr lang="pt-BR" sz="5400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%</a:t>
              </a:r>
              <a:r>
                <a:rPr lang="pt-BR" sz="8000" dirty="0">
                  <a:solidFill>
                    <a:srgbClr val="00FF87"/>
                  </a:solidFill>
                  <a:latin typeface="Humnst777 Blk BT" panose="020B0803030504030204" pitchFamily="34" charset="0"/>
                </a:rPr>
                <a:t> 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031357" y="7479030"/>
            <a:ext cx="2593336" cy="1548118"/>
            <a:chOff x="2031357" y="7479030"/>
            <a:chExt cx="2593336" cy="1548118"/>
          </a:xfrm>
        </p:grpSpPr>
        <p:sp>
          <p:nvSpPr>
            <p:cNvPr id="18" name="Retângulo 17"/>
            <p:cNvSpPr/>
            <p:nvPr/>
          </p:nvSpPr>
          <p:spPr>
            <a:xfrm>
              <a:off x="2031357" y="7479030"/>
              <a:ext cx="25933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8000" dirty="0">
                  <a:solidFill>
                    <a:srgbClr val="06F0FF"/>
                  </a:solidFill>
                  <a:latin typeface="Humnst777 Blk BT" panose="020B0803030504030204" pitchFamily="34" charset="0"/>
                </a:rPr>
                <a:t>4,6</a:t>
              </a:r>
              <a:r>
                <a:rPr lang="pt-BR" sz="5400" dirty="0">
                  <a:solidFill>
                    <a:srgbClr val="06F0FF"/>
                  </a:solidFill>
                  <a:latin typeface="Humnst777 Blk BT" panose="020B0803030504030204" pitchFamily="34" charset="0"/>
                </a:rPr>
                <a:t>%</a:t>
              </a:r>
              <a:r>
                <a:rPr lang="pt-BR" sz="8000" dirty="0">
                  <a:solidFill>
                    <a:srgbClr val="06F0FF"/>
                  </a:solidFill>
                  <a:latin typeface="Humnst777 Blk BT" panose="020B0803030504030204" pitchFamily="34" charset="0"/>
                </a:rPr>
                <a:t> 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820515" y="8627038"/>
              <a:ext cx="10150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Humnst777 BT" panose="020B0603030504020204" pitchFamily="34" charset="0"/>
                </a:rPr>
                <a:t>ao</a:t>
              </a:r>
              <a:r>
                <a:rPr lang="en-US" sz="2000" b="1" dirty="0">
                  <a:solidFill>
                    <a:schemeClr val="bg1"/>
                  </a:solidFill>
                  <a:latin typeface="Humnst777 BT" panose="020B0603030504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Humnst777 BT" panose="020B0603030504020204" pitchFamily="34" charset="0"/>
                </a:rPr>
                <a:t>ano</a:t>
              </a:r>
              <a:endParaRPr lang="pt-BR" sz="2000" b="1" dirty="0">
                <a:solidFill>
                  <a:schemeClr val="bg1"/>
                </a:solidFill>
                <a:latin typeface="Humnst777 BT" panose="020B0603030504020204" pitchFamily="34" charset="0"/>
              </a:endParaRP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4624693" y="7560592"/>
            <a:ext cx="5017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Humnst777 BT" panose="020B0603030504020204" pitchFamily="34" charset="0"/>
              </a:rPr>
              <a:t>mais do que o dobro da previsão de crescimento da economia brasileira.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08"/>
          <a:stretch/>
        </p:blipFill>
        <p:spPr>
          <a:xfrm>
            <a:off x="723446" y="7660619"/>
            <a:ext cx="1545073" cy="1184940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11849767" y="5435722"/>
            <a:ext cx="5057352" cy="5057352"/>
          </a:xfrm>
          <a:prstGeom prst="ellipse">
            <a:avLst/>
          </a:prstGeom>
          <a:solidFill>
            <a:srgbClr val="06F0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11918461" y="7132892"/>
            <a:ext cx="49886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Humnst777 BT" panose="020B0603030504020204" pitchFamily="34" charset="0"/>
              </a:rPr>
              <a:t>A cultura é um fator de desenvolvimento econômico e social, entretanto para efetivá-la é necessário planejar sua estruturação.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812"/>
          <a:stretch/>
        </p:blipFill>
        <p:spPr>
          <a:xfrm>
            <a:off x="13027542" y="5300657"/>
            <a:ext cx="2674643" cy="1823769"/>
          </a:xfrm>
          <a:prstGeom prst="rect">
            <a:avLst/>
          </a:prstGeom>
        </p:spPr>
      </p:pic>
      <p:sp>
        <p:nvSpPr>
          <p:cNvPr id="28" name="Triângulo isósceles 27"/>
          <p:cNvSpPr/>
          <p:nvPr/>
        </p:nvSpPr>
        <p:spPr>
          <a:xfrm rot="14960625">
            <a:off x="14790609" y="2046800"/>
            <a:ext cx="3573814" cy="1773107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Triângulo isósceles 28"/>
          <p:cNvSpPr/>
          <p:nvPr/>
        </p:nvSpPr>
        <p:spPr>
          <a:xfrm rot="7641234">
            <a:off x="11124397" y="343808"/>
            <a:ext cx="2575083" cy="153343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isósceles 31"/>
          <p:cNvSpPr/>
          <p:nvPr/>
        </p:nvSpPr>
        <p:spPr>
          <a:xfrm rot="18513664">
            <a:off x="8088896" y="8711706"/>
            <a:ext cx="3025387" cy="1335909"/>
          </a:xfrm>
          <a:prstGeom prst="triangle">
            <a:avLst/>
          </a:prstGeom>
          <a:noFill/>
          <a:ln w="63500">
            <a:solidFill>
              <a:srgbClr val="00FF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Triângulo isósceles 32"/>
          <p:cNvSpPr/>
          <p:nvPr/>
        </p:nvSpPr>
        <p:spPr>
          <a:xfrm rot="14007824">
            <a:off x="9835015" y="5196283"/>
            <a:ext cx="1127567" cy="671454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39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DAAB35E-92F6-4C70-8008-DEE2984B8ED3}"/>
              </a:ext>
            </a:extLst>
          </p:cNvPr>
          <p:cNvSpPr/>
          <p:nvPr/>
        </p:nvSpPr>
        <p:spPr>
          <a:xfrm>
            <a:off x="-543" y="-8499"/>
            <a:ext cx="17557750" cy="9874250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074918" y="146403"/>
            <a:ext cx="3294465" cy="3294465"/>
          </a:xfrm>
          <a:prstGeom prst="ellipse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riângulo isósceles 4"/>
          <p:cNvSpPr/>
          <p:nvPr/>
        </p:nvSpPr>
        <p:spPr>
          <a:xfrm rot="19858130">
            <a:off x="-166537" y="-349929"/>
            <a:ext cx="2766955" cy="1372793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riângulo isósceles 5"/>
          <p:cNvSpPr/>
          <p:nvPr/>
        </p:nvSpPr>
        <p:spPr>
          <a:xfrm rot="3334676">
            <a:off x="6577005" y="-52512"/>
            <a:ext cx="3118419" cy="1856985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isósceles 6"/>
          <p:cNvSpPr/>
          <p:nvPr/>
        </p:nvSpPr>
        <p:spPr>
          <a:xfrm rot="19218383">
            <a:off x="3649619" y="8797173"/>
            <a:ext cx="1715981" cy="717402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riângulo isósceles 7"/>
          <p:cNvSpPr/>
          <p:nvPr/>
        </p:nvSpPr>
        <p:spPr>
          <a:xfrm rot="9147459">
            <a:off x="16108154" y="8756367"/>
            <a:ext cx="1515060" cy="902202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753352" y="685641"/>
            <a:ext cx="86682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800" b="1" dirty="0">
                <a:solidFill>
                  <a:schemeClr val="bg1"/>
                </a:solidFill>
                <a:latin typeface="Humnst777 Blk BT" panose="020B0803030504030204" pitchFamily="34" charset="0"/>
              </a:rPr>
              <a:t>ORIGEM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3352" y="3699811"/>
            <a:ext cx="152320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/>
              <a:t>Necessidade de compreender o cenário cultural.</a:t>
            </a:r>
          </a:p>
          <a:p>
            <a:endParaRPr lang="pt-BR" sz="4400" dirty="0"/>
          </a:p>
          <a:p>
            <a:r>
              <a:rPr lang="pt-BR" sz="4400" dirty="0"/>
              <a:t>Evitar perdas das informações com possíveis trocas de gestão.</a:t>
            </a:r>
          </a:p>
          <a:p>
            <a:endParaRPr lang="pt-BR" sz="4400" dirty="0"/>
          </a:p>
          <a:p>
            <a:r>
              <a:rPr lang="pt-BR" sz="4400" dirty="0"/>
              <a:t>Oportunidade de se desenvolver produtos turísticos com foco nos segmentos e nos valores culturais, históricos e naturais da região.</a:t>
            </a:r>
          </a:p>
        </p:txBody>
      </p:sp>
      <p:sp>
        <p:nvSpPr>
          <p:cNvPr id="12" name="Triângulo isósceles 11"/>
          <p:cNvSpPr/>
          <p:nvPr/>
        </p:nvSpPr>
        <p:spPr>
          <a:xfrm rot="12847296">
            <a:off x="14477913" y="72940"/>
            <a:ext cx="1861344" cy="1108410"/>
          </a:xfrm>
          <a:prstGeom prst="triangle">
            <a:avLst/>
          </a:prstGeom>
          <a:noFill/>
          <a:ln w="635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06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7557750" cy="9874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900394" y="4143508"/>
            <a:ext cx="6529106" cy="545987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900394" y="4735939"/>
            <a:ext cx="3614456" cy="545987"/>
          </a:xfrm>
          <a:prstGeom prst="rect">
            <a:avLst/>
          </a:prstGeom>
          <a:solidFill>
            <a:srgbClr val="00F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900395" y="1270676"/>
            <a:ext cx="81343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800" b="1" dirty="0">
                <a:solidFill>
                  <a:srgbClr val="00FF87"/>
                </a:solidFill>
                <a:latin typeface="Humnst777 Blk BT" panose="020B0803030504030204" pitchFamily="34" charset="0"/>
              </a:rPr>
              <a:t>O QUE É</a:t>
            </a:r>
          </a:p>
        </p:txBody>
      </p:sp>
      <p:sp>
        <p:nvSpPr>
          <p:cNvPr id="6" name="Retângulo 5"/>
          <p:cNvSpPr/>
          <p:nvPr/>
        </p:nvSpPr>
        <p:spPr>
          <a:xfrm>
            <a:off x="900394" y="4081597"/>
            <a:ext cx="7653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/>
              <a:t>Levantamento minucioso do que a região possui em:</a:t>
            </a:r>
          </a:p>
        </p:txBody>
      </p:sp>
      <p:sp>
        <p:nvSpPr>
          <p:cNvPr id="7" name="Retângulo 6"/>
          <p:cNvSpPr/>
          <p:nvPr/>
        </p:nvSpPr>
        <p:spPr>
          <a:xfrm>
            <a:off x="900394" y="1063963"/>
            <a:ext cx="8134350" cy="244676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47"/>
          <a:stretch/>
        </p:blipFill>
        <p:spPr>
          <a:xfrm>
            <a:off x="10006294" y="2876219"/>
            <a:ext cx="7772400" cy="6727270"/>
          </a:xfrm>
          <a:prstGeom prst="rect">
            <a:avLst/>
          </a:prstGeom>
        </p:spPr>
      </p:pic>
      <p:sp>
        <p:nvSpPr>
          <p:cNvPr id="15" name="Triângulo isósceles 14"/>
          <p:cNvSpPr/>
          <p:nvPr/>
        </p:nvSpPr>
        <p:spPr>
          <a:xfrm rot="7142137">
            <a:off x="4963969" y="6153220"/>
            <a:ext cx="2275553" cy="951343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riângulo isósceles 15"/>
          <p:cNvSpPr/>
          <p:nvPr/>
        </p:nvSpPr>
        <p:spPr>
          <a:xfrm rot="14026746">
            <a:off x="15327165" y="751644"/>
            <a:ext cx="3118419" cy="1856985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Triângulo isósceles 16"/>
          <p:cNvSpPr/>
          <p:nvPr/>
        </p:nvSpPr>
        <p:spPr>
          <a:xfrm rot="14026746">
            <a:off x="9088761" y="15084"/>
            <a:ext cx="1515060" cy="902202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riângulo isósceles 17"/>
          <p:cNvSpPr/>
          <p:nvPr/>
        </p:nvSpPr>
        <p:spPr>
          <a:xfrm rot="15150750">
            <a:off x="1231399" y="8661636"/>
            <a:ext cx="1067270" cy="635548"/>
          </a:xfrm>
          <a:prstGeom prst="triangle">
            <a:avLst/>
          </a:prstGeom>
          <a:noFill/>
          <a:ln w="63500">
            <a:solidFill>
              <a:srgbClr val="06F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25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/>
          <a:stretch/>
        </p:blipFill>
        <p:spPr>
          <a:xfrm>
            <a:off x="0" y="0"/>
            <a:ext cx="17557751" cy="987425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6091461" y="1608188"/>
            <a:ext cx="5142891" cy="3348943"/>
            <a:chOff x="6575322" y="1466850"/>
            <a:chExt cx="5142891" cy="3348943"/>
          </a:xfrm>
        </p:grpSpPr>
        <p:sp>
          <p:nvSpPr>
            <p:cNvPr id="11" name="Retângulo 10"/>
            <p:cNvSpPr/>
            <p:nvPr/>
          </p:nvSpPr>
          <p:spPr>
            <a:xfrm>
              <a:off x="6575322" y="1466850"/>
              <a:ext cx="5142891" cy="3273890"/>
            </a:xfrm>
            <a:prstGeom prst="rect">
              <a:avLst/>
            </a:prstGeom>
            <a:noFill/>
            <a:ln w="50800">
              <a:solidFill>
                <a:srgbClr val="00F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7151">
              <a:off x="6759956" y="1529627"/>
              <a:ext cx="4929249" cy="3286166"/>
            </a:xfrm>
            <a:prstGeom prst="rect">
              <a:avLst/>
            </a:prstGeom>
          </p:spPr>
        </p:pic>
      </p:grpSp>
      <p:grpSp>
        <p:nvGrpSpPr>
          <p:cNvPr id="15" name="Grupo 14"/>
          <p:cNvGrpSpPr/>
          <p:nvPr/>
        </p:nvGrpSpPr>
        <p:grpSpPr>
          <a:xfrm>
            <a:off x="2531488" y="6182256"/>
            <a:ext cx="4717510" cy="3149367"/>
            <a:chOff x="4240164" y="6074315"/>
            <a:chExt cx="5280016" cy="3524891"/>
          </a:xfrm>
        </p:grpSpPr>
        <p:sp>
          <p:nvSpPr>
            <p:cNvPr id="12" name="Retângulo 11"/>
            <p:cNvSpPr/>
            <p:nvPr/>
          </p:nvSpPr>
          <p:spPr>
            <a:xfrm>
              <a:off x="4240164" y="6074315"/>
              <a:ext cx="5280016" cy="3478964"/>
            </a:xfrm>
            <a:prstGeom prst="rect">
              <a:avLst/>
            </a:prstGeom>
            <a:noFill/>
            <a:ln w="50800">
              <a:solidFill>
                <a:srgbClr val="00F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1151">
              <a:off x="4301236" y="6142689"/>
              <a:ext cx="5163439" cy="3456517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730145" y="373530"/>
            <a:ext cx="3584149" cy="4627422"/>
            <a:chOff x="739752" y="563258"/>
            <a:chExt cx="3813198" cy="4923142"/>
          </a:xfrm>
        </p:grpSpPr>
        <p:sp>
          <p:nvSpPr>
            <p:cNvPr id="13" name="Retângulo 12"/>
            <p:cNvSpPr/>
            <p:nvPr/>
          </p:nvSpPr>
          <p:spPr>
            <a:xfrm rot="5400000">
              <a:off x="295275" y="1228725"/>
              <a:ext cx="4819650" cy="3695700"/>
            </a:xfrm>
            <a:prstGeom prst="rect">
              <a:avLst/>
            </a:prstGeom>
            <a:noFill/>
            <a:ln w="50800">
              <a:solidFill>
                <a:srgbClr val="00F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2016"/>
            <a:stretch/>
          </p:blipFill>
          <p:spPr>
            <a:xfrm rot="21120085">
              <a:off x="739752" y="563258"/>
              <a:ext cx="3694642" cy="4876001"/>
            </a:xfrm>
            <a:prstGeom prst="rect">
              <a:avLst/>
            </a:prstGeom>
          </p:spPr>
        </p:pic>
      </p:grpSp>
      <p:sp>
        <p:nvSpPr>
          <p:cNvPr id="17" name="Retângulo 16"/>
          <p:cNvSpPr/>
          <p:nvPr/>
        </p:nvSpPr>
        <p:spPr>
          <a:xfrm>
            <a:off x="11234352" y="8562289"/>
            <a:ext cx="1671656" cy="606977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Humnst777 Blk BT" panose="020B0803030504030204" pitchFamily="34" charset="0"/>
              </a:rPr>
              <a:t>TEATRO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576696" y="6928477"/>
            <a:ext cx="1868103" cy="606977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Humnst777 Blk BT" panose="020B0803030504030204" pitchFamily="34" charset="0"/>
              </a:rPr>
              <a:t>MUSEUS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698053" y="1509000"/>
            <a:ext cx="1613561" cy="606977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Humnst777 Blk BT" panose="020B0803030504030204" pitchFamily="34" charset="0"/>
              </a:rPr>
              <a:t>DANÇA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5638800" y="3695048"/>
            <a:ext cx="1695450" cy="606977"/>
          </a:xfrm>
          <a:prstGeom prst="rect">
            <a:avLst/>
          </a:prstGeom>
          <a:solidFill>
            <a:srgbClr val="06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latin typeface="Humnst777 Blk BT" panose="020B0803030504030204" pitchFamily="34" charset="0"/>
              </a:rPr>
              <a:t>MÚSICA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12408" y="5635461"/>
            <a:ext cx="1972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06F0FF"/>
                </a:solidFill>
                <a:latin typeface="Humnst777 Blk BT" panose="020B0803030504030204" pitchFamily="34" charset="0"/>
              </a:rPr>
              <a:t>CANTO</a:t>
            </a:r>
            <a:endParaRPr lang="pt-BR" sz="2800" dirty="0">
              <a:solidFill>
                <a:srgbClr val="06F0FF"/>
              </a:solidFill>
              <a:latin typeface="Humnst777 Blk BT" panose="020B0803030504030204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8973322" y="6557878"/>
            <a:ext cx="2274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06F0FF"/>
                </a:solidFill>
                <a:latin typeface="Humnst777 Blk BT" panose="020B0803030504030204" pitchFamily="34" charset="0"/>
              </a:rPr>
              <a:t>CINEMA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642241" y="154211"/>
            <a:ext cx="5043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06F0FF"/>
                </a:solidFill>
                <a:latin typeface="Humnst777 Blk BT" panose="020B0803030504030204" pitchFamily="34" charset="0"/>
              </a:rPr>
              <a:t>CULTURA POPULAR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12408" y="8259642"/>
            <a:ext cx="2021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6F0FF"/>
                </a:solidFill>
                <a:latin typeface="Humnst777 Blk BT" panose="020B0803030504030204" pitchFamily="34" charset="0"/>
              </a:rPr>
              <a:t>FOLCLORE</a:t>
            </a:r>
            <a:endParaRPr lang="pt-BR" dirty="0">
              <a:solidFill>
                <a:srgbClr val="06F0FF"/>
              </a:solidFill>
              <a:latin typeface="Humnst777 Blk BT" panose="020B0803030504030204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985903" y="7732895"/>
            <a:ext cx="2690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6F0FF"/>
                </a:solidFill>
                <a:latin typeface="Humnst777 Blk BT" panose="020B0803030504030204" pitchFamily="34" charset="0"/>
              </a:rPr>
              <a:t>ARQUITETURA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5096010" y="5433355"/>
            <a:ext cx="6293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6F0FF"/>
                </a:solidFill>
                <a:latin typeface="Humnst777 Blk BT" panose="020B0803030504030204" pitchFamily="34" charset="0"/>
              </a:rPr>
              <a:t>MANIFESTAÇÃO ARTÍSTICA E RELIGIOSA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884593" y="9090534"/>
            <a:ext cx="2791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6F0FF"/>
                </a:solidFill>
                <a:latin typeface="Humnst777 Blk BT" panose="020B0803030504030204" pitchFamily="34" charset="0"/>
              </a:rPr>
              <a:t>ESPAÇOS</a:t>
            </a:r>
            <a:r>
              <a:rPr lang="pt-BR" sz="1600" dirty="0">
                <a:solidFill>
                  <a:srgbClr val="06F0FF"/>
                </a:solidFill>
              </a:rPr>
              <a:t> </a:t>
            </a:r>
            <a:r>
              <a:rPr lang="pt-BR" sz="2000" dirty="0">
                <a:solidFill>
                  <a:srgbClr val="06F0FF"/>
                </a:solidFill>
                <a:latin typeface="Humnst777 Blk BT" panose="020B0803030504030204" pitchFamily="34" charset="0"/>
              </a:rPr>
              <a:t>CULTURAIS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9280328" y="881533"/>
            <a:ext cx="2457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6F0FF"/>
                </a:solidFill>
                <a:latin typeface="Humnst777 Blk BT" panose="020B0803030504030204" pitchFamily="34" charset="0"/>
              </a:rPr>
              <a:t>ARTES VISUAIS</a:t>
            </a:r>
          </a:p>
        </p:txBody>
      </p:sp>
    </p:spTree>
    <p:extLst>
      <p:ext uri="{BB962C8B-B14F-4D97-AF65-F5344CB8AC3E}">
        <p14:creationId xmlns:p14="http://schemas.microsoft.com/office/powerpoint/2010/main" val="23050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2405</TotalTime>
  <Words>998</Words>
  <Application>Microsoft Office PowerPoint</Application>
  <PresentationFormat>Personalizar</PresentationFormat>
  <Paragraphs>196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SOAP para bancos</dc:title>
  <dc:subject>Template SOAP para bancos</dc:subject>
  <dc:creator>SOAP Apresentações no estado da arte</dc:creator>
  <cp:keywords>contato@soap.com.br</cp:keywords>
  <cp:lastModifiedBy>User</cp:lastModifiedBy>
  <cp:revision>172</cp:revision>
  <dcterms:created xsi:type="dcterms:W3CDTF">2018-03-05T14:12:30Z</dcterms:created>
  <dcterms:modified xsi:type="dcterms:W3CDTF">2018-08-02T01:37:05Z</dcterms:modified>
</cp:coreProperties>
</file>