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70" r:id="rId6"/>
    <p:sldId id="274" r:id="rId7"/>
    <p:sldId id="276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2B53028-51E9-450D-B605-7BA2F8DBA9D8}" type="datetimeFigureOut">
              <a:rPr lang="pt-BR" smtClean="0"/>
              <a:t>28/06/2018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5804657-7948-4645-A22F-568007EEED72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sopranoaj@gmail.com" TargetMode="External"/><Relationship Id="rId2" Type="http://schemas.openxmlformats.org/officeDocument/2006/relationships/hyperlink" Target="mailto:hauck.ad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2264295"/>
          </a:xfrm>
        </p:spPr>
        <p:txBody>
          <a:bodyPr/>
          <a:lstStyle/>
          <a:p>
            <a:pPr algn="ctr"/>
            <a:r>
              <a:rPr lang="pt-BR" sz="3200" dirty="0" smtClean="0"/>
              <a:t>Software de gestão das </a:t>
            </a:r>
            <a:br>
              <a:rPr lang="pt-BR" sz="3200" dirty="0" smtClean="0"/>
            </a:br>
            <a:r>
              <a:rPr lang="pt-BR" sz="3200" dirty="0" smtClean="0"/>
              <a:t>atividades de inspeção</a:t>
            </a:r>
            <a:endParaRPr lang="pt-BR" sz="32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71CE836-518A-473E-B24F-3416DE8B99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50" y="3356992"/>
            <a:ext cx="3290210" cy="1379766"/>
          </a:xfrm>
          <a:prstGeom prst="rect">
            <a:avLst/>
          </a:prstGeom>
        </p:spPr>
      </p:pic>
      <p:pic>
        <p:nvPicPr>
          <p:cNvPr id="5" name="Imagem 4" descr="C:\Users\Mauricio\Desktop\backup\OTHOBO iT\W3AGRO Aplicativos para o Agronegocio\Logo W3Agro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554" y="3356991"/>
            <a:ext cx="3501862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10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368742"/>
            <a:ext cx="9036496" cy="53997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Software de gestão das atividades de inspeção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6120680" cy="2088232"/>
          </a:xfrm>
        </p:spPr>
        <p:txBody>
          <a:bodyPr>
            <a:normAutofit/>
          </a:bodyPr>
          <a:lstStyle/>
          <a:p>
            <a:pPr algn="just"/>
            <a:r>
              <a:rPr lang="pt-BR" sz="1500" b="0" dirty="0"/>
              <a:t>Trata-se de um aplicativo na internet para gestão </a:t>
            </a:r>
            <a:r>
              <a:rPr lang="pt-BR" sz="1500" b="0" dirty="0" smtClean="0"/>
              <a:t>e integração </a:t>
            </a:r>
            <a:r>
              <a:rPr lang="pt-BR" sz="1500" b="0" dirty="0"/>
              <a:t>dos processos do serviço de </a:t>
            </a:r>
            <a:r>
              <a:rPr lang="pt-BR" sz="1500" b="0" dirty="0" smtClean="0"/>
              <a:t>inspeção.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500" b="0" dirty="0" smtClean="0"/>
              <a:t>Disponibilizando informações </a:t>
            </a:r>
            <a:r>
              <a:rPr lang="pt-BR" sz="1500" b="0" dirty="0"/>
              <a:t>de forma ágil e </a:t>
            </a:r>
            <a:r>
              <a:rPr lang="pt-BR" sz="1500" b="0" dirty="0" smtClean="0"/>
              <a:t>transparente, </a:t>
            </a:r>
            <a:r>
              <a:rPr lang="pt-BR" sz="1500" b="0" dirty="0"/>
              <a:t>atendendo a legislação </a:t>
            </a:r>
            <a:r>
              <a:rPr lang="pt-BR" sz="1500" b="0" dirty="0" smtClean="0"/>
              <a:t>vigente e obedecendo </a:t>
            </a:r>
            <a:r>
              <a:rPr lang="pt-BR" sz="1500" b="0" dirty="0"/>
              <a:t>requisitos para equivalência </a:t>
            </a:r>
            <a:r>
              <a:rPr lang="pt-BR" sz="1500" b="0" dirty="0" smtClean="0"/>
              <a:t>SISBI.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500" b="0" dirty="0"/>
              <a:t>Atualmente o Software esta disponível em 28 municípios do Rio Grande do Sul e 10 em Santa Catarina</a:t>
            </a:r>
            <a:r>
              <a:rPr lang="pt-BR" sz="1500" b="0" dirty="0" smtClean="0"/>
              <a:t>.</a:t>
            </a:r>
            <a:endParaRPr lang="pt-BR" sz="1500" b="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71CE836-518A-473E-B24F-3416DE8B99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8772"/>
            <a:ext cx="1869452" cy="783964"/>
          </a:xfrm>
          <a:prstGeom prst="rect">
            <a:avLst/>
          </a:prstGeom>
        </p:spPr>
      </p:pic>
      <p:pic>
        <p:nvPicPr>
          <p:cNvPr id="1026" name="Picture 2" descr="C:\Users\rsopr\Desktop\trabalho-na-interne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126" y="2544742"/>
            <a:ext cx="2455354" cy="239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sopr\Desktop\atuaca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814570"/>
            <a:ext cx="2736304" cy="2350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5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368742"/>
            <a:ext cx="9036496" cy="53997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Software de gestão das atividades de inspeção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566196" cy="4896544"/>
          </a:xfrm>
        </p:spPr>
        <p:txBody>
          <a:bodyPr>
            <a:normAutofit/>
          </a:bodyPr>
          <a:lstStyle/>
          <a:p>
            <a:pPr algn="just"/>
            <a:r>
              <a:rPr lang="pt-BR" sz="1500" b="0" dirty="0" smtClean="0"/>
              <a:t>SISBI-POA (Sistema Brasileiro de Inspeção de Produtos de Origem Animal)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500" b="0" dirty="0" smtClean="0"/>
              <a:t>Os </a:t>
            </a:r>
            <a:r>
              <a:rPr lang="pt-BR" sz="1500" b="0" dirty="0"/>
              <a:t>Municípios que já instituíram o </a:t>
            </a:r>
            <a:r>
              <a:rPr lang="pt-BR" sz="1500" b="0" dirty="0" smtClean="0"/>
              <a:t>SIM (Serviço de Inspeção Municipal) </a:t>
            </a:r>
            <a:r>
              <a:rPr lang="pt-BR" sz="1500" b="0" dirty="0"/>
              <a:t>podem optar pela </a:t>
            </a:r>
            <a:r>
              <a:rPr lang="pt-BR" sz="1500" b="0" dirty="0" smtClean="0"/>
              <a:t>adesão ao SISBI, </a:t>
            </a:r>
            <a:r>
              <a:rPr lang="pt-BR" sz="1500" b="0" dirty="0"/>
              <a:t>uma vez que somente este permite o comércio </a:t>
            </a:r>
            <a:r>
              <a:rPr lang="pt-BR" sz="1500" b="0" dirty="0" smtClean="0"/>
              <a:t>intermunicipal</a:t>
            </a:r>
            <a:r>
              <a:rPr lang="pt-BR" sz="1500" b="0" dirty="0"/>
              <a:t>, e, portanto, pode garantir o aumento do mercado consumidor </a:t>
            </a:r>
            <a:r>
              <a:rPr lang="pt-BR" sz="1500" b="0" dirty="0" smtClean="0"/>
              <a:t>dos produtos </a:t>
            </a:r>
            <a:r>
              <a:rPr lang="pt-BR" sz="1500" b="0" dirty="0"/>
              <a:t>locais</a:t>
            </a:r>
            <a:r>
              <a:rPr lang="pt-BR" sz="1500" b="0" dirty="0" smtClean="0"/>
              <a:t>.</a:t>
            </a:r>
          </a:p>
          <a:p>
            <a:pPr algn="ctr"/>
            <a:endParaRPr lang="pt-BR" sz="1500" b="0" dirty="0" smtClean="0">
              <a:solidFill>
                <a:srgbClr val="FF0000"/>
              </a:solidFill>
            </a:endParaRPr>
          </a:p>
          <a:p>
            <a:pPr algn="ctr"/>
            <a:r>
              <a:rPr lang="pt-BR" sz="1500" b="0" dirty="0" smtClean="0">
                <a:solidFill>
                  <a:srgbClr val="FF0000"/>
                </a:solidFill>
              </a:rPr>
              <a:t>A </a:t>
            </a:r>
            <a:r>
              <a:rPr lang="pt-BR" sz="1500" b="0" dirty="0">
                <a:solidFill>
                  <a:srgbClr val="FF0000"/>
                </a:solidFill>
              </a:rPr>
              <a:t>restrição territorial para a comercialização dos produtos fiscalizados pelo SIM é o principal ponto que limita a ampliação das agroindústrias</a:t>
            </a:r>
            <a:r>
              <a:rPr lang="pt-BR" sz="1500" b="0" dirty="0" smtClean="0">
                <a:solidFill>
                  <a:srgbClr val="FF0000"/>
                </a:solidFill>
              </a:rPr>
              <a:t>.</a:t>
            </a:r>
            <a:endParaRPr lang="pt-BR" sz="1500" b="0" dirty="0">
              <a:solidFill>
                <a:srgbClr val="FF0000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71CE836-518A-473E-B24F-3416DE8B99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8772"/>
            <a:ext cx="1869452" cy="783964"/>
          </a:xfrm>
          <a:prstGeom prst="rect">
            <a:avLst/>
          </a:prstGeom>
        </p:spPr>
      </p:pic>
      <p:pic>
        <p:nvPicPr>
          <p:cNvPr id="2050" name="Picture 2" descr="C:\Users\rsopr\Desktop\sisbi-parm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90715"/>
            <a:ext cx="319931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lipse 5"/>
          <p:cNvSpPr/>
          <p:nvPr/>
        </p:nvSpPr>
        <p:spPr>
          <a:xfrm>
            <a:off x="5346502" y="3726324"/>
            <a:ext cx="2705046" cy="27050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5905616" y="4415147"/>
            <a:ext cx="2033173" cy="20331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6295312" y="4934830"/>
            <a:ext cx="1555841" cy="155584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6680154" y="5479637"/>
            <a:ext cx="1058241" cy="10582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929293" y="566124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SIM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823749" y="5013176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SIE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206212" y="457727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SIF    SISBI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715787" y="4045815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SIF (Exportação)</a:t>
            </a:r>
            <a:endParaRPr lang="pt-BR" dirty="0"/>
          </a:p>
        </p:txBody>
      </p:sp>
      <p:sp>
        <p:nvSpPr>
          <p:cNvPr id="14" name="Seta em curva para a direita 13"/>
          <p:cNvSpPr/>
          <p:nvPr/>
        </p:nvSpPr>
        <p:spPr>
          <a:xfrm rot="10800000">
            <a:off x="7478557" y="4631170"/>
            <a:ext cx="483470" cy="12779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Seta em curva para a esquerda 14"/>
          <p:cNvSpPr/>
          <p:nvPr/>
        </p:nvSpPr>
        <p:spPr>
          <a:xfrm rot="10800000">
            <a:off x="6586518" y="4761938"/>
            <a:ext cx="289738" cy="48169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5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368742"/>
            <a:ext cx="9036496" cy="53997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Software de gestão das atividades de inspeção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352928" cy="4968552"/>
          </a:xfrm>
        </p:spPr>
        <p:txBody>
          <a:bodyPr>
            <a:normAutofit/>
          </a:bodyPr>
          <a:lstStyle/>
          <a:p>
            <a:pPr lvl="0" algn="ctr"/>
            <a:r>
              <a:rPr lang="pt-BR" sz="1500" b="0" dirty="0" smtClean="0"/>
              <a:t>CNM - Confederação Nacional de Municípios.</a:t>
            </a:r>
          </a:p>
          <a:p>
            <a:pPr lvl="0"/>
            <a:r>
              <a:rPr lang="pt-BR" sz="1500" b="0" dirty="0" smtClean="0"/>
              <a:t>Pré-requisitos para adesão ao SISBI: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sz="1200" b="0" dirty="0"/>
              <a:t>P</a:t>
            </a:r>
            <a:r>
              <a:rPr lang="pt-BR" sz="1200" b="0" dirty="0" smtClean="0"/>
              <a:t>rocedimentos </a:t>
            </a:r>
            <a:r>
              <a:rPr lang="pt-BR" sz="1200" b="0" dirty="0"/>
              <a:t>de controle dos documentos do </a:t>
            </a:r>
            <a:r>
              <a:rPr lang="pt-BR" sz="1200" b="0" dirty="0" smtClean="0"/>
              <a:t>SIM;</a:t>
            </a:r>
            <a:endParaRPr lang="pt-BR" sz="1200" b="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pt-BR" sz="1200" b="0" dirty="0"/>
              <a:t>P</a:t>
            </a:r>
            <a:r>
              <a:rPr lang="pt-BR" sz="1200" b="0" dirty="0" smtClean="0"/>
              <a:t>rocedimentos </a:t>
            </a:r>
            <a:r>
              <a:rPr lang="pt-BR" sz="1200" b="0" dirty="0"/>
              <a:t>de análise de projetos de novos </a:t>
            </a:r>
            <a:r>
              <a:rPr lang="pt-BR" sz="1200" b="0" dirty="0" smtClean="0"/>
              <a:t>estabelecimentos</a:t>
            </a:r>
            <a:r>
              <a:rPr lang="pt-BR" sz="1200" b="0" dirty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sz="1200" b="0" dirty="0"/>
              <a:t>P</a:t>
            </a:r>
            <a:r>
              <a:rPr lang="pt-BR" sz="1200" b="0" dirty="0" smtClean="0"/>
              <a:t>rocedimentos </a:t>
            </a:r>
            <a:r>
              <a:rPr lang="pt-BR" sz="1200" b="0" dirty="0"/>
              <a:t>para aprovação, alterações e cancelamentos de registro dos estabelecimentos;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sz="1200" b="0" dirty="0"/>
              <a:t>P</a:t>
            </a:r>
            <a:r>
              <a:rPr lang="pt-BR" sz="1200" b="0" dirty="0" smtClean="0"/>
              <a:t>rocedimentos </a:t>
            </a:r>
            <a:r>
              <a:rPr lang="pt-BR" sz="1200" b="0" dirty="0"/>
              <a:t>para análise e aprovação de produtos, suas </a:t>
            </a:r>
            <a:r>
              <a:rPr lang="pt-BR" sz="1200" b="0" dirty="0" smtClean="0"/>
              <a:t>formulações </a:t>
            </a:r>
            <a:r>
              <a:rPr lang="pt-BR" sz="1200" b="0" dirty="0"/>
              <a:t>e </a:t>
            </a:r>
            <a:r>
              <a:rPr lang="pt-BR" sz="1200" b="0" dirty="0" smtClean="0"/>
              <a:t>memoriais descritivos</a:t>
            </a:r>
            <a:r>
              <a:rPr lang="pt-BR" sz="1200" b="0" dirty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sz="1200" b="0" dirty="0"/>
              <a:t>C</a:t>
            </a:r>
            <a:r>
              <a:rPr lang="pt-BR" sz="1200" b="0" dirty="0" smtClean="0"/>
              <a:t>riação </a:t>
            </a:r>
            <a:r>
              <a:rPr lang="pt-BR" sz="1200" b="0" dirty="0"/>
              <a:t>de cronograma de realização das análises </a:t>
            </a:r>
            <a:r>
              <a:rPr lang="pt-BR" sz="1200" b="0" dirty="0" smtClean="0"/>
              <a:t>físico-químicas </a:t>
            </a:r>
            <a:r>
              <a:rPr lang="pt-BR" sz="1200" b="0" dirty="0"/>
              <a:t>e microbiológicas para cada produto e água;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sz="1200" b="0" dirty="0"/>
              <a:t>D</a:t>
            </a:r>
            <a:r>
              <a:rPr lang="pt-BR" sz="1200" b="0" dirty="0" smtClean="0"/>
              <a:t>efinição </a:t>
            </a:r>
            <a:r>
              <a:rPr lang="pt-BR" sz="1200" b="0" dirty="0"/>
              <a:t>de cronograma de supervisões nos </a:t>
            </a:r>
            <a:r>
              <a:rPr lang="pt-BR" sz="1200" b="0" dirty="0" smtClean="0"/>
              <a:t>estabelecimentos</a:t>
            </a:r>
            <a:r>
              <a:rPr lang="pt-BR" sz="1200" b="0" dirty="0"/>
              <a:t>, com posterior emissão de relatório;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BR" sz="1200" b="0" dirty="0"/>
              <a:t>D</a:t>
            </a:r>
            <a:r>
              <a:rPr lang="pt-BR" sz="1200" b="0" dirty="0" smtClean="0"/>
              <a:t>efinição </a:t>
            </a:r>
            <a:r>
              <a:rPr lang="pt-BR" sz="1200" b="0" dirty="0"/>
              <a:t>de procedimentos a serem adotados em caso de análises fora do padrão;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b="0" dirty="0"/>
              <a:t>D</a:t>
            </a:r>
            <a:r>
              <a:rPr lang="pt-BR" sz="1200" b="0" dirty="0" smtClean="0"/>
              <a:t>efinição </a:t>
            </a:r>
            <a:r>
              <a:rPr lang="pt-BR" sz="1200" b="0" dirty="0"/>
              <a:t>de cronograma de atendimento às não </a:t>
            </a:r>
            <a:r>
              <a:rPr lang="pt-BR" sz="1200" b="0" dirty="0" smtClean="0"/>
              <a:t>conformidades </a:t>
            </a:r>
            <a:r>
              <a:rPr lang="pt-BR" sz="1200" b="0" dirty="0"/>
              <a:t>observadas, quando </a:t>
            </a:r>
            <a:endParaRPr lang="pt-BR" sz="1200" b="0" dirty="0" smtClean="0"/>
          </a:p>
          <a:p>
            <a:r>
              <a:rPr lang="pt-BR" sz="1200" b="0" dirty="0" smtClean="0"/>
              <a:t>Verificadas</a:t>
            </a:r>
            <a:r>
              <a:rPr lang="pt-BR" sz="1200" b="0" dirty="0"/>
              <a:t>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71CE836-518A-473E-B24F-3416DE8B99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8772"/>
            <a:ext cx="1869452" cy="783964"/>
          </a:xfrm>
          <a:prstGeom prst="rect">
            <a:avLst/>
          </a:prstGeom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6660232" y="4005064"/>
            <a:ext cx="1792155" cy="2520280"/>
            <a:chOff x="0" y="0"/>
            <a:chExt cx="9071" cy="12756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071" cy="12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" y="11989"/>
              <a:ext cx="329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AutoShape 5"/>
            <p:cNvSpPr>
              <a:spLocks/>
            </p:cNvSpPr>
            <p:nvPr/>
          </p:nvSpPr>
          <p:spPr bwMode="auto">
            <a:xfrm>
              <a:off x="7003" y="11194"/>
              <a:ext cx="1527" cy="731"/>
            </a:xfrm>
            <a:custGeom>
              <a:avLst/>
              <a:gdLst>
                <a:gd name="T0" fmla="+- 0 7549 7003"/>
                <a:gd name="T1" fmla="*/ T0 w 1527"/>
                <a:gd name="T2" fmla="+- 0 11195 11195"/>
                <a:gd name="T3" fmla="*/ 11195 h 731"/>
                <a:gd name="T4" fmla="+- 0 7500 7003"/>
                <a:gd name="T5" fmla="*/ T4 w 1527"/>
                <a:gd name="T6" fmla="+- 0 11463 11195"/>
                <a:gd name="T7" fmla="*/ 11463 h 731"/>
                <a:gd name="T8" fmla="+- 0 7494 7003"/>
                <a:gd name="T9" fmla="*/ T8 w 1527"/>
                <a:gd name="T10" fmla="+- 0 11504 11195"/>
                <a:gd name="T11" fmla="*/ 11504 h 731"/>
                <a:gd name="T12" fmla="+- 0 7489 7003"/>
                <a:gd name="T13" fmla="*/ T12 w 1527"/>
                <a:gd name="T14" fmla="+- 0 11536 11195"/>
                <a:gd name="T15" fmla="*/ 11536 h 731"/>
                <a:gd name="T16" fmla="+- 0 7487 7003"/>
                <a:gd name="T17" fmla="*/ T16 w 1527"/>
                <a:gd name="T18" fmla="+- 0 11564 11195"/>
                <a:gd name="T19" fmla="*/ 11564 h 731"/>
                <a:gd name="T20" fmla="+- 0 7476 7003"/>
                <a:gd name="T21" fmla="*/ T20 w 1527"/>
                <a:gd name="T22" fmla="+- 0 11546 11195"/>
                <a:gd name="T23" fmla="*/ 11546 h 731"/>
                <a:gd name="T24" fmla="+- 0 7135 7003"/>
                <a:gd name="T25" fmla="*/ T24 w 1527"/>
                <a:gd name="T26" fmla="+- 0 11195 11195"/>
                <a:gd name="T27" fmla="*/ 11195 h 731"/>
                <a:gd name="T28" fmla="+- 0 7223 7003"/>
                <a:gd name="T29" fmla="*/ T28 w 1527"/>
                <a:gd name="T30" fmla="+- 0 11925 11195"/>
                <a:gd name="T31" fmla="*/ 11925 h 731"/>
                <a:gd name="T32" fmla="+- 0 7274 7003"/>
                <a:gd name="T33" fmla="*/ T32 w 1527"/>
                <a:gd name="T34" fmla="+- 0 11645 11195"/>
                <a:gd name="T35" fmla="*/ 11645 h 731"/>
                <a:gd name="T36" fmla="+- 0 7279 7003"/>
                <a:gd name="T37" fmla="*/ T36 w 1527"/>
                <a:gd name="T38" fmla="+- 0 11613 11195"/>
                <a:gd name="T39" fmla="*/ 11613 h 731"/>
                <a:gd name="T40" fmla="+- 0 7282 7003"/>
                <a:gd name="T41" fmla="*/ T40 w 1527"/>
                <a:gd name="T42" fmla="+- 0 11585 11195"/>
                <a:gd name="T43" fmla="*/ 11585 h 731"/>
                <a:gd name="T44" fmla="+- 0 7284 7003"/>
                <a:gd name="T45" fmla="*/ T44 w 1527"/>
                <a:gd name="T46" fmla="+- 0 11558 11195"/>
                <a:gd name="T47" fmla="*/ 11558 h 731"/>
                <a:gd name="T48" fmla="+- 0 7411 7003"/>
                <a:gd name="T49" fmla="*/ T48 w 1527"/>
                <a:gd name="T50" fmla="+- 0 11925 11195"/>
                <a:gd name="T51" fmla="*/ 11925 h 731"/>
                <a:gd name="T52" fmla="+- 0 7699 7003"/>
                <a:gd name="T53" fmla="*/ T52 w 1527"/>
                <a:gd name="T54" fmla="+- 0 11577 11195"/>
                <a:gd name="T55" fmla="*/ 11577 h 731"/>
                <a:gd name="T56" fmla="+- 0 8530 7003"/>
                <a:gd name="T57" fmla="*/ T56 w 1527"/>
                <a:gd name="T58" fmla="+- 0 11198 11195"/>
                <a:gd name="T59" fmla="*/ 11198 h 731"/>
                <a:gd name="T60" fmla="+- 0 8232 7003"/>
                <a:gd name="T61" fmla="*/ T60 w 1527"/>
                <a:gd name="T62" fmla="+- 0 11375 11195"/>
                <a:gd name="T63" fmla="*/ 11375 h 731"/>
                <a:gd name="T64" fmla="+- 0 8208 7003"/>
                <a:gd name="T65" fmla="*/ T64 w 1527"/>
                <a:gd name="T66" fmla="+- 0 11437 11195"/>
                <a:gd name="T67" fmla="*/ 11437 h 731"/>
                <a:gd name="T68" fmla="+- 0 8189 7003"/>
                <a:gd name="T69" fmla="*/ T68 w 1527"/>
                <a:gd name="T70" fmla="+- 0 11492 11195"/>
                <a:gd name="T71" fmla="*/ 11492 h 731"/>
                <a:gd name="T72" fmla="+- 0 8173 7003"/>
                <a:gd name="T73" fmla="*/ T72 w 1527"/>
                <a:gd name="T74" fmla="+- 0 11543 11195"/>
                <a:gd name="T75" fmla="*/ 11543 h 731"/>
                <a:gd name="T76" fmla="+- 0 8159 7003"/>
                <a:gd name="T77" fmla="*/ T76 w 1527"/>
                <a:gd name="T78" fmla="+- 0 11591 11195"/>
                <a:gd name="T79" fmla="*/ 11591 h 731"/>
                <a:gd name="T80" fmla="+- 0 8157 7003"/>
                <a:gd name="T81" fmla="*/ T80 w 1527"/>
                <a:gd name="T82" fmla="+- 0 11555 11195"/>
                <a:gd name="T83" fmla="*/ 11555 h 731"/>
                <a:gd name="T84" fmla="+- 0 8156 7003"/>
                <a:gd name="T85" fmla="*/ T84 w 1527"/>
                <a:gd name="T86" fmla="+- 0 11507 11195"/>
                <a:gd name="T87" fmla="*/ 11507 h 731"/>
                <a:gd name="T88" fmla="+- 0 8154 7003"/>
                <a:gd name="T89" fmla="*/ T88 w 1527"/>
                <a:gd name="T90" fmla="+- 0 11458 11195"/>
                <a:gd name="T91" fmla="*/ 11458 h 731"/>
                <a:gd name="T92" fmla="+- 0 8148 7003"/>
                <a:gd name="T93" fmla="*/ T92 w 1527"/>
                <a:gd name="T94" fmla="+- 0 11392 11195"/>
                <a:gd name="T95" fmla="*/ 11392 h 731"/>
                <a:gd name="T96" fmla="+- 0 8147 7003"/>
                <a:gd name="T97" fmla="*/ T96 w 1527"/>
                <a:gd name="T98" fmla="+- 0 11378 11195"/>
                <a:gd name="T99" fmla="*/ 11378 h 731"/>
                <a:gd name="T100" fmla="+- 0 7902 7003"/>
                <a:gd name="T101" fmla="*/ T100 w 1527"/>
                <a:gd name="T102" fmla="+- 0 11198 11195"/>
                <a:gd name="T103" fmla="*/ 11198 h 731"/>
                <a:gd name="T104" fmla="+- 0 7908 7003"/>
                <a:gd name="T105" fmla="*/ T104 w 1527"/>
                <a:gd name="T106" fmla="+- 0 11925 11195"/>
                <a:gd name="T107" fmla="*/ 11925 h 731"/>
                <a:gd name="T108" fmla="+- 0 7991 7003"/>
                <a:gd name="T109" fmla="*/ T108 w 1527"/>
                <a:gd name="T110" fmla="+- 0 11571 11195"/>
                <a:gd name="T111" fmla="*/ 11571 h 731"/>
                <a:gd name="T112" fmla="+- 0 8005 7003"/>
                <a:gd name="T113" fmla="*/ T112 w 1527"/>
                <a:gd name="T114" fmla="+- 0 11505 11195"/>
                <a:gd name="T115" fmla="*/ 11505 h 731"/>
                <a:gd name="T116" fmla="+- 0 8005 7003"/>
                <a:gd name="T117" fmla="*/ T116 w 1527"/>
                <a:gd name="T118" fmla="+- 0 11555 11195"/>
                <a:gd name="T119" fmla="*/ 11555 h 731"/>
                <a:gd name="T120" fmla="+- 0 8007 7003"/>
                <a:gd name="T121" fmla="*/ T120 w 1527"/>
                <a:gd name="T122" fmla="+- 0 11589 11195"/>
                <a:gd name="T123" fmla="*/ 11589 h 731"/>
                <a:gd name="T124" fmla="+- 0 8010 7003"/>
                <a:gd name="T125" fmla="*/ T124 w 1527"/>
                <a:gd name="T126" fmla="+- 0 11626 11195"/>
                <a:gd name="T127" fmla="*/ 11626 h 731"/>
                <a:gd name="T128" fmla="+- 0 8042 7003"/>
                <a:gd name="T129" fmla="*/ T128 w 1527"/>
                <a:gd name="T130" fmla="+- 0 11925 11195"/>
                <a:gd name="T131" fmla="*/ 11925 h 731"/>
                <a:gd name="T132" fmla="+- 0 8283 7003"/>
                <a:gd name="T133" fmla="*/ T132 w 1527"/>
                <a:gd name="T134" fmla="+- 0 11646 11195"/>
                <a:gd name="T135" fmla="*/ 11646 h 731"/>
                <a:gd name="T136" fmla="+- 0 8298 7003"/>
                <a:gd name="T137" fmla="*/ T136 w 1527"/>
                <a:gd name="T138" fmla="+- 0 11607 11195"/>
                <a:gd name="T139" fmla="*/ 11607 h 731"/>
                <a:gd name="T140" fmla="+- 0 8304 7003"/>
                <a:gd name="T141" fmla="*/ T140 w 1527"/>
                <a:gd name="T142" fmla="+- 0 11589 11195"/>
                <a:gd name="T143" fmla="*/ 11589 h 731"/>
                <a:gd name="T144" fmla="+- 0 8316 7003"/>
                <a:gd name="T145" fmla="*/ T144 w 1527"/>
                <a:gd name="T146" fmla="+- 0 11554 11195"/>
                <a:gd name="T147" fmla="*/ 11554 h 731"/>
                <a:gd name="T148" fmla="+- 0 8327 7003"/>
                <a:gd name="T149" fmla="*/ T148 w 1527"/>
                <a:gd name="T150" fmla="+- 0 11521 11195"/>
                <a:gd name="T151" fmla="*/ 11521 h 731"/>
                <a:gd name="T152" fmla="+- 0 8329 7003"/>
                <a:gd name="T153" fmla="*/ T152 w 1527"/>
                <a:gd name="T154" fmla="+- 0 11521 11195"/>
                <a:gd name="T155" fmla="*/ 11521 h 731"/>
                <a:gd name="T156" fmla="+- 0 8327 7003"/>
                <a:gd name="T157" fmla="*/ T156 w 1527"/>
                <a:gd name="T158" fmla="+- 0 11555 11195"/>
                <a:gd name="T159" fmla="*/ 11555 h 731"/>
                <a:gd name="T160" fmla="+- 0 8324 7003"/>
                <a:gd name="T161" fmla="*/ T160 w 1527"/>
                <a:gd name="T162" fmla="+- 0 11591 11195"/>
                <a:gd name="T163" fmla="*/ 11591 h 731"/>
                <a:gd name="T164" fmla="+- 0 8321 7003"/>
                <a:gd name="T165" fmla="*/ T164 w 1527"/>
                <a:gd name="T166" fmla="+- 0 11637 11195"/>
                <a:gd name="T167" fmla="*/ 11637 h 731"/>
                <a:gd name="T168" fmla="+- 0 8521 7003"/>
                <a:gd name="T169" fmla="*/ T168 w 1527"/>
                <a:gd name="T170" fmla="+- 0 11925 11195"/>
                <a:gd name="T171" fmla="*/ 11925 h 731"/>
                <a:gd name="T172" fmla="+- 0 8530 7003"/>
                <a:gd name="T173" fmla="*/ T172 w 1527"/>
                <a:gd name="T174" fmla="+- 0 11198 11195"/>
                <a:gd name="T175" fmla="*/ 11198 h 7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</a:cxnLst>
              <a:rect l="0" t="0" r="r" b="b"/>
              <a:pathLst>
                <a:path w="1527" h="731">
                  <a:moveTo>
                    <a:pt x="765" y="0"/>
                  </a:moveTo>
                  <a:lnTo>
                    <a:pt x="546" y="0"/>
                  </a:lnTo>
                  <a:lnTo>
                    <a:pt x="501" y="245"/>
                  </a:lnTo>
                  <a:lnTo>
                    <a:pt x="497" y="268"/>
                  </a:lnTo>
                  <a:lnTo>
                    <a:pt x="494" y="290"/>
                  </a:lnTo>
                  <a:lnTo>
                    <a:pt x="491" y="309"/>
                  </a:lnTo>
                  <a:lnTo>
                    <a:pt x="488" y="326"/>
                  </a:lnTo>
                  <a:lnTo>
                    <a:pt x="486" y="341"/>
                  </a:lnTo>
                  <a:lnTo>
                    <a:pt x="485" y="355"/>
                  </a:lnTo>
                  <a:lnTo>
                    <a:pt x="484" y="369"/>
                  </a:lnTo>
                  <a:lnTo>
                    <a:pt x="484" y="382"/>
                  </a:lnTo>
                  <a:lnTo>
                    <a:pt x="473" y="351"/>
                  </a:lnTo>
                  <a:lnTo>
                    <a:pt x="356" y="0"/>
                  </a:lnTo>
                  <a:lnTo>
                    <a:pt x="132" y="0"/>
                  </a:lnTo>
                  <a:lnTo>
                    <a:pt x="0" y="730"/>
                  </a:lnTo>
                  <a:lnTo>
                    <a:pt x="220" y="730"/>
                  </a:lnTo>
                  <a:lnTo>
                    <a:pt x="268" y="467"/>
                  </a:lnTo>
                  <a:lnTo>
                    <a:pt x="271" y="450"/>
                  </a:lnTo>
                  <a:lnTo>
                    <a:pt x="273" y="434"/>
                  </a:lnTo>
                  <a:lnTo>
                    <a:pt x="276" y="418"/>
                  </a:lnTo>
                  <a:lnTo>
                    <a:pt x="277" y="404"/>
                  </a:lnTo>
                  <a:lnTo>
                    <a:pt x="279" y="390"/>
                  </a:lnTo>
                  <a:lnTo>
                    <a:pt x="280" y="376"/>
                  </a:lnTo>
                  <a:lnTo>
                    <a:pt x="281" y="363"/>
                  </a:lnTo>
                  <a:lnTo>
                    <a:pt x="282" y="351"/>
                  </a:lnTo>
                  <a:lnTo>
                    <a:pt x="408" y="730"/>
                  </a:lnTo>
                  <a:lnTo>
                    <a:pt x="633" y="730"/>
                  </a:lnTo>
                  <a:lnTo>
                    <a:pt x="696" y="382"/>
                  </a:lnTo>
                  <a:lnTo>
                    <a:pt x="765" y="0"/>
                  </a:lnTo>
                  <a:moveTo>
                    <a:pt x="1527" y="3"/>
                  </a:moveTo>
                  <a:lnTo>
                    <a:pt x="1301" y="3"/>
                  </a:lnTo>
                  <a:lnTo>
                    <a:pt x="1229" y="180"/>
                  </a:lnTo>
                  <a:lnTo>
                    <a:pt x="1217" y="212"/>
                  </a:lnTo>
                  <a:lnTo>
                    <a:pt x="1205" y="242"/>
                  </a:lnTo>
                  <a:lnTo>
                    <a:pt x="1195" y="270"/>
                  </a:lnTo>
                  <a:lnTo>
                    <a:pt x="1186" y="297"/>
                  </a:lnTo>
                  <a:lnTo>
                    <a:pt x="1177" y="323"/>
                  </a:lnTo>
                  <a:lnTo>
                    <a:pt x="1170" y="348"/>
                  </a:lnTo>
                  <a:lnTo>
                    <a:pt x="1163" y="372"/>
                  </a:lnTo>
                  <a:lnTo>
                    <a:pt x="1156" y="396"/>
                  </a:lnTo>
                  <a:lnTo>
                    <a:pt x="1153" y="396"/>
                  </a:lnTo>
                  <a:lnTo>
                    <a:pt x="1154" y="360"/>
                  </a:lnTo>
                  <a:lnTo>
                    <a:pt x="1154" y="342"/>
                  </a:lnTo>
                  <a:lnTo>
                    <a:pt x="1153" y="312"/>
                  </a:lnTo>
                  <a:lnTo>
                    <a:pt x="1153" y="310"/>
                  </a:lnTo>
                  <a:lnTo>
                    <a:pt x="1151" y="263"/>
                  </a:lnTo>
                  <a:lnTo>
                    <a:pt x="1146" y="209"/>
                  </a:lnTo>
                  <a:lnTo>
                    <a:pt x="1145" y="197"/>
                  </a:lnTo>
                  <a:lnTo>
                    <a:pt x="1144" y="189"/>
                  </a:lnTo>
                  <a:lnTo>
                    <a:pt x="1144" y="183"/>
                  </a:lnTo>
                  <a:lnTo>
                    <a:pt x="1126" y="3"/>
                  </a:lnTo>
                  <a:lnTo>
                    <a:pt x="899" y="3"/>
                  </a:lnTo>
                  <a:lnTo>
                    <a:pt x="690" y="730"/>
                  </a:lnTo>
                  <a:lnTo>
                    <a:pt x="905" y="730"/>
                  </a:lnTo>
                  <a:lnTo>
                    <a:pt x="974" y="442"/>
                  </a:lnTo>
                  <a:lnTo>
                    <a:pt x="988" y="376"/>
                  </a:lnTo>
                  <a:lnTo>
                    <a:pt x="992" y="359"/>
                  </a:lnTo>
                  <a:lnTo>
                    <a:pt x="1002" y="310"/>
                  </a:lnTo>
                  <a:lnTo>
                    <a:pt x="1002" y="348"/>
                  </a:lnTo>
                  <a:lnTo>
                    <a:pt x="1002" y="360"/>
                  </a:lnTo>
                  <a:lnTo>
                    <a:pt x="1003" y="376"/>
                  </a:lnTo>
                  <a:lnTo>
                    <a:pt x="1004" y="394"/>
                  </a:lnTo>
                  <a:lnTo>
                    <a:pt x="1005" y="412"/>
                  </a:lnTo>
                  <a:lnTo>
                    <a:pt x="1007" y="431"/>
                  </a:lnTo>
                  <a:lnTo>
                    <a:pt x="1009" y="451"/>
                  </a:lnTo>
                  <a:lnTo>
                    <a:pt x="1039" y="730"/>
                  </a:lnTo>
                  <a:lnTo>
                    <a:pt x="1169" y="730"/>
                  </a:lnTo>
                  <a:lnTo>
                    <a:pt x="1280" y="451"/>
                  </a:lnTo>
                  <a:lnTo>
                    <a:pt x="1288" y="431"/>
                  </a:lnTo>
                  <a:lnTo>
                    <a:pt x="1295" y="412"/>
                  </a:lnTo>
                  <a:lnTo>
                    <a:pt x="1301" y="396"/>
                  </a:lnTo>
                  <a:lnTo>
                    <a:pt x="1301" y="394"/>
                  </a:lnTo>
                  <a:lnTo>
                    <a:pt x="1308" y="376"/>
                  </a:lnTo>
                  <a:lnTo>
                    <a:pt x="1313" y="359"/>
                  </a:lnTo>
                  <a:lnTo>
                    <a:pt x="1319" y="342"/>
                  </a:lnTo>
                  <a:lnTo>
                    <a:pt x="1324" y="326"/>
                  </a:lnTo>
                  <a:lnTo>
                    <a:pt x="1328" y="310"/>
                  </a:lnTo>
                  <a:lnTo>
                    <a:pt x="1326" y="326"/>
                  </a:lnTo>
                  <a:lnTo>
                    <a:pt x="1325" y="343"/>
                  </a:lnTo>
                  <a:lnTo>
                    <a:pt x="1324" y="360"/>
                  </a:lnTo>
                  <a:lnTo>
                    <a:pt x="1322" y="376"/>
                  </a:lnTo>
                  <a:lnTo>
                    <a:pt x="1321" y="396"/>
                  </a:lnTo>
                  <a:lnTo>
                    <a:pt x="1320" y="409"/>
                  </a:lnTo>
                  <a:lnTo>
                    <a:pt x="1318" y="442"/>
                  </a:lnTo>
                  <a:lnTo>
                    <a:pt x="1303" y="730"/>
                  </a:lnTo>
                  <a:lnTo>
                    <a:pt x="1518" y="730"/>
                  </a:lnTo>
                  <a:lnTo>
                    <a:pt x="1523" y="310"/>
                  </a:lnTo>
                  <a:lnTo>
                    <a:pt x="1527" y="3"/>
                  </a:lnTo>
                </a:path>
              </a:pathLst>
            </a:custGeom>
            <a:solidFill>
              <a:srgbClr val="FFC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195" y="10953"/>
              <a:ext cx="1590" cy="977"/>
            </a:xfrm>
            <a:custGeom>
              <a:avLst/>
              <a:gdLst>
                <a:gd name="T0" fmla="+- 0 6433 5195"/>
                <a:gd name="T1" fmla="*/ T0 w 1590"/>
                <a:gd name="T2" fmla="+- 0 10953 10953"/>
                <a:gd name="T3" fmla="*/ 10953 h 977"/>
                <a:gd name="T4" fmla="+- 0 5195 5195"/>
                <a:gd name="T5" fmla="*/ T4 w 1590"/>
                <a:gd name="T6" fmla="+- 0 10953 10953"/>
                <a:gd name="T7" fmla="*/ 10953 h 977"/>
                <a:gd name="T8" fmla="+- 0 5195 5195"/>
                <a:gd name="T9" fmla="*/ T8 w 1590"/>
                <a:gd name="T10" fmla="+- 0 11930 10953"/>
                <a:gd name="T11" fmla="*/ 11930 h 977"/>
                <a:gd name="T12" fmla="+- 0 6785 5195"/>
                <a:gd name="T13" fmla="*/ T12 w 1590"/>
                <a:gd name="T14" fmla="+- 0 11930 10953"/>
                <a:gd name="T15" fmla="*/ 11930 h 977"/>
                <a:gd name="T16" fmla="+- 0 6433 5195"/>
                <a:gd name="T17" fmla="*/ T16 w 1590"/>
                <a:gd name="T18" fmla="+- 0 10953 10953"/>
                <a:gd name="T19" fmla="*/ 10953 h 97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590" h="977">
                  <a:moveTo>
                    <a:pt x="1238" y="0"/>
                  </a:moveTo>
                  <a:lnTo>
                    <a:pt x="0" y="0"/>
                  </a:lnTo>
                  <a:lnTo>
                    <a:pt x="0" y="977"/>
                  </a:lnTo>
                  <a:lnTo>
                    <a:pt x="1590" y="977"/>
                  </a:lnTo>
                  <a:lnTo>
                    <a:pt x="1238" y="0"/>
                  </a:lnTo>
                  <a:close/>
                </a:path>
              </a:pathLst>
            </a:custGeom>
            <a:solidFill>
              <a:srgbClr val="00A6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195" y="10885"/>
              <a:ext cx="1865" cy="1059"/>
            </a:xfrm>
            <a:custGeom>
              <a:avLst/>
              <a:gdLst>
                <a:gd name="T0" fmla="+- 0 7060 5195"/>
                <a:gd name="T1" fmla="*/ T0 w 1865"/>
                <a:gd name="T2" fmla="+- 0 11213 10886"/>
                <a:gd name="T3" fmla="*/ 11213 h 1059"/>
                <a:gd name="T4" fmla="+- 0 7004 5195"/>
                <a:gd name="T5" fmla="*/ T4 w 1865"/>
                <a:gd name="T6" fmla="+- 0 11188 10886"/>
                <a:gd name="T7" fmla="*/ 11188 h 1059"/>
                <a:gd name="T8" fmla="+- 0 6926 5195"/>
                <a:gd name="T9" fmla="*/ T8 w 1865"/>
                <a:gd name="T10" fmla="+- 0 11174 10886"/>
                <a:gd name="T11" fmla="*/ 11174 h 1059"/>
                <a:gd name="T12" fmla="+- 0 6906 5195"/>
                <a:gd name="T13" fmla="*/ T12 w 1865"/>
                <a:gd name="T14" fmla="+- 0 11174 10886"/>
                <a:gd name="T15" fmla="*/ 11174 h 1059"/>
                <a:gd name="T16" fmla="+- 0 6868 5195"/>
                <a:gd name="T17" fmla="*/ T16 w 1865"/>
                <a:gd name="T18" fmla="+- 0 11175 10886"/>
                <a:gd name="T19" fmla="*/ 11175 h 1059"/>
                <a:gd name="T20" fmla="+- 0 6795 5195"/>
                <a:gd name="T21" fmla="*/ T20 w 1865"/>
                <a:gd name="T22" fmla="+- 0 11189 10886"/>
                <a:gd name="T23" fmla="*/ 11189 h 1059"/>
                <a:gd name="T24" fmla="+- 0 6726 5195"/>
                <a:gd name="T25" fmla="*/ T24 w 1865"/>
                <a:gd name="T26" fmla="+- 0 11217 10886"/>
                <a:gd name="T27" fmla="*/ 11217 h 1059"/>
                <a:gd name="T28" fmla="+- 0 6662 5195"/>
                <a:gd name="T29" fmla="*/ T28 w 1865"/>
                <a:gd name="T30" fmla="+- 0 11258 10886"/>
                <a:gd name="T31" fmla="*/ 11258 h 1059"/>
                <a:gd name="T32" fmla="+- 0 6605 5195"/>
                <a:gd name="T33" fmla="*/ T32 w 1865"/>
                <a:gd name="T34" fmla="+- 0 11311 10886"/>
                <a:gd name="T35" fmla="*/ 11311 h 1059"/>
                <a:gd name="T36" fmla="+- 0 6591 5195"/>
                <a:gd name="T37" fmla="*/ T36 w 1865"/>
                <a:gd name="T38" fmla="+- 0 11329 10886"/>
                <a:gd name="T39" fmla="*/ 11329 h 1059"/>
                <a:gd name="T40" fmla="+- 0 5972 5195"/>
                <a:gd name="T41" fmla="*/ T40 w 1865"/>
                <a:gd name="T42" fmla="+- 0 10886 10886"/>
                <a:gd name="T43" fmla="*/ 10886 h 1059"/>
                <a:gd name="T44" fmla="+- 0 5195 5195"/>
                <a:gd name="T45" fmla="*/ T44 w 1865"/>
                <a:gd name="T46" fmla="+- 0 11444 10886"/>
                <a:gd name="T47" fmla="*/ 11444 h 1059"/>
                <a:gd name="T48" fmla="+- 0 5972 5195"/>
                <a:gd name="T49" fmla="*/ T48 w 1865"/>
                <a:gd name="T50" fmla="+- 0 11930 10886"/>
                <a:gd name="T51" fmla="*/ 11930 h 1059"/>
                <a:gd name="T52" fmla="+- 0 6488 5195"/>
                <a:gd name="T53" fmla="*/ T52 w 1865"/>
                <a:gd name="T54" fmla="+- 0 11606 10886"/>
                <a:gd name="T55" fmla="*/ 11606 h 1059"/>
                <a:gd name="T56" fmla="+- 0 6487 5195"/>
                <a:gd name="T57" fmla="*/ T56 w 1865"/>
                <a:gd name="T58" fmla="+- 0 11613 10886"/>
                <a:gd name="T59" fmla="*/ 11613 h 1059"/>
                <a:gd name="T60" fmla="+- 0 6496 5195"/>
                <a:gd name="T61" fmla="*/ T60 w 1865"/>
                <a:gd name="T62" fmla="+- 0 11712 10886"/>
                <a:gd name="T63" fmla="*/ 11712 h 1059"/>
                <a:gd name="T64" fmla="+- 0 6529 5195"/>
                <a:gd name="T65" fmla="*/ T64 w 1865"/>
                <a:gd name="T66" fmla="+- 0 11797 10886"/>
                <a:gd name="T67" fmla="*/ 11797 h 1059"/>
                <a:gd name="T68" fmla="+- 0 6586 5195"/>
                <a:gd name="T69" fmla="*/ T68 w 1865"/>
                <a:gd name="T70" fmla="+- 0 11868 10886"/>
                <a:gd name="T71" fmla="*/ 11868 h 1059"/>
                <a:gd name="T72" fmla="+- 0 6641 5195"/>
                <a:gd name="T73" fmla="*/ T72 w 1865"/>
                <a:gd name="T74" fmla="+- 0 11908 10886"/>
                <a:gd name="T75" fmla="*/ 11908 h 1059"/>
                <a:gd name="T76" fmla="+- 0 6700 5195"/>
                <a:gd name="T77" fmla="*/ T76 w 1865"/>
                <a:gd name="T78" fmla="+- 0 11932 10886"/>
                <a:gd name="T79" fmla="*/ 11932 h 1059"/>
                <a:gd name="T80" fmla="+- 0 6769 5195"/>
                <a:gd name="T81" fmla="*/ T80 w 1865"/>
                <a:gd name="T82" fmla="+- 0 11943 10886"/>
                <a:gd name="T83" fmla="*/ 11943 h 1059"/>
                <a:gd name="T84" fmla="+- 0 6793 5195"/>
                <a:gd name="T85" fmla="*/ T84 w 1865"/>
                <a:gd name="T86" fmla="+- 0 11944 10886"/>
                <a:gd name="T87" fmla="*/ 11944 h 1059"/>
                <a:gd name="T88" fmla="+- 0 6812 5195"/>
                <a:gd name="T89" fmla="*/ T88 w 1865"/>
                <a:gd name="T90" fmla="+- 0 11944 10886"/>
                <a:gd name="T91" fmla="*/ 11944 h 1059"/>
                <a:gd name="T92" fmla="+- 0 6873 5195"/>
                <a:gd name="T93" fmla="*/ T92 w 1865"/>
                <a:gd name="T94" fmla="+- 0 11935 10886"/>
                <a:gd name="T95" fmla="*/ 11935 h 1059"/>
                <a:gd name="T96" fmla="+- 0 6923 5195"/>
                <a:gd name="T97" fmla="*/ T96 w 1865"/>
                <a:gd name="T98" fmla="+- 0 11917 10886"/>
                <a:gd name="T99" fmla="*/ 11917 h 1059"/>
                <a:gd name="T100" fmla="+- 0 6942 5195"/>
                <a:gd name="T101" fmla="*/ T100 w 1865"/>
                <a:gd name="T102" fmla="+- 0 11909 10886"/>
                <a:gd name="T103" fmla="*/ 11909 h 1059"/>
                <a:gd name="T104" fmla="+- 0 6976 5195"/>
                <a:gd name="T105" fmla="*/ T104 w 1865"/>
                <a:gd name="T106" fmla="+- 0 11714 10886"/>
                <a:gd name="T107" fmla="*/ 11714 h 1059"/>
                <a:gd name="T108" fmla="+- 0 6983 5195"/>
                <a:gd name="T109" fmla="*/ T108 w 1865"/>
                <a:gd name="T110" fmla="+- 0 11676 10886"/>
                <a:gd name="T111" fmla="*/ 11676 h 1059"/>
                <a:gd name="T112" fmla="+- 0 6927 5195"/>
                <a:gd name="T113" fmla="*/ T112 w 1865"/>
                <a:gd name="T114" fmla="+- 0 11702 10886"/>
                <a:gd name="T115" fmla="*/ 11702 h 1059"/>
                <a:gd name="T116" fmla="+- 0 6877 5195"/>
                <a:gd name="T117" fmla="*/ T116 w 1865"/>
                <a:gd name="T118" fmla="+- 0 11714 10886"/>
                <a:gd name="T119" fmla="*/ 11714 h 1059"/>
                <a:gd name="T120" fmla="+- 0 6800 5195"/>
                <a:gd name="T121" fmla="*/ T120 w 1865"/>
                <a:gd name="T122" fmla="+- 0 11704 10886"/>
                <a:gd name="T123" fmla="*/ 11704 h 1059"/>
                <a:gd name="T124" fmla="+- 0 6752 5195"/>
                <a:gd name="T125" fmla="*/ T124 w 1865"/>
                <a:gd name="T126" fmla="+- 0 11661 10886"/>
                <a:gd name="T127" fmla="*/ 11661 h 1059"/>
                <a:gd name="T128" fmla="+- 0 6731 5195"/>
                <a:gd name="T129" fmla="*/ T128 w 1865"/>
                <a:gd name="T130" fmla="+- 0 11597 10886"/>
                <a:gd name="T131" fmla="*/ 11597 h 1059"/>
                <a:gd name="T132" fmla="+- 0 6731 5195"/>
                <a:gd name="T133" fmla="*/ T132 w 1865"/>
                <a:gd name="T134" fmla="+- 0 11561 10886"/>
                <a:gd name="T135" fmla="*/ 11561 h 1059"/>
                <a:gd name="T136" fmla="+- 0 6737 5195"/>
                <a:gd name="T137" fmla="*/ T136 w 1865"/>
                <a:gd name="T138" fmla="+- 0 11526 10886"/>
                <a:gd name="T139" fmla="*/ 11526 h 1059"/>
                <a:gd name="T140" fmla="+- 0 6770 5195"/>
                <a:gd name="T141" fmla="*/ T140 w 1865"/>
                <a:gd name="T142" fmla="+- 0 11462 10886"/>
                <a:gd name="T143" fmla="*/ 11462 h 1059"/>
                <a:gd name="T144" fmla="+- 0 6829 5195"/>
                <a:gd name="T145" fmla="*/ T144 w 1865"/>
                <a:gd name="T146" fmla="+- 0 11418 10886"/>
                <a:gd name="T147" fmla="*/ 11418 h 1059"/>
                <a:gd name="T148" fmla="+- 0 6868 5195"/>
                <a:gd name="T149" fmla="*/ T148 w 1865"/>
                <a:gd name="T150" fmla="+- 0 11408 10886"/>
                <a:gd name="T151" fmla="*/ 11408 h 1059"/>
                <a:gd name="T152" fmla="+- 0 6913 5195"/>
                <a:gd name="T153" fmla="*/ T152 w 1865"/>
                <a:gd name="T154" fmla="+- 0 11408 10886"/>
                <a:gd name="T155" fmla="*/ 11408 h 1059"/>
                <a:gd name="T156" fmla="+- 0 6964 5195"/>
                <a:gd name="T157" fmla="*/ T156 w 1865"/>
                <a:gd name="T158" fmla="+- 0 11420 10886"/>
                <a:gd name="T159" fmla="*/ 11420 h 1059"/>
                <a:gd name="T160" fmla="+- 0 7021 5195"/>
                <a:gd name="T161" fmla="*/ T160 w 1865"/>
                <a:gd name="T162" fmla="+- 0 11445 10886"/>
                <a:gd name="T163" fmla="*/ 11445 h 1059"/>
                <a:gd name="T164" fmla="+- 0 7027 5195"/>
                <a:gd name="T165" fmla="*/ T164 w 1865"/>
                <a:gd name="T166" fmla="+- 0 11408 10886"/>
                <a:gd name="T167" fmla="*/ 11408 h 1059"/>
                <a:gd name="T168" fmla="+- 0 7060 5195"/>
                <a:gd name="T169" fmla="*/ T168 w 1865"/>
                <a:gd name="T170" fmla="+- 0 11213 10886"/>
                <a:gd name="T171" fmla="*/ 11213 h 1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</a:cxnLst>
              <a:rect l="0" t="0" r="r" b="b"/>
              <a:pathLst>
                <a:path w="1865" h="1059">
                  <a:moveTo>
                    <a:pt x="1865" y="327"/>
                  </a:moveTo>
                  <a:lnTo>
                    <a:pt x="1809" y="302"/>
                  </a:lnTo>
                  <a:lnTo>
                    <a:pt x="1731" y="288"/>
                  </a:lnTo>
                  <a:lnTo>
                    <a:pt x="1711" y="288"/>
                  </a:lnTo>
                  <a:lnTo>
                    <a:pt x="1673" y="289"/>
                  </a:lnTo>
                  <a:lnTo>
                    <a:pt x="1600" y="303"/>
                  </a:lnTo>
                  <a:lnTo>
                    <a:pt x="1531" y="331"/>
                  </a:lnTo>
                  <a:lnTo>
                    <a:pt x="1467" y="372"/>
                  </a:lnTo>
                  <a:lnTo>
                    <a:pt x="1410" y="425"/>
                  </a:lnTo>
                  <a:lnTo>
                    <a:pt x="1396" y="443"/>
                  </a:lnTo>
                  <a:lnTo>
                    <a:pt x="777" y="0"/>
                  </a:lnTo>
                  <a:lnTo>
                    <a:pt x="0" y="558"/>
                  </a:lnTo>
                  <a:lnTo>
                    <a:pt x="777" y="1044"/>
                  </a:lnTo>
                  <a:lnTo>
                    <a:pt x="1293" y="720"/>
                  </a:lnTo>
                  <a:lnTo>
                    <a:pt x="1292" y="727"/>
                  </a:lnTo>
                  <a:lnTo>
                    <a:pt x="1301" y="826"/>
                  </a:lnTo>
                  <a:lnTo>
                    <a:pt x="1334" y="911"/>
                  </a:lnTo>
                  <a:lnTo>
                    <a:pt x="1391" y="982"/>
                  </a:lnTo>
                  <a:lnTo>
                    <a:pt x="1446" y="1022"/>
                  </a:lnTo>
                  <a:lnTo>
                    <a:pt x="1505" y="1046"/>
                  </a:lnTo>
                  <a:lnTo>
                    <a:pt x="1574" y="1057"/>
                  </a:lnTo>
                  <a:lnTo>
                    <a:pt x="1598" y="1058"/>
                  </a:lnTo>
                  <a:lnTo>
                    <a:pt x="1617" y="1058"/>
                  </a:lnTo>
                  <a:lnTo>
                    <a:pt x="1678" y="1049"/>
                  </a:lnTo>
                  <a:lnTo>
                    <a:pt x="1728" y="1031"/>
                  </a:lnTo>
                  <a:lnTo>
                    <a:pt x="1747" y="1023"/>
                  </a:lnTo>
                  <a:lnTo>
                    <a:pt x="1781" y="828"/>
                  </a:lnTo>
                  <a:lnTo>
                    <a:pt x="1788" y="790"/>
                  </a:lnTo>
                  <a:lnTo>
                    <a:pt x="1732" y="816"/>
                  </a:lnTo>
                  <a:lnTo>
                    <a:pt x="1682" y="828"/>
                  </a:lnTo>
                  <a:lnTo>
                    <a:pt x="1605" y="818"/>
                  </a:lnTo>
                  <a:lnTo>
                    <a:pt x="1557" y="775"/>
                  </a:lnTo>
                  <a:lnTo>
                    <a:pt x="1536" y="711"/>
                  </a:lnTo>
                  <a:lnTo>
                    <a:pt x="1536" y="675"/>
                  </a:lnTo>
                  <a:lnTo>
                    <a:pt x="1542" y="640"/>
                  </a:lnTo>
                  <a:lnTo>
                    <a:pt x="1575" y="576"/>
                  </a:lnTo>
                  <a:lnTo>
                    <a:pt x="1634" y="532"/>
                  </a:lnTo>
                  <a:lnTo>
                    <a:pt x="1673" y="522"/>
                  </a:lnTo>
                  <a:lnTo>
                    <a:pt x="1718" y="522"/>
                  </a:lnTo>
                  <a:lnTo>
                    <a:pt x="1769" y="534"/>
                  </a:lnTo>
                  <a:lnTo>
                    <a:pt x="1826" y="559"/>
                  </a:lnTo>
                  <a:lnTo>
                    <a:pt x="1832" y="522"/>
                  </a:lnTo>
                  <a:lnTo>
                    <a:pt x="1865" y="327"/>
                  </a:lnTo>
                </a:path>
              </a:pathLst>
            </a:custGeom>
            <a:solidFill>
              <a:srgbClr val="FFC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" y="10741"/>
              <a:ext cx="1179" cy="1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7" y="11063"/>
              <a:ext cx="1162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111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368742"/>
            <a:ext cx="9036496" cy="53997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Software de gestão das atividades de inspeção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4968552"/>
          </a:xfrm>
        </p:spPr>
        <p:txBody>
          <a:bodyPr>
            <a:normAutofit/>
          </a:bodyPr>
          <a:lstStyle/>
          <a:p>
            <a:pPr marL="395478" indent="-285750" algn="just"/>
            <a:r>
              <a:rPr lang="pt-BR" sz="1500" b="0" dirty="0"/>
              <a:t>O software possui as seguintes </a:t>
            </a:r>
            <a:r>
              <a:rPr lang="pt-BR" sz="1500" b="0" dirty="0" smtClean="0"/>
              <a:t>facilidades:</a:t>
            </a:r>
          </a:p>
          <a:p>
            <a:pPr marL="395478" indent="-285750" algn="just">
              <a:buFont typeface="Arial" pitchFamily="34" charset="0"/>
              <a:buChar char="•"/>
            </a:pPr>
            <a:r>
              <a:rPr lang="pt-BR" sz="1500" b="0" dirty="0" smtClean="0"/>
              <a:t>O gerenciamento:</a:t>
            </a:r>
          </a:p>
          <a:p>
            <a:pPr marL="852678" lvl="1" indent="-285750" algn="just"/>
            <a:r>
              <a:rPr lang="pt-BR" sz="1400" dirty="0" smtClean="0"/>
              <a:t>dos </a:t>
            </a:r>
            <a:r>
              <a:rPr lang="pt-BR" sz="1400" dirty="0"/>
              <a:t>processos para registros de estabelecimentos, produtos e rótulos no departamento de inspeção; </a:t>
            </a:r>
            <a:endParaRPr lang="pt-BR" sz="1400" dirty="0" smtClean="0"/>
          </a:p>
          <a:p>
            <a:pPr marL="852678" lvl="1" indent="-285750" algn="just"/>
            <a:r>
              <a:rPr lang="pt-BR" sz="1400" dirty="0" smtClean="0"/>
              <a:t>dos </a:t>
            </a:r>
            <a:r>
              <a:rPr lang="pt-BR" sz="1400" dirty="0"/>
              <a:t>boletos de pagamentos (multas, serviços</a:t>
            </a:r>
            <a:r>
              <a:rPr lang="pt-BR" sz="1400" dirty="0" smtClean="0"/>
              <a:t>...);</a:t>
            </a:r>
          </a:p>
          <a:p>
            <a:pPr marL="852678" lvl="1" indent="-285750" algn="just"/>
            <a:r>
              <a:rPr lang="pt-BR" sz="1400" dirty="0" smtClean="0"/>
              <a:t>do </a:t>
            </a:r>
            <a:r>
              <a:rPr lang="pt-BR" sz="1400" dirty="0"/>
              <a:t>cronograma de </a:t>
            </a:r>
            <a:r>
              <a:rPr lang="pt-BR" sz="1400" dirty="0" smtClean="0"/>
              <a:t>inspeções;</a:t>
            </a:r>
          </a:p>
          <a:p>
            <a:pPr marL="852678" lvl="1" indent="-285750" algn="just"/>
            <a:r>
              <a:rPr lang="pt-BR" sz="1400" dirty="0" smtClean="0"/>
              <a:t>das </a:t>
            </a:r>
            <a:r>
              <a:rPr lang="pt-BR" sz="1400" dirty="0"/>
              <a:t>análises laboratoriais (água e produtos</a:t>
            </a:r>
            <a:r>
              <a:rPr lang="pt-BR" sz="1400" dirty="0" smtClean="0"/>
              <a:t>);</a:t>
            </a:r>
          </a:p>
          <a:p>
            <a:pPr marL="852678" lvl="1" indent="-285750" algn="just"/>
            <a:r>
              <a:rPr lang="pt-BR" sz="1400" dirty="0" smtClean="0"/>
              <a:t>das </a:t>
            </a:r>
            <a:r>
              <a:rPr lang="pt-BR" sz="1400" dirty="0"/>
              <a:t>não-conformidades identificadas nas inspeções e ações </a:t>
            </a:r>
            <a:r>
              <a:rPr lang="pt-BR" sz="1400" dirty="0" smtClean="0"/>
              <a:t>corretivas.</a:t>
            </a:r>
          </a:p>
          <a:p>
            <a:pPr marL="395478" indent="-285750" algn="just">
              <a:buFont typeface="Arial" pitchFamily="34" charset="0"/>
              <a:buChar char="•"/>
            </a:pPr>
            <a:r>
              <a:rPr lang="pt-BR" sz="1500" b="0" dirty="0" smtClean="0"/>
              <a:t>Registro </a:t>
            </a:r>
            <a:r>
              <a:rPr lang="pt-BR" sz="1500" b="0" dirty="0"/>
              <a:t>das inspeções nos estabelecimentos; </a:t>
            </a:r>
            <a:endParaRPr lang="pt-BR" sz="1500" b="0" dirty="0" smtClean="0"/>
          </a:p>
          <a:p>
            <a:pPr marL="395478" indent="-285750" algn="just">
              <a:buFont typeface="Arial" pitchFamily="34" charset="0"/>
              <a:buChar char="•"/>
            </a:pPr>
            <a:r>
              <a:rPr lang="pt-BR" sz="1500" b="0" dirty="0" smtClean="0"/>
              <a:t>Agilidade </a:t>
            </a:r>
            <a:r>
              <a:rPr lang="pt-BR" sz="1500" b="0" dirty="0"/>
              <a:t>e transparência na troca de informações entre inspeção, estabelecimentos e órgãos fiscalizadores, através de disparo de e-mail e ou mensagens (</a:t>
            </a:r>
            <a:r>
              <a:rPr lang="pt-BR" sz="1500" b="0" dirty="0" err="1"/>
              <a:t>sms</a:t>
            </a:r>
            <a:r>
              <a:rPr lang="pt-BR" sz="1500" b="0" dirty="0" smtClean="0"/>
              <a:t>);</a:t>
            </a:r>
          </a:p>
          <a:p>
            <a:pPr marL="395478" indent="-285750" algn="just">
              <a:buFont typeface="Arial" pitchFamily="34" charset="0"/>
              <a:buChar char="•"/>
            </a:pPr>
            <a:r>
              <a:rPr lang="pt-BR" sz="1500" b="0" dirty="0" smtClean="0"/>
              <a:t>Gráficos </a:t>
            </a:r>
            <a:r>
              <a:rPr lang="pt-BR" sz="1500" b="0" dirty="0"/>
              <a:t>gerenciais.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71CE836-518A-473E-B24F-3416DE8B99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8772"/>
            <a:ext cx="1869452" cy="78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1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368742"/>
            <a:ext cx="9036496" cy="53997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Software de gestão das atividades de inspeção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4968552"/>
          </a:xfrm>
        </p:spPr>
        <p:txBody>
          <a:bodyPr>
            <a:normAutofit/>
          </a:bodyPr>
          <a:lstStyle/>
          <a:p>
            <a:pPr algn="ctr"/>
            <a:r>
              <a:rPr lang="pt-BR" sz="1500" b="0" dirty="0"/>
              <a:t>Quais as principais vantagens em contratar a nossa </a:t>
            </a:r>
            <a:r>
              <a:rPr lang="pt-BR" sz="1500" b="0" dirty="0" smtClean="0"/>
              <a:t>solução?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500" b="0" dirty="0"/>
              <a:t>Aspectos positivos diretos:</a:t>
            </a:r>
          </a:p>
          <a:p>
            <a:pPr marL="742950" lvl="1" indent="-285750"/>
            <a:r>
              <a:rPr lang="pt-BR" sz="1400" dirty="0"/>
              <a:t>Desburocratização dos processos de inspeção;</a:t>
            </a:r>
          </a:p>
          <a:p>
            <a:pPr marL="742950" lvl="1" indent="-285750"/>
            <a:r>
              <a:rPr lang="pt-BR" sz="1400" dirty="0"/>
              <a:t>Permite o cruzamento de informações de forma automática;</a:t>
            </a:r>
          </a:p>
          <a:p>
            <a:pPr marL="742950" lvl="1" indent="-285750"/>
            <a:r>
              <a:rPr lang="pt-BR" sz="1400" dirty="0"/>
              <a:t>Estimula o desenvolvimento de novas ações;</a:t>
            </a:r>
          </a:p>
          <a:p>
            <a:pPr marL="742950" lvl="1" indent="-285750"/>
            <a:r>
              <a:rPr lang="pt-BR" sz="1400" dirty="0"/>
              <a:t>Otimização de tempo de trabalho;</a:t>
            </a:r>
          </a:p>
          <a:p>
            <a:pPr marL="742950" lvl="1" indent="-285750"/>
            <a:r>
              <a:rPr lang="pt-BR" sz="1400" dirty="0"/>
              <a:t>Gestão e integração dos processos;</a:t>
            </a:r>
          </a:p>
          <a:p>
            <a:pPr marL="742950" lvl="1" indent="-285750"/>
            <a:r>
              <a:rPr lang="pt-BR" sz="1400" dirty="0"/>
              <a:t>Disponibiliza informações de forma ágil e transparente, atendendo a legislação vigente</a:t>
            </a:r>
            <a:r>
              <a:rPr lang="pt-BR" sz="1400" dirty="0" smtClean="0"/>
              <a:t>.</a:t>
            </a:r>
          </a:p>
          <a:p>
            <a:pPr lvl="1" indent="0">
              <a:buNone/>
            </a:pPr>
            <a:endParaRPr lang="pt-BR" sz="1500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1500" b="0" dirty="0" smtClean="0"/>
              <a:t>Aspectos </a:t>
            </a:r>
            <a:r>
              <a:rPr lang="pt-BR" sz="1500" b="0" dirty="0"/>
              <a:t>positivos </a:t>
            </a:r>
            <a:r>
              <a:rPr lang="pt-BR" sz="1500" b="0" dirty="0" smtClean="0"/>
              <a:t>indiretos:</a:t>
            </a:r>
          </a:p>
          <a:p>
            <a:pPr marL="742950" lvl="1" indent="-285750"/>
            <a:r>
              <a:rPr lang="pt-BR" sz="1400" b="0" dirty="0" smtClean="0"/>
              <a:t>Possível </a:t>
            </a:r>
            <a:r>
              <a:rPr lang="pt-BR" sz="1400" b="0" dirty="0"/>
              <a:t>atração e retenção de novas indústrias ao </a:t>
            </a:r>
            <a:r>
              <a:rPr lang="pt-BR" sz="1400" b="0" dirty="0" smtClean="0"/>
              <a:t>município;</a:t>
            </a:r>
          </a:p>
          <a:p>
            <a:pPr marL="742950" lvl="1" indent="-285750"/>
            <a:r>
              <a:rPr lang="pt-BR" sz="1400" b="0" dirty="0" smtClean="0"/>
              <a:t>Geração </a:t>
            </a:r>
            <a:r>
              <a:rPr lang="pt-BR" sz="1400" b="0" dirty="0"/>
              <a:t>de mais </a:t>
            </a:r>
            <a:r>
              <a:rPr lang="pt-BR" sz="1400" b="0" dirty="0" smtClean="0"/>
              <a:t>empregos;</a:t>
            </a:r>
          </a:p>
          <a:p>
            <a:pPr marL="742950" lvl="1" indent="-285750"/>
            <a:r>
              <a:rPr lang="pt-BR" sz="1400" b="0" dirty="0" smtClean="0"/>
              <a:t>Aumento </a:t>
            </a:r>
            <a:r>
              <a:rPr lang="pt-BR" sz="1400" b="0" dirty="0"/>
              <a:t>da arrecadação via impostos e novas </a:t>
            </a:r>
            <a:r>
              <a:rPr lang="pt-BR" sz="1400" b="0" dirty="0" smtClean="0"/>
              <a:t>taxas;</a:t>
            </a:r>
          </a:p>
          <a:p>
            <a:pPr marL="742950" lvl="1" indent="-285750"/>
            <a:r>
              <a:rPr lang="pt-BR" sz="1400" b="0" dirty="0" smtClean="0"/>
              <a:t>Maior </a:t>
            </a:r>
            <a:r>
              <a:rPr lang="pt-BR" sz="1400" b="0" dirty="0"/>
              <a:t>formalização de </a:t>
            </a:r>
            <a:r>
              <a:rPr lang="pt-BR" sz="1400" b="0" dirty="0" smtClean="0"/>
              <a:t>indústrias;</a:t>
            </a:r>
          </a:p>
          <a:p>
            <a:pPr marL="742950" lvl="1" indent="-285750"/>
            <a:r>
              <a:rPr lang="pt-BR" sz="1400" b="0" dirty="0" smtClean="0"/>
              <a:t>Perfil </a:t>
            </a:r>
            <a:r>
              <a:rPr lang="pt-BR" sz="1400" b="0" dirty="0"/>
              <a:t>de inovação na gestão </a:t>
            </a:r>
            <a:r>
              <a:rPr lang="pt-BR" sz="1400" b="0" dirty="0" smtClean="0"/>
              <a:t>pública.</a:t>
            </a:r>
          </a:p>
          <a:p>
            <a:pPr lvl="1" indent="0">
              <a:buNone/>
            </a:pPr>
            <a:endParaRPr lang="pt-BR" sz="1400" b="0" dirty="0" smtClean="0"/>
          </a:p>
          <a:p>
            <a:pPr marL="285750" indent="-285750"/>
            <a:endParaRPr lang="pt-BR" sz="1400" b="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71CE836-518A-473E-B24F-3416DE8B99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8772"/>
            <a:ext cx="1869452" cy="78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28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55637"/>
            <a:ext cx="9144000" cy="4373563"/>
          </a:xfrm>
        </p:spPr>
        <p:txBody>
          <a:bodyPr>
            <a:normAutofit/>
          </a:bodyPr>
          <a:lstStyle/>
          <a:p>
            <a:pPr marL="109728" algn="ctr"/>
            <a:r>
              <a:rPr lang="pt-B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Contato:</a:t>
            </a:r>
          </a:p>
          <a:p>
            <a:pPr marL="109728" algn="ctr"/>
            <a:r>
              <a:rPr lang="pt-B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09728" algn="ctr"/>
            <a:r>
              <a:rPr lang="pt-B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Arthur </a:t>
            </a:r>
            <a:r>
              <a:rPr lang="pt-B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Dalri</a:t>
            </a:r>
            <a:r>
              <a:rPr lang="pt-B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Hauck</a:t>
            </a:r>
            <a:r>
              <a:rPr lang="pt-B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(47) 9 9607.7380</a:t>
            </a:r>
          </a:p>
          <a:p>
            <a:pPr marL="109728" algn="ctr"/>
            <a:r>
              <a:rPr lang="pt-BR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hauck.ad@gmail.com</a:t>
            </a:r>
            <a:endParaRPr lang="pt-B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algn="ctr"/>
            <a:endParaRPr lang="pt-B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algn="ctr"/>
            <a:r>
              <a:rPr lang="pt-B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Rodrigo Soprano - (47) 9 9927.7522</a:t>
            </a:r>
          </a:p>
          <a:p>
            <a:pPr marL="109728" algn="ctr"/>
            <a:r>
              <a:rPr lang="pt-BR" sz="15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rsopranoaj@gmail.com</a:t>
            </a:r>
            <a:endParaRPr lang="pt-B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algn="ctr"/>
            <a:endParaRPr lang="pt-B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algn="ctr"/>
            <a:r>
              <a:rPr lang="pt-B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Website - www.w3agro.com.br</a:t>
            </a:r>
            <a:endParaRPr lang="pt-B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C:\Users\Mauricio\Desktop\backup\OTHOBO iT\W3AGRO Aplicativos para o Agronegocio\Logo W3Agro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808" y="4386776"/>
            <a:ext cx="2200275" cy="9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F71CE836-518A-473E-B24F-3416DE8B99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769" y="4386776"/>
            <a:ext cx="2180567" cy="91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98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cial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352</TotalTime>
  <Words>488</Words>
  <Application>Microsoft Office PowerPoint</Application>
  <PresentationFormat>Apresentação na tela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Essencial</vt:lpstr>
      <vt:lpstr>Software de gestão das  atividades de inspeção</vt:lpstr>
      <vt:lpstr>Software de gestão das atividades de inspeção</vt:lpstr>
      <vt:lpstr>Software de gestão das atividades de inspeção</vt:lpstr>
      <vt:lpstr>Software de gestão das atividades de inspeção</vt:lpstr>
      <vt:lpstr>Software de gestão das atividades de inspeção</vt:lpstr>
      <vt:lpstr>Software de gestão das atividades de inspeção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gestão das  atividades de inspeção</dc:title>
  <dc:creator>Rodrigo Soprano</dc:creator>
  <cp:lastModifiedBy>Rodrigo Soprano</cp:lastModifiedBy>
  <cp:revision>22</cp:revision>
  <dcterms:created xsi:type="dcterms:W3CDTF">2018-06-25T17:42:12Z</dcterms:created>
  <dcterms:modified xsi:type="dcterms:W3CDTF">2018-06-28T23:55:36Z</dcterms:modified>
</cp:coreProperties>
</file>