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95" r:id="rId5"/>
    <p:sldId id="296" r:id="rId6"/>
    <p:sldId id="436" r:id="rId7"/>
    <p:sldId id="297" r:id="rId8"/>
    <p:sldId id="419" r:id="rId9"/>
    <p:sldId id="420" r:id="rId10"/>
    <p:sldId id="422" r:id="rId11"/>
    <p:sldId id="437" r:id="rId12"/>
    <p:sldId id="427" r:id="rId13"/>
    <p:sldId id="423" r:id="rId14"/>
    <p:sldId id="428" r:id="rId15"/>
    <p:sldId id="424" r:id="rId16"/>
    <p:sldId id="429" r:id="rId17"/>
    <p:sldId id="425" r:id="rId18"/>
    <p:sldId id="426" r:id="rId19"/>
    <p:sldId id="430" r:id="rId20"/>
    <p:sldId id="431" r:id="rId21"/>
    <p:sldId id="432" r:id="rId22"/>
    <p:sldId id="433" r:id="rId23"/>
    <p:sldId id="434" r:id="rId24"/>
    <p:sldId id="435" r:id="rId25"/>
    <p:sldId id="439" r:id="rId26"/>
    <p:sldId id="440" r:id="rId27"/>
    <p:sldId id="438" r:id="rId28"/>
    <p:sldId id="269" r:id="rId29"/>
  </p:sldIdLst>
  <p:sldSz cx="9906000" cy="6858000" type="A4"/>
  <p:notesSz cx="6797675" cy="9926638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0000"/>
    <a:srgbClr val="FFFFCC"/>
    <a:srgbClr val="FF9900"/>
    <a:srgbClr val="CC3300"/>
    <a:srgbClr val="B2B2B2"/>
    <a:srgbClr val="96969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7" autoAdjust="0"/>
    <p:restoredTop sz="88078" autoAdjust="0"/>
  </p:normalViewPr>
  <p:slideViewPr>
    <p:cSldViewPr>
      <p:cViewPr varScale="1">
        <p:scale>
          <a:sx n="80" d="100"/>
          <a:sy n="80" d="100"/>
        </p:scale>
        <p:origin x="1122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"/>
    </p:cViewPr>
  </p:sorterViewPr>
  <p:notesViewPr>
    <p:cSldViewPr>
      <p:cViewPr>
        <p:scale>
          <a:sx n="75" d="100"/>
          <a:sy n="75" d="100"/>
        </p:scale>
        <p:origin x="-672" y="198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Confronto entre a previsão da receita </a:t>
          </a:r>
          <a:r>
            <a:rPr lang="pt-BR" sz="2000" i="1" dirty="0" smtClean="0">
              <a:latin typeface="Arial" pitchFamily="34" charset="0"/>
              <a:cs typeface="Arial" pitchFamily="34" charset="0"/>
            </a:rPr>
            <a:t>X </a:t>
          </a:r>
          <a:r>
            <a:rPr lang="pt-BR" sz="2000" dirty="0" smtClean="0">
              <a:latin typeface="Arial" pitchFamily="34" charset="0"/>
              <a:cs typeface="Arial" pitchFamily="34" charset="0"/>
            </a:rPr>
            <a:t>arrecadação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94E6BB22-66E8-4422-AEC8-9F05D7BC16D9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Detalhamento das receitas e despesas </a:t>
          </a:r>
          <a:r>
            <a:rPr lang="pt-BR" sz="2000" dirty="0" err="1" smtClean="0">
              <a:latin typeface="Arial" pitchFamily="34" charset="0"/>
              <a:cs typeface="Arial" pitchFamily="34" charset="0"/>
            </a:rPr>
            <a:t>intraorçamentárias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69EC472-C308-418F-A12C-F78CA723F857}" type="parTrans" cxnId="{2F6200D9-8437-4F44-A434-23492109B655}">
      <dgm:prSet/>
      <dgm:spPr/>
      <dgm:t>
        <a:bodyPr/>
        <a:lstStyle/>
        <a:p>
          <a:endParaRPr lang="pt-BR"/>
        </a:p>
      </dgm:t>
    </dgm:pt>
    <dgm:pt modelId="{38819D6F-3CBC-412D-963A-48A5342C064A}" type="sibTrans" cxnId="{2F6200D9-8437-4F44-A434-23492109B655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 utilização do superávit financeiro e da reabertura de créditos especiais e extraordinários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Detalhamento e análise da execução das despesas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BB55B991-6E3F-495D-92B7-8105EEBCFB5D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Avaliação  do estoque de restos a pagar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8170D62A-3AF5-4398-9DA1-9CBDADD2F469}" type="parTrans" cxnId="{12F23B49-0F0A-4126-9FA4-668AF6506913}">
      <dgm:prSet/>
      <dgm:spPr/>
      <dgm:t>
        <a:bodyPr/>
        <a:lstStyle/>
        <a:p>
          <a:endParaRPr lang="pt-BR"/>
        </a:p>
      </dgm:t>
    </dgm:pt>
    <dgm:pt modelId="{25658690-A79A-452E-9FAE-58E2C2C9856A}" type="sibTrans" cxnId="{12F23B49-0F0A-4126-9FA4-668AF6506913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5" custScaleX="142857" custScaleY="1373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661157C8-2FFC-4FB8-9ACA-B9480783E290}" type="pres">
      <dgm:prSet presAssocID="{94E6BB22-66E8-4422-AEC8-9F05D7BC16D9}" presName="parentLin" presStyleCnt="0"/>
      <dgm:spPr/>
    </dgm:pt>
    <dgm:pt modelId="{E170EFF0-A1CE-4495-AC09-EF7E01B5DD1B}" type="pres">
      <dgm:prSet presAssocID="{94E6BB22-66E8-4422-AEC8-9F05D7BC16D9}" presName="parentLeftMargin" presStyleLbl="node1" presStyleIdx="0" presStyleCnt="5"/>
      <dgm:spPr/>
      <dgm:t>
        <a:bodyPr/>
        <a:lstStyle/>
        <a:p>
          <a:endParaRPr lang="pt-BR"/>
        </a:p>
      </dgm:t>
    </dgm:pt>
    <dgm:pt modelId="{28787A81-735E-4B7A-BEC7-8A81094C4FD9}" type="pres">
      <dgm:prSet presAssocID="{94E6BB22-66E8-4422-AEC8-9F05D7BC16D9}" presName="parentText" presStyleLbl="node1" presStyleIdx="1" presStyleCnt="5" custScaleX="142857" custScaleY="14659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2E3623-D063-43EC-A5E8-A5EFEC8CF1A6}" type="pres">
      <dgm:prSet presAssocID="{94E6BB22-66E8-4422-AEC8-9F05D7BC16D9}" presName="negativeSpace" presStyleCnt="0"/>
      <dgm:spPr/>
    </dgm:pt>
    <dgm:pt modelId="{69B3C3CE-2911-4689-BBAA-E55EEFD84576}" type="pres">
      <dgm:prSet presAssocID="{94E6BB22-66E8-4422-AEC8-9F05D7BC16D9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19D1272D-D93A-465E-BADC-F16C12B00496}" type="pres">
      <dgm:prSet presAssocID="{38819D6F-3CBC-412D-963A-48A5342C064A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1" presStyleCnt="5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2" presStyleCnt="5" custScaleX="138057" custScaleY="15116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2" presStyleCnt="5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3" presStyleCnt="5" custScaleX="142857" custScaleY="13059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004C7D3-EC23-49BA-92D9-F7B80E7A1C3B}" type="pres">
      <dgm:prSet presAssocID="{D9F5FA93-81EF-4C91-9ED1-709E55A0C452}" presName="spaceBetweenRectangles" presStyleCnt="0"/>
      <dgm:spPr/>
    </dgm:pt>
    <dgm:pt modelId="{2D3A2B8A-C7B8-4DD9-8782-3D4A360916F1}" type="pres">
      <dgm:prSet presAssocID="{BB55B991-6E3F-495D-92B7-8105EEBCFB5D}" presName="parentLin" presStyleCnt="0"/>
      <dgm:spPr/>
    </dgm:pt>
    <dgm:pt modelId="{48F8B030-59A6-485D-BF3E-1B59FA1BF279}" type="pres">
      <dgm:prSet presAssocID="{BB55B991-6E3F-495D-92B7-8105EEBCFB5D}" presName="parentLeftMargin" presStyleLbl="node1" presStyleIdx="3" presStyleCnt="5"/>
      <dgm:spPr/>
      <dgm:t>
        <a:bodyPr/>
        <a:lstStyle/>
        <a:p>
          <a:endParaRPr lang="pt-BR"/>
        </a:p>
      </dgm:t>
    </dgm:pt>
    <dgm:pt modelId="{D00DBCAC-0D7A-46C5-9CE0-E5E791054062}" type="pres">
      <dgm:prSet presAssocID="{BB55B991-6E3F-495D-92B7-8105EEBCFB5D}" presName="parentText" presStyleLbl="node1" presStyleIdx="4" presStyleCnt="5" custScaleX="142857" custScaleY="13514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B497B2-FC0B-4650-A4EA-1E89B7E129E7}" type="pres">
      <dgm:prSet presAssocID="{BB55B991-6E3F-495D-92B7-8105EEBCFB5D}" presName="negativeSpace" presStyleCnt="0"/>
      <dgm:spPr/>
    </dgm:pt>
    <dgm:pt modelId="{19A385D6-0373-4773-8D0C-62C239D02469}" type="pres">
      <dgm:prSet presAssocID="{BB55B991-6E3F-495D-92B7-8105EEBCFB5D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</dgm:ptLst>
  <dgm:cxnLst>
    <dgm:cxn modelId="{5B78446E-9503-4028-9DB7-26289189804A}" srcId="{2EBD8B18-1715-43CF-B79A-DA933E8774B0}" destId="{71447576-2684-4BD0-BDA4-F1B8A6558E34}" srcOrd="2" destOrd="0" parTransId="{61C07005-2538-41A2-AD1C-11A87B1B7215}" sibTransId="{12E79063-89EA-4B38-B273-7560A4A10D14}"/>
    <dgm:cxn modelId="{73D76667-DF27-4079-9747-5D4BB3A366CB}" srcId="{2EBD8B18-1715-43CF-B79A-DA933E8774B0}" destId="{2BCEA717-82AF-44F7-BC07-6D3E0D52578A}" srcOrd="3" destOrd="0" parTransId="{A3EE5990-291F-4E73-AB80-BEDEB2ED85EA}" sibTransId="{D9F5FA93-81EF-4C91-9ED1-709E55A0C452}"/>
    <dgm:cxn modelId="{9FD813C7-EF92-4008-813F-01F473885837}" type="presOf" srcId="{94E6BB22-66E8-4422-AEC8-9F05D7BC16D9}" destId="{E170EFF0-A1CE-4495-AC09-EF7E01B5DD1B}" srcOrd="0" destOrd="0" presId="urn:microsoft.com/office/officeart/2005/8/layout/list1"/>
    <dgm:cxn modelId="{7C8D0A48-0929-4895-A207-E0F31CA66FE5}" type="presOf" srcId="{EA1F0572-6699-4B82-A64D-C40EBE59DEF7}" destId="{C81C0326-4ECF-442E-9070-33547B5FA5D1}" srcOrd="1" destOrd="0" presId="urn:microsoft.com/office/officeart/2005/8/layout/list1"/>
    <dgm:cxn modelId="{ED20D403-1001-435E-B3E6-CE013E3CD4ED}" type="presOf" srcId="{71447576-2684-4BD0-BDA4-F1B8A6558E34}" destId="{9EA88A40-4267-4085-BEED-66D4EBF914EE}" srcOrd="0" destOrd="0" presId="urn:microsoft.com/office/officeart/2005/8/layout/list1"/>
    <dgm:cxn modelId="{18F7F9FE-CFFB-4D66-AF9D-306CE89B9772}" type="presOf" srcId="{2EBD8B18-1715-43CF-B79A-DA933E8774B0}" destId="{62AB1339-E974-4771-A52F-A3266A16F009}" srcOrd="0" destOrd="0" presId="urn:microsoft.com/office/officeart/2005/8/layout/list1"/>
    <dgm:cxn modelId="{1D687E06-989E-48E7-A7BA-ABC4C0CEC6FC}" type="presOf" srcId="{2BCEA717-82AF-44F7-BC07-6D3E0D52578A}" destId="{9C0A51DA-1152-4F8D-9EC1-B091A5310925}" srcOrd="1" destOrd="0" presId="urn:microsoft.com/office/officeart/2005/8/layout/list1"/>
    <dgm:cxn modelId="{2F6200D9-8437-4F44-A434-23492109B655}" srcId="{2EBD8B18-1715-43CF-B79A-DA933E8774B0}" destId="{94E6BB22-66E8-4422-AEC8-9F05D7BC16D9}" srcOrd="1" destOrd="0" parTransId="{669EC472-C308-418F-A12C-F78CA723F857}" sibTransId="{38819D6F-3CBC-412D-963A-48A5342C064A}"/>
    <dgm:cxn modelId="{12F23B49-0F0A-4126-9FA4-668AF6506913}" srcId="{2EBD8B18-1715-43CF-B79A-DA933E8774B0}" destId="{BB55B991-6E3F-495D-92B7-8105EEBCFB5D}" srcOrd="4" destOrd="0" parTransId="{8170D62A-3AF5-4398-9DA1-9CBDADD2F469}" sibTransId="{25658690-A79A-452E-9FAE-58E2C2C9856A}"/>
    <dgm:cxn modelId="{BBD69766-3635-4951-A94E-5339000E2328}" type="presOf" srcId="{94E6BB22-66E8-4422-AEC8-9F05D7BC16D9}" destId="{28787A81-735E-4B7A-BEC7-8A81094C4FD9}" srcOrd="1" destOrd="0" presId="urn:microsoft.com/office/officeart/2005/8/layout/list1"/>
    <dgm:cxn modelId="{709BE4B6-2836-49E6-9023-5BE048A641C4}" type="presOf" srcId="{BB55B991-6E3F-495D-92B7-8105EEBCFB5D}" destId="{48F8B030-59A6-485D-BF3E-1B59FA1BF279}" srcOrd="0" destOrd="0" presId="urn:microsoft.com/office/officeart/2005/8/layout/list1"/>
    <dgm:cxn modelId="{CB585BD8-D38E-4AA4-99B8-9736D5D670F5}" type="presOf" srcId="{71447576-2684-4BD0-BDA4-F1B8A6558E34}" destId="{93E8A57D-A71B-44BD-813F-D26311C2941C}" srcOrd="1" destOrd="0" presId="urn:microsoft.com/office/officeart/2005/8/layout/list1"/>
    <dgm:cxn modelId="{278DEC00-F5E6-430B-A970-7EE9249F53BE}" type="presOf" srcId="{2BCEA717-82AF-44F7-BC07-6D3E0D52578A}" destId="{55E67107-1AE3-4725-9106-98E740460466}" srcOrd="0" destOrd="0" presId="urn:microsoft.com/office/officeart/2005/8/layout/list1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E7CB3832-690A-4B03-BC52-A6BC5BFC4058}" type="presOf" srcId="{EA1F0572-6699-4B82-A64D-C40EBE59DEF7}" destId="{6C0881E2-F797-4F3D-821A-036594DFB0D4}" srcOrd="0" destOrd="0" presId="urn:microsoft.com/office/officeart/2005/8/layout/list1"/>
    <dgm:cxn modelId="{FD3891D9-2096-4CD3-9438-E283A189A098}" type="presOf" srcId="{BB55B991-6E3F-495D-92B7-8105EEBCFB5D}" destId="{D00DBCAC-0D7A-46C5-9CE0-E5E791054062}" srcOrd="1" destOrd="0" presId="urn:microsoft.com/office/officeart/2005/8/layout/list1"/>
    <dgm:cxn modelId="{B35929CD-17A8-4EFB-9B4F-3ABA261A1404}" type="presParOf" srcId="{62AB1339-E974-4771-A52F-A3266A16F009}" destId="{6DF34D60-7E53-4D8E-B1B8-2CB93B0B222C}" srcOrd="0" destOrd="0" presId="urn:microsoft.com/office/officeart/2005/8/layout/list1"/>
    <dgm:cxn modelId="{D21E434F-B641-4EA6-8ED4-F393B4523156}" type="presParOf" srcId="{6DF34D60-7E53-4D8E-B1B8-2CB93B0B222C}" destId="{6C0881E2-F797-4F3D-821A-036594DFB0D4}" srcOrd="0" destOrd="0" presId="urn:microsoft.com/office/officeart/2005/8/layout/list1"/>
    <dgm:cxn modelId="{1E2CD268-3E1C-4A37-9643-B77C9DADB641}" type="presParOf" srcId="{6DF34D60-7E53-4D8E-B1B8-2CB93B0B222C}" destId="{C81C0326-4ECF-442E-9070-33547B5FA5D1}" srcOrd="1" destOrd="0" presId="urn:microsoft.com/office/officeart/2005/8/layout/list1"/>
    <dgm:cxn modelId="{C2FD294D-96D8-45EB-B945-FA92DC28FD4A}" type="presParOf" srcId="{62AB1339-E974-4771-A52F-A3266A16F009}" destId="{41441615-7AF2-41C2-8507-CD029EC5FB88}" srcOrd="1" destOrd="0" presId="urn:microsoft.com/office/officeart/2005/8/layout/list1"/>
    <dgm:cxn modelId="{B5EF71CE-B3B8-4EE1-B3D6-248166CF6948}" type="presParOf" srcId="{62AB1339-E974-4771-A52F-A3266A16F009}" destId="{16D5B8F7-1A02-4057-99B3-3992B6407A3C}" srcOrd="2" destOrd="0" presId="urn:microsoft.com/office/officeart/2005/8/layout/list1"/>
    <dgm:cxn modelId="{444A743C-4EC7-49A9-BF07-182B9C6E5E24}" type="presParOf" srcId="{62AB1339-E974-4771-A52F-A3266A16F009}" destId="{579B99C8-BAD2-4ADC-ABCD-352AA8A848E4}" srcOrd="3" destOrd="0" presId="urn:microsoft.com/office/officeart/2005/8/layout/list1"/>
    <dgm:cxn modelId="{21ED3026-324C-4522-A19F-29824E189C47}" type="presParOf" srcId="{62AB1339-E974-4771-A52F-A3266A16F009}" destId="{661157C8-2FFC-4FB8-9ACA-B9480783E290}" srcOrd="4" destOrd="0" presId="urn:microsoft.com/office/officeart/2005/8/layout/list1"/>
    <dgm:cxn modelId="{4C3A5611-6878-4C2C-AE5B-E477D1FA0A1A}" type="presParOf" srcId="{661157C8-2FFC-4FB8-9ACA-B9480783E290}" destId="{E170EFF0-A1CE-4495-AC09-EF7E01B5DD1B}" srcOrd="0" destOrd="0" presId="urn:microsoft.com/office/officeart/2005/8/layout/list1"/>
    <dgm:cxn modelId="{34BF685A-1965-4219-BBE8-AA18B15655FF}" type="presParOf" srcId="{661157C8-2FFC-4FB8-9ACA-B9480783E290}" destId="{28787A81-735E-4B7A-BEC7-8A81094C4FD9}" srcOrd="1" destOrd="0" presId="urn:microsoft.com/office/officeart/2005/8/layout/list1"/>
    <dgm:cxn modelId="{1A675788-AEB6-4B6B-BE34-1EE28FB8A32E}" type="presParOf" srcId="{62AB1339-E974-4771-A52F-A3266A16F009}" destId="{3E2E3623-D063-43EC-A5E8-A5EFEC8CF1A6}" srcOrd="5" destOrd="0" presId="urn:microsoft.com/office/officeart/2005/8/layout/list1"/>
    <dgm:cxn modelId="{D72177B8-A157-4C61-BC33-0D68D2679137}" type="presParOf" srcId="{62AB1339-E974-4771-A52F-A3266A16F009}" destId="{69B3C3CE-2911-4689-BBAA-E55EEFD84576}" srcOrd="6" destOrd="0" presId="urn:microsoft.com/office/officeart/2005/8/layout/list1"/>
    <dgm:cxn modelId="{D56B0F02-7D8B-46D0-9413-DBDBE2FC82C7}" type="presParOf" srcId="{62AB1339-E974-4771-A52F-A3266A16F009}" destId="{19D1272D-D93A-465E-BADC-F16C12B00496}" srcOrd="7" destOrd="0" presId="urn:microsoft.com/office/officeart/2005/8/layout/list1"/>
    <dgm:cxn modelId="{E6C18622-6E9E-4CE2-9366-4F769FA9F4B5}" type="presParOf" srcId="{62AB1339-E974-4771-A52F-A3266A16F009}" destId="{E6D40D6A-9121-470A-96F8-78A1C83D115D}" srcOrd="8" destOrd="0" presId="urn:microsoft.com/office/officeart/2005/8/layout/list1"/>
    <dgm:cxn modelId="{A15A31CD-F8CD-4DDD-810A-AB502772A1AB}" type="presParOf" srcId="{E6D40D6A-9121-470A-96F8-78A1C83D115D}" destId="{9EA88A40-4267-4085-BEED-66D4EBF914EE}" srcOrd="0" destOrd="0" presId="urn:microsoft.com/office/officeart/2005/8/layout/list1"/>
    <dgm:cxn modelId="{60104B46-08F8-4505-B42F-3E3BA1184004}" type="presParOf" srcId="{E6D40D6A-9121-470A-96F8-78A1C83D115D}" destId="{93E8A57D-A71B-44BD-813F-D26311C2941C}" srcOrd="1" destOrd="0" presId="urn:microsoft.com/office/officeart/2005/8/layout/list1"/>
    <dgm:cxn modelId="{616C71DA-F52F-423A-9E64-9C7C340B3C7C}" type="presParOf" srcId="{62AB1339-E974-4771-A52F-A3266A16F009}" destId="{61D970FA-D101-45D9-81E5-E08F5652A688}" srcOrd="9" destOrd="0" presId="urn:microsoft.com/office/officeart/2005/8/layout/list1"/>
    <dgm:cxn modelId="{AF282A7D-93D4-4063-A9B2-DE017C12C340}" type="presParOf" srcId="{62AB1339-E974-4771-A52F-A3266A16F009}" destId="{4D783FB8-60E5-490F-BCB7-FEA7E8E60BB7}" srcOrd="10" destOrd="0" presId="urn:microsoft.com/office/officeart/2005/8/layout/list1"/>
    <dgm:cxn modelId="{2CD2CDC6-472F-4832-B2B6-166B7096B1A9}" type="presParOf" srcId="{62AB1339-E974-4771-A52F-A3266A16F009}" destId="{C2F92EF4-CF03-48E0-94B6-5348D6BC41DD}" srcOrd="11" destOrd="0" presId="urn:microsoft.com/office/officeart/2005/8/layout/list1"/>
    <dgm:cxn modelId="{FDF3DDF2-0569-4B73-BB99-2A342A45414C}" type="presParOf" srcId="{62AB1339-E974-4771-A52F-A3266A16F009}" destId="{C93B7E04-1721-4D7A-B39C-BD9903CDBFB7}" srcOrd="12" destOrd="0" presId="urn:microsoft.com/office/officeart/2005/8/layout/list1"/>
    <dgm:cxn modelId="{4BD9BDA6-36D2-4522-9172-6808DC87D6D2}" type="presParOf" srcId="{C93B7E04-1721-4D7A-B39C-BD9903CDBFB7}" destId="{55E67107-1AE3-4725-9106-98E740460466}" srcOrd="0" destOrd="0" presId="urn:microsoft.com/office/officeart/2005/8/layout/list1"/>
    <dgm:cxn modelId="{D14FB5FC-6777-4677-9974-C3EF7EC5C0F9}" type="presParOf" srcId="{C93B7E04-1721-4D7A-B39C-BD9903CDBFB7}" destId="{9C0A51DA-1152-4F8D-9EC1-B091A5310925}" srcOrd="1" destOrd="0" presId="urn:microsoft.com/office/officeart/2005/8/layout/list1"/>
    <dgm:cxn modelId="{C561CC9D-5BE2-41CB-ABE9-13A7331393C3}" type="presParOf" srcId="{62AB1339-E974-4771-A52F-A3266A16F009}" destId="{82C012AB-CA2D-4213-BB0D-8703BE2D7CA6}" srcOrd="13" destOrd="0" presId="urn:microsoft.com/office/officeart/2005/8/layout/list1"/>
    <dgm:cxn modelId="{D1BB4E09-DA59-44CE-9F60-2C4467B34A53}" type="presParOf" srcId="{62AB1339-E974-4771-A52F-A3266A16F009}" destId="{83BC594F-8F20-4D72-9F3A-AED7E7413ACF}" srcOrd="14" destOrd="0" presId="urn:microsoft.com/office/officeart/2005/8/layout/list1"/>
    <dgm:cxn modelId="{200063FA-DDB4-413F-9A35-357D1DDAAD94}" type="presParOf" srcId="{62AB1339-E974-4771-A52F-A3266A16F009}" destId="{5004C7D3-EC23-49BA-92D9-F7B80E7A1C3B}" srcOrd="15" destOrd="0" presId="urn:microsoft.com/office/officeart/2005/8/layout/list1"/>
    <dgm:cxn modelId="{B7039B59-04D7-4B58-8F2B-18611B69A82B}" type="presParOf" srcId="{62AB1339-E974-4771-A52F-A3266A16F009}" destId="{2D3A2B8A-C7B8-4DD9-8782-3D4A360916F1}" srcOrd="16" destOrd="0" presId="urn:microsoft.com/office/officeart/2005/8/layout/list1"/>
    <dgm:cxn modelId="{23DC5084-C5BB-4B5A-99D5-30F84EC6B745}" type="presParOf" srcId="{2D3A2B8A-C7B8-4DD9-8782-3D4A360916F1}" destId="{48F8B030-59A6-485D-BF3E-1B59FA1BF279}" srcOrd="0" destOrd="0" presId="urn:microsoft.com/office/officeart/2005/8/layout/list1"/>
    <dgm:cxn modelId="{2109E6A9-D727-4924-953F-8DD6EA0BBA8E}" type="presParOf" srcId="{2D3A2B8A-C7B8-4DD9-8782-3D4A360916F1}" destId="{D00DBCAC-0D7A-46C5-9CE0-E5E791054062}" srcOrd="1" destOrd="0" presId="urn:microsoft.com/office/officeart/2005/8/layout/list1"/>
    <dgm:cxn modelId="{9B4C8522-E8B8-4B03-A17D-2648005AB162}" type="presParOf" srcId="{62AB1339-E974-4771-A52F-A3266A16F009}" destId="{8FB497B2-FC0B-4650-A4EA-1E89B7E129E7}" srcOrd="17" destOrd="0" presId="urn:microsoft.com/office/officeart/2005/8/layout/list1"/>
    <dgm:cxn modelId="{2FE77B6A-27D6-42D3-8A68-13B7F211F07E}" type="presParOf" srcId="{62AB1339-E974-4771-A52F-A3266A16F009}" destId="{19A385D6-0373-4773-8D0C-62C239D02469}" srcOrd="18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Caixa e equivalente de caixa; Créditos a Curto Prazo e a Longo Prazo; Imobilizado – inclusive Reavaliações e Reduções ao valor recuperável; Intangível;   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Fornecedores; Obrigações Trabalhistas, Previdenciárias e Assistenciais a Curto Prazo e a Longo Prazo; Provisões a Curto Prazo e a Longo Prazo;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Demais elementos patrimoniais, quando relevantes.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3" custScaleX="142857" custScaleY="25106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1" presStyleCnt="3" custScaleX="138057" custScaleY="23696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2" presStyleCnt="3" custScaleX="142857" custScaleY="13059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</dgm:ptLst>
  <dgm:cxnLst>
    <dgm:cxn modelId="{B8CFB43C-9FAD-4D5A-846C-561060773D23}" type="presOf" srcId="{EA1F0572-6699-4B82-A64D-C40EBE59DEF7}" destId="{C81C0326-4ECF-442E-9070-33547B5FA5D1}" srcOrd="1" destOrd="0" presId="urn:microsoft.com/office/officeart/2005/8/layout/list1"/>
    <dgm:cxn modelId="{F3EE61F6-14A7-40BA-BEEF-0F302767BAD7}" type="presOf" srcId="{2BCEA717-82AF-44F7-BC07-6D3E0D52578A}" destId="{55E67107-1AE3-4725-9106-98E740460466}" srcOrd="0" destOrd="0" presId="urn:microsoft.com/office/officeart/2005/8/layout/list1"/>
    <dgm:cxn modelId="{6C6D1357-690E-4DBA-BF6A-B27CA5870D79}" type="presOf" srcId="{2BCEA717-82AF-44F7-BC07-6D3E0D52578A}" destId="{9C0A51DA-1152-4F8D-9EC1-B091A5310925}" srcOrd="1" destOrd="0" presId="urn:microsoft.com/office/officeart/2005/8/layout/list1"/>
    <dgm:cxn modelId="{73D76667-DF27-4079-9747-5D4BB3A366CB}" srcId="{2EBD8B18-1715-43CF-B79A-DA933E8774B0}" destId="{2BCEA717-82AF-44F7-BC07-6D3E0D52578A}" srcOrd="2" destOrd="0" parTransId="{A3EE5990-291F-4E73-AB80-BEDEB2ED85EA}" sibTransId="{D9F5FA93-81EF-4C91-9ED1-709E55A0C452}"/>
    <dgm:cxn modelId="{5B78446E-9503-4028-9DB7-26289189804A}" srcId="{2EBD8B18-1715-43CF-B79A-DA933E8774B0}" destId="{71447576-2684-4BD0-BDA4-F1B8A6558E34}" srcOrd="1" destOrd="0" parTransId="{61C07005-2538-41A2-AD1C-11A87B1B7215}" sibTransId="{12E79063-89EA-4B38-B273-7560A4A10D14}"/>
    <dgm:cxn modelId="{AB821FCF-BF29-4558-93C2-64DEF78E5803}" type="presOf" srcId="{71447576-2684-4BD0-BDA4-F1B8A6558E34}" destId="{93E8A57D-A71B-44BD-813F-D26311C2941C}" srcOrd="1" destOrd="0" presId="urn:microsoft.com/office/officeart/2005/8/layout/list1"/>
    <dgm:cxn modelId="{E28EBBE4-81AA-4B70-89E4-D49066A092BC}" type="presOf" srcId="{2EBD8B18-1715-43CF-B79A-DA933E8774B0}" destId="{62AB1339-E974-4771-A52F-A3266A16F009}" srcOrd="0" destOrd="0" presId="urn:microsoft.com/office/officeart/2005/8/layout/list1"/>
    <dgm:cxn modelId="{DE8CDE91-4B5B-4C6F-A635-2A97984CF4D8}" type="presOf" srcId="{EA1F0572-6699-4B82-A64D-C40EBE59DEF7}" destId="{6C0881E2-F797-4F3D-821A-036594DFB0D4}" srcOrd="0" destOrd="0" presId="urn:microsoft.com/office/officeart/2005/8/layout/list1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390BECC1-5538-4966-8DCE-8B927A619D71}" type="presOf" srcId="{71447576-2684-4BD0-BDA4-F1B8A6558E34}" destId="{9EA88A40-4267-4085-BEED-66D4EBF914EE}" srcOrd="0" destOrd="0" presId="urn:microsoft.com/office/officeart/2005/8/layout/list1"/>
    <dgm:cxn modelId="{7CF3F91B-9188-4CBB-A251-E87360D7D8DD}" type="presParOf" srcId="{62AB1339-E974-4771-A52F-A3266A16F009}" destId="{6DF34D60-7E53-4D8E-B1B8-2CB93B0B222C}" srcOrd="0" destOrd="0" presId="urn:microsoft.com/office/officeart/2005/8/layout/list1"/>
    <dgm:cxn modelId="{6A37FB02-C6AC-458D-BAF7-EEA2662EBEF3}" type="presParOf" srcId="{6DF34D60-7E53-4D8E-B1B8-2CB93B0B222C}" destId="{6C0881E2-F797-4F3D-821A-036594DFB0D4}" srcOrd="0" destOrd="0" presId="urn:microsoft.com/office/officeart/2005/8/layout/list1"/>
    <dgm:cxn modelId="{DB94DE6B-D8AD-4BE6-AB75-5FCCCE9BB393}" type="presParOf" srcId="{6DF34D60-7E53-4D8E-B1B8-2CB93B0B222C}" destId="{C81C0326-4ECF-442E-9070-33547B5FA5D1}" srcOrd="1" destOrd="0" presId="urn:microsoft.com/office/officeart/2005/8/layout/list1"/>
    <dgm:cxn modelId="{60731D3B-E138-4DB4-B42E-EBF332E3828E}" type="presParOf" srcId="{62AB1339-E974-4771-A52F-A3266A16F009}" destId="{41441615-7AF2-41C2-8507-CD029EC5FB88}" srcOrd="1" destOrd="0" presId="urn:microsoft.com/office/officeart/2005/8/layout/list1"/>
    <dgm:cxn modelId="{421CCB61-3950-4B1C-AE73-A1C7531E2F18}" type="presParOf" srcId="{62AB1339-E974-4771-A52F-A3266A16F009}" destId="{16D5B8F7-1A02-4057-99B3-3992B6407A3C}" srcOrd="2" destOrd="0" presId="urn:microsoft.com/office/officeart/2005/8/layout/list1"/>
    <dgm:cxn modelId="{380D1B0B-8772-4BBC-8C4D-59A29C576BD7}" type="presParOf" srcId="{62AB1339-E974-4771-A52F-A3266A16F009}" destId="{579B99C8-BAD2-4ADC-ABCD-352AA8A848E4}" srcOrd="3" destOrd="0" presId="urn:microsoft.com/office/officeart/2005/8/layout/list1"/>
    <dgm:cxn modelId="{1FFDC685-746C-41AA-B577-0FBC9F82EAA3}" type="presParOf" srcId="{62AB1339-E974-4771-A52F-A3266A16F009}" destId="{E6D40D6A-9121-470A-96F8-78A1C83D115D}" srcOrd="4" destOrd="0" presId="urn:microsoft.com/office/officeart/2005/8/layout/list1"/>
    <dgm:cxn modelId="{52033A44-2199-418C-9AD9-FCAAA78497ED}" type="presParOf" srcId="{E6D40D6A-9121-470A-96F8-78A1C83D115D}" destId="{9EA88A40-4267-4085-BEED-66D4EBF914EE}" srcOrd="0" destOrd="0" presId="urn:microsoft.com/office/officeart/2005/8/layout/list1"/>
    <dgm:cxn modelId="{80B68C1A-CFCF-499D-9586-421E0E5DBAB5}" type="presParOf" srcId="{E6D40D6A-9121-470A-96F8-78A1C83D115D}" destId="{93E8A57D-A71B-44BD-813F-D26311C2941C}" srcOrd="1" destOrd="0" presId="urn:microsoft.com/office/officeart/2005/8/layout/list1"/>
    <dgm:cxn modelId="{8540D8D3-41A2-4687-86B5-C931879F01F2}" type="presParOf" srcId="{62AB1339-E974-4771-A52F-A3266A16F009}" destId="{61D970FA-D101-45D9-81E5-E08F5652A688}" srcOrd="5" destOrd="0" presId="urn:microsoft.com/office/officeart/2005/8/layout/list1"/>
    <dgm:cxn modelId="{8D4BFBE3-35F8-492E-9C81-DF2D88ADA4EC}" type="presParOf" srcId="{62AB1339-E974-4771-A52F-A3266A16F009}" destId="{4D783FB8-60E5-490F-BCB7-FEA7E8E60BB7}" srcOrd="6" destOrd="0" presId="urn:microsoft.com/office/officeart/2005/8/layout/list1"/>
    <dgm:cxn modelId="{DB2F0D4F-08E2-4582-9CAB-91FD094C2D96}" type="presParOf" srcId="{62AB1339-E974-4771-A52F-A3266A16F009}" destId="{C2F92EF4-CF03-48E0-94B6-5348D6BC41DD}" srcOrd="7" destOrd="0" presId="urn:microsoft.com/office/officeart/2005/8/layout/list1"/>
    <dgm:cxn modelId="{E341F648-7447-487A-94E3-E40545C2A76D}" type="presParOf" srcId="{62AB1339-E974-4771-A52F-A3266A16F009}" destId="{C93B7E04-1721-4D7A-B39C-BD9903CDBFB7}" srcOrd="8" destOrd="0" presId="urn:microsoft.com/office/officeart/2005/8/layout/list1"/>
    <dgm:cxn modelId="{9E3AF8A7-9FED-4A7B-A1FB-99AB1691E41E}" type="presParOf" srcId="{C93B7E04-1721-4D7A-B39C-BD9903CDBFB7}" destId="{55E67107-1AE3-4725-9106-98E740460466}" srcOrd="0" destOrd="0" presId="urn:microsoft.com/office/officeart/2005/8/layout/list1"/>
    <dgm:cxn modelId="{2EE7E96B-6D41-478F-A559-B2765CF8B5B1}" type="presParOf" srcId="{C93B7E04-1721-4D7A-B39C-BD9903CDBFB7}" destId="{9C0A51DA-1152-4F8D-9EC1-B091A5310925}" srcOrd="1" destOrd="0" presId="urn:microsoft.com/office/officeart/2005/8/layout/list1"/>
    <dgm:cxn modelId="{B46CF0A8-614B-48B0-A332-3064D950DC8A}" type="presParOf" srcId="{62AB1339-E974-4771-A52F-A3266A16F009}" destId="{82C012AB-CA2D-4213-BB0D-8703BE2D7CA6}" srcOrd="9" destOrd="0" presId="urn:microsoft.com/office/officeart/2005/8/layout/list1"/>
    <dgm:cxn modelId="{1CA1BF9D-621F-4123-9072-F8106BE7BD7A}" type="presParOf" srcId="{62AB1339-E974-4771-A52F-A3266A16F009}" destId="{83BC594F-8F20-4D72-9F3A-AED7E7413ACF}" srcOrd="10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Analise das variações patrimoniais aumentativas e diminutivas relevantes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Detalhar o resultado patrimonial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Poderão ser apresentadas em notas explicativas, ainda que seus valores não sejam relevantes:  redução ao valor recuperável no ativo imobilizado; baixas de investimento;  constituição ou reversão de provisões.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3" custScaleX="142857" custScaleY="10761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1" presStyleCnt="3" custScaleX="138057" custScaleY="13838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2" presStyleCnt="3" custScaleX="142857" custScaleY="23322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</dgm:ptLst>
  <dgm:cxnLst>
    <dgm:cxn modelId="{42C2E4E0-A1F0-4365-A51B-35F3CA0C7DFB}" type="presOf" srcId="{2BCEA717-82AF-44F7-BC07-6D3E0D52578A}" destId="{9C0A51DA-1152-4F8D-9EC1-B091A5310925}" srcOrd="1" destOrd="0" presId="urn:microsoft.com/office/officeart/2005/8/layout/list1"/>
    <dgm:cxn modelId="{4C840841-AF9F-45FD-88AF-0B6D65DC2C4B}" type="presOf" srcId="{2BCEA717-82AF-44F7-BC07-6D3E0D52578A}" destId="{55E67107-1AE3-4725-9106-98E740460466}" srcOrd="0" destOrd="0" presId="urn:microsoft.com/office/officeart/2005/8/layout/list1"/>
    <dgm:cxn modelId="{5B78446E-9503-4028-9DB7-26289189804A}" srcId="{2EBD8B18-1715-43CF-B79A-DA933E8774B0}" destId="{71447576-2684-4BD0-BDA4-F1B8A6558E34}" srcOrd="1" destOrd="0" parTransId="{61C07005-2538-41A2-AD1C-11A87B1B7215}" sibTransId="{12E79063-89EA-4B38-B273-7560A4A10D14}"/>
    <dgm:cxn modelId="{A6CD2F48-9438-45E7-A08E-355FE538F394}" type="presOf" srcId="{EA1F0572-6699-4B82-A64D-C40EBE59DEF7}" destId="{6C0881E2-F797-4F3D-821A-036594DFB0D4}" srcOrd="0" destOrd="0" presId="urn:microsoft.com/office/officeart/2005/8/layout/list1"/>
    <dgm:cxn modelId="{73D76667-DF27-4079-9747-5D4BB3A366CB}" srcId="{2EBD8B18-1715-43CF-B79A-DA933E8774B0}" destId="{2BCEA717-82AF-44F7-BC07-6D3E0D52578A}" srcOrd="2" destOrd="0" parTransId="{A3EE5990-291F-4E73-AB80-BEDEB2ED85EA}" sibTransId="{D9F5FA93-81EF-4C91-9ED1-709E55A0C452}"/>
    <dgm:cxn modelId="{E50881D2-E23A-434B-AE10-748940C292BA}" type="presOf" srcId="{71447576-2684-4BD0-BDA4-F1B8A6558E34}" destId="{93E8A57D-A71B-44BD-813F-D26311C2941C}" srcOrd="1" destOrd="0" presId="urn:microsoft.com/office/officeart/2005/8/layout/list1"/>
    <dgm:cxn modelId="{0A6EF5F2-9DC9-44DF-B2C4-506054879A58}" type="presOf" srcId="{EA1F0572-6699-4B82-A64D-C40EBE59DEF7}" destId="{C81C0326-4ECF-442E-9070-33547B5FA5D1}" srcOrd="1" destOrd="0" presId="urn:microsoft.com/office/officeart/2005/8/layout/list1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2DDC0615-721D-47F3-BE5E-CE3753856D5A}" type="presOf" srcId="{71447576-2684-4BD0-BDA4-F1B8A6558E34}" destId="{9EA88A40-4267-4085-BEED-66D4EBF914EE}" srcOrd="0" destOrd="0" presId="urn:microsoft.com/office/officeart/2005/8/layout/list1"/>
    <dgm:cxn modelId="{D1F7AD1A-60CD-4647-97B3-346369C43A94}" type="presOf" srcId="{2EBD8B18-1715-43CF-B79A-DA933E8774B0}" destId="{62AB1339-E974-4771-A52F-A3266A16F009}" srcOrd="0" destOrd="0" presId="urn:microsoft.com/office/officeart/2005/8/layout/list1"/>
    <dgm:cxn modelId="{A0A58D9A-2BAF-4BC0-ACF7-A7832B938BA3}" type="presParOf" srcId="{62AB1339-E974-4771-A52F-A3266A16F009}" destId="{6DF34D60-7E53-4D8E-B1B8-2CB93B0B222C}" srcOrd="0" destOrd="0" presId="urn:microsoft.com/office/officeart/2005/8/layout/list1"/>
    <dgm:cxn modelId="{73EC321B-E1D1-467D-B52B-3B3234348EF3}" type="presParOf" srcId="{6DF34D60-7E53-4D8E-B1B8-2CB93B0B222C}" destId="{6C0881E2-F797-4F3D-821A-036594DFB0D4}" srcOrd="0" destOrd="0" presId="urn:microsoft.com/office/officeart/2005/8/layout/list1"/>
    <dgm:cxn modelId="{A9D9E454-C49D-4696-B382-A233FB8165D7}" type="presParOf" srcId="{6DF34D60-7E53-4D8E-B1B8-2CB93B0B222C}" destId="{C81C0326-4ECF-442E-9070-33547B5FA5D1}" srcOrd="1" destOrd="0" presId="urn:microsoft.com/office/officeart/2005/8/layout/list1"/>
    <dgm:cxn modelId="{33B280C1-5F12-4222-9B70-D8CD4E9C028F}" type="presParOf" srcId="{62AB1339-E974-4771-A52F-A3266A16F009}" destId="{41441615-7AF2-41C2-8507-CD029EC5FB88}" srcOrd="1" destOrd="0" presId="urn:microsoft.com/office/officeart/2005/8/layout/list1"/>
    <dgm:cxn modelId="{E017B37B-AC86-4257-8C7F-368877DA816C}" type="presParOf" srcId="{62AB1339-E974-4771-A52F-A3266A16F009}" destId="{16D5B8F7-1A02-4057-99B3-3992B6407A3C}" srcOrd="2" destOrd="0" presId="urn:microsoft.com/office/officeart/2005/8/layout/list1"/>
    <dgm:cxn modelId="{F21E6FFE-CE7B-4280-8702-FFAFAB492A3D}" type="presParOf" srcId="{62AB1339-E974-4771-A52F-A3266A16F009}" destId="{579B99C8-BAD2-4ADC-ABCD-352AA8A848E4}" srcOrd="3" destOrd="0" presId="urn:microsoft.com/office/officeart/2005/8/layout/list1"/>
    <dgm:cxn modelId="{FAAC0020-48CB-4EED-BA74-851D9E0C74D2}" type="presParOf" srcId="{62AB1339-E974-4771-A52F-A3266A16F009}" destId="{E6D40D6A-9121-470A-96F8-78A1C83D115D}" srcOrd="4" destOrd="0" presId="urn:microsoft.com/office/officeart/2005/8/layout/list1"/>
    <dgm:cxn modelId="{C7B85094-81DE-4F2A-ADAC-2C82790B8B41}" type="presParOf" srcId="{E6D40D6A-9121-470A-96F8-78A1C83D115D}" destId="{9EA88A40-4267-4085-BEED-66D4EBF914EE}" srcOrd="0" destOrd="0" presId="urn:microsoft.com/office/officeart/2005/8/layout/list1"/>
    <dgm:cxn modelId="{FB635121-933A-405B-8E49-20172E983615}" type="presParOf" srcId="{E6D40D6A-9121-470A-96F8-78A1C83D115D}" destId="{93E8A57D-A71B-44BD-813F-D26311C2941C}" srcOrd="1" destOrd="0" presId="urn:microsoft.com/office/officeart/2005/8/layout/list1"/>
    <dgm:cxn modelId="{D0101FCF-FACD-46C5-AAF5-028DC5E06207}" type="presParOf" srcId="{62AB1339-E974-4771-A52F-A3266A16F009}" destId="{61D970FA-D101-45D9-81E5-E08F5652A688}" srcOrd="5" destOrd="0" presId="urn:microsoft.com/office/officeart/2005/8/layout/list1"/>
    <dgm:cxn modelId="{A6CD0BC1-26F0-452B-ABE3-EA5DE64DD825}" type="presParOf" srcId="{62AB1339-E974-4771-A52F-A3266A16F009}" destId="{4D783FB8-60E5-490F-BCB7-FEA7E8E60BB7}" srcOrd="6" destOrd="0" presId="urn:microsoft.com/office/officeart/2005/8/layout/list1"/>
    <dgm:cxn modelId="{7B9878F3-3F91-4FDB-895C-420F66C3AAD4}" type="presParOf" srcId="{62AB1339-E974-4771-A52F-A3266A16F009}" destId="{C2F92EF4-CF03-48E0-94B6-5348D6BC41DD}" srcOrd="7" destOrd="0" presId="urn:microsoft.com/office/officeart/2005/8/layout/list1"/>
    <dgm:cxn modelId="{A35E2455-D4F7-4CA3-9019-09F9B55C5740}" type="presParOf" srcId="{62AB1339-E974-4771-A52F-A3266A16F009}" destId="{C93B7E04-1721-4D7A-B39C-BD9903CDBFB7}" srcOrd="8" destOrd="0" presId="urn:microsoft.com/office/officeart/2005/8/layout/list1"/>
    <dgm:cxn modelId="{C3863599-982A-4AB1-A358-21BF9E44BB4E}" type="presParOf" srcId="{C93B7E04-1721-4D7A-B39C-BD9903CDBFB7}" destId="{55E67107-1AE3-4725-9106-98E740460466}" srcOrd="0" destOrd="0" presId="urn:microsoft.com/office/officeart/2005/8/layout/list1"/>
    <dgm:cxn modelId="{10259555-4CB7-4119-A970-A56E17B5C15D}" type="presParOf" srcId="{C93B7E04-1721-4D7A-B39C-BD9903CDBFB7}" destId="{9C0A51DA-1152-4F8D-9EC1-B091A5310925}" srcOrd="1" destOrd="0" presId="urn:microsoft.com/office/officeart/2005/8/layout/list1"/>
    <dgm:cxn modelId="{968B99B2-F16B-4835-A029-5385A6342401}" type="presParOf" srcId="{62AB1339-E974-4771-A52F-A3266A16F009}" destId="{82C012AB-CA2D-4213-BB0D-8703BE2D7CA6}" srcOrd="9" destOrd="0" presId="urn:microsoft.com/office/officeart/2005/8/layout/list1"/>
    <dgm:cxn modelId="{A88E5C2C-0FCA-424A-9150-0EE4E492FADB}" type="presParOf" srcId="{62AB1339-E974-4771-A52F-A3266A16F009}" destId="{83BC594F-8F20-4D72-9F3A-AED7E7413ACF}" srcOrd="10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Transferências Financeiras Recebida e Concedidas 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Evidenciar o tratamento adotado para retenções tributárias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Detalhar os restos a pagar por grupo de despesa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3" custScaleX="142857" custScaleY="897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1" presStyleCnt="3" custScaleX="138057" custScaleY="10525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2" presStyleCnt="3" custScaleX="142857" custScaleY="11183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</dgm:ptLst>
  <dgm:cxnLst>
    <dgm:cxn modelId="{708B0430-2D0B-48D1-9E24-598DC34463C8}" type="presOf" srcId="{71447576-2684-4BD0-BDA4-F1B8A6558E34}" destId="{93E8A57D-A71B-44BD-813F-D26311C2941C}" srcOrd="1" destOrd="0" presId="urn:microsoft.com/office/officeart/2005/8/layout/list1"/>
    <dgm:cxn modelId="{48444B9A-A192-4863-9B23-680DF6EE3727}" type="presOf" srcId="{2BCEA717-82AF-44F7-BC07-6D3E0D52578A}" destId="{55E67107-1AE3-4725-9106-98E740460466}" srcOrd="0" destOrd="0" presId="urn:microsoft.com/office/officeart/2005/8/layout/list1"/>
    <dgm:cxn modelId="{CD6037A5-4068-4841-AB73-286EDF8F8A0F}" type="presOf" srcId="{2EBD8B18-1715-43CF-B79A-DA933E8774B0}" destId="{62AB1339-E974-4771-A52F-A3266A16F009}" srcOrd="0" destOrd="0" presId="urn:microsoft.com/office/officeart/2005/8/layout/list1"/>
    <dgm:cxn modelId="{73D76667-DF27-4079-9747-5D4BB3A366CB}" srcId="{2EBD8B18-1715-43CF-B79A-DA933E8774B0}" destId="{2BCEA717-82AF-44F7-BC07-6D3E0D52578A}" srcOrd="2" destOrd="0" parTransId="{A3EE5990-291F-4E73-AB80-BEDEB2ED85EA}" sibTransId="{D9F5FA93-81EF-4C91-9ED1-709E55A0C452}"/>
    <dgm:cxn modelId="{D36A8379-FBC1-4C02-A455-7C2AF4E073AB}" type="presOf" srcId="{EA1F0572-6699-4B82-A64D-C40EBE59DEF7}" destId="{C81C0326-4ECF-442E-9070-33547B5FA5D1}" srcOrd="1" destOrd="0" presId="urn:microsoft.com/office/officeart/2005/8/layout/list1"/>
    <dgm:cxn modelId="{E76E5EC3-8185-4F08-8FD3-8AB19E3127D0}" type="presOf" srcId="{2BCEA717-82AF-44F7-BC07-6D3E0D52578A}" destId="{9C0A51DA-1152-4F8D-9EC1-B091A5310925}" srcOrd="1" destOrd="0" presId="urn:microsoft.com/office/officeart/2005/8/layout/list1"/>
    <dgm:cxn modelId="{F7642EBA-AA03-49D4-B6A7-58130FFC3B89}" type="presOf" srcId="{EA1F0572-6699-4B82-A64D-C40EBE59DEF7}" destId="{6C0881E2-F797-4F3D-821A-036594DFB0D4}" srcOrd="0" destOrd="0" presId="urn:microsoft.com/office/officeart/2005/8/layout/list1"/>
    <dgm:cxn modelId="{0ECFE672-2994-40BA-9540-DC4977AE128F}" type="presOf" srcId="{71447576-2684-4BD0-BDA4-F1B8A6558E34}" destId="{9EA88A40-4267-4085-BEED-66D4EBF914EE}" srcOrd="0" destOrd="0" presId="urn:microsoft.com/office/officeart/2005/8/layout/list1"/>
    <dgm:cxn modelId="{5B78446E-9503-4028-9DB7-26289189804A}" srcId="{2EBD8B18-1715-43CF-B79A-DA933E8774B0}" destId="{71447576-2684-4BD0-BDA4-F1B8A6558E34}" srcOrd="1" destOrd="0" parTransId="{61C07005-2538-41A2-AD1C-11A87B1B7215}" sibTransId="{12E79063-89EA-4B38-B273-7560A4A10D14}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BA00FFA9-3392-46CB-B5CA-3CFD66ED7482}" type="presParOf" srcId="{62AB1339-E974-4771-A52F-A3266A16F009}" destId="{6DF34D60-7E53-4D8E-B1B8-2CB93B0B222C}" srcOrd="0" destOrd="0" presId="urn:microsoft.com/office/officeart/2005/8/layout/list1"/>
    <dgm:cxn modelId="{20462F59-6C91-4415-8571-A91FE559727C}" type="presParOf" srcId="{6DF34D60-7E53-4D8E-B1B8-2CB93B0B222C}" destId="{6C0881E2-F797-4F3D-821A-036594DFB0D4}" srcOrd="0" destOrd="0" presId="urn:microsoft.com/office/officeart/2005/8/layout/list1"/>
    <dgm:cxn modelId="{4D0A8B8F-68AA-4F38-B331-2BEF9E9DB648}" type="presParOf" srcId="{6DF34D60-7E53-4D8E-B1B8-2CB93B0B222C}" destId="{C81C0326-4ECF-442E-9070-33547B5FA5D1}" srcOrd="1" destOrd="0" presId="urn:microsoft.com/office/officeart/2005/8/layout/list1"/>
    <dgm:cxn modelId="{720094BE-1981-48F6-AE92-FA7B11C79D9E}" type="presParOf" srcId="{62AB1339-E974-4771-A52F-A3266A16F009}" destId="{41441615-7AF2-41C2-8507-CD029EC5FB88}" srcOrd="1" destOrd="0" presId="urn:microsoft.com/office/officeart/2005/8/layout/list1"/>
    <dgm:cxn modelId="{B1E9E3FD-6C45-4918-BD30-4F3A00591DD8}" type="presParOf" srcId="{62AB1339-E974-4771-A52F-A3266A16F009}" destId="{16D5B8F7-1A02-4057-99B3-3992B6407A3C}" srcOrd="2" destOrd="0" presId="urn:microsoft.com/office/officeart/2005/8/layout/list1"/>
    <dgm:cxn modelId="{B2EF78AE-AEBE-4109-BDAA-90804C3D2AF9}" type="presParOf" srcId="{62AB1339-E974-4771-A52F-A3266A16F009}" destId="{579B99C8-BAD2-4ADC-ABCD-352AA8A848E4}" srcOrd="3" destOrd="0" presId="urn:microsoft.com/office/officeart/2005/8/layout/list1"/>
    <dgm:cxn modelId="{2597A9CA-AAFE-4A6C-9A12-EA37F787C20A}" type="presParOf" srcId="{62AB1339-E974-4771-A52F-A3266A16F009}" destId="{E6D40D6A-9121-470A-96F8-78A1C83D115D}" srcOrd="4" destOrd="0" presId="urn:microsoft.com/office/officeart/2005/8/layout/list1"/>
    <dgm:cxn modelId="{ECB9A629-A4C8-49BE-BD16-394BE7176409}" type="presParOf" srcId="{E6D40D6A-9121-470A-96F8-78A1C83D115D}" destId="{9EA88A40-4267-4085-BEED-66D4EBF914EE}" srcOrd="0" destOrd="0" presId="urn:microsoft.com/office/officeart/2005/8/layout/list1"/>
    <dgm:cxn modelId="{870DD8E3-BD89-4D51-BF4E-70B8E0B9EBE8}" type="presParOf" srcId="{E6D40D6A-9121-470A-96F8-78A1C83D115D}" destId="{93E8A57D-A71B-44BD-813F-D26311C2941C}" srcOrd="1" destOrd="0" presId="urn:microsoft.com/office/officeart/2005/8/layout/list1"/>
    <dgm:cxn modelId="{765EFB9D-0588-40BC-B575-A1DBE7B3460E}" type="presParOf" srcId="{62AB1339-E974-4771-A52F-A3266A16F009}" destId="{61D970FA-D101-45D9-81E5-E08F5652A688}" srcOrd="5" destOrd="0" presId="urn:microsoft.com/office/officeart/2005/8/layout/list1"/>
    <dgm:cxn modelId="{8DE2059B-3ED5-4F95-93BA-B8BED5DECC99}" type="presParOf" srcId="{62AB1339-E974-4771-A52F-A3266A16F009}" destId="{4D783FB8-60E5-490F-BCB7-FEA7E8E60BB7}" srcOrd="6" destOrd="0" presId="urn:microsoft.com/office/officeart/2005/8/layout/list1"/>
    <dgm:cxn modelId="{2DFC2EE2-FDF1-47EB-9202-FA2C6CC91F15}" type="presParOf" srcId="{62AB1339-E974-4771-A52F-A3266A16F009}" destId="{C2F92EF4-CF03-48E0-94B6-5348D6BC41DD}" srcOrd="7" destOrd="0" presId="urn:microsoft.com/office/officeart/2005/8/layout/list1"/>
    <dgm:cxn modelId="{9CEF3C2A-CCD2-4F88-B10C-BF17F98681F8}" type="presParOf" srcId="{62AB1339-E974-4771-A52F-A3266A16F009}" destId="{C93B7E04-1721-4D7A-B39C-BD9903CDBFB7}" srcOrd="8" destOrd="0" presId="urn:microsoft.com/office/officeart/2005/8/layout/list1"/>
    <dgm:cxn modelId="{C9B0740F-B84C-41E0-9279-DA2CD6535C84}" type="presParOf" srcId="{C93B7E04-1721-4D7A-B39C-BD9903CDBFB7}" destId="{55E67107-1AE3-4725-9106-98E740460466}" srcOrd="0" destOrd="0" presId="urn:microsoft.com/office/officeart/2005/8/layout/list1"/>
    <dgm:cxn modelId="{DF8D05BC-5CD7-4328-A98C-722EA24E8C77}" type="presParOf" srcId="{C93B7E04-1721-4D7A-B39C-BD9903CDBFB7}" destId="{9C0A51DA-1152-4F8D-9EC1-B091A5310925}" srcOrd="1" destOrd="0" presId="urn:microsoft.com/office/officeart/2005/8/layout/list1"/>
    <dgm:cxn modelId="{122EDE3C-9626-489C-8D0F-A821E0FA543A}" type="presParOf" srcId="{62AB1339-E974-4771-A52F-A3266A16F009}" destId="{82C012AB-CA2D-4213-BB0D-8703BE2D7CA6}" srcOrd="9" destOrd="0" presId="urn:microsoft.com/office/officeart/2005/8/layout/list1"/>
    <dgm:cxn modelId="{0D691A44-8E8A-495E-84C6-846E4BFBD4C3}" type="presParOf" srcId="{62AB1339-E974-4771-A52F-A3266A16F009}" destId="{83BC594F-8F20-4D72-9F3A-AED7E7413ACF}" srcOrd="10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As NE devem ser segregadas por tipo de fluxo: das atividades operacionais, de investimentos ou de financiamento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Evidenciar o tratamento adotado para retenções tributárias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Identificação das transações de investimento e financiamento que não envolvem o uso de caixa ou equivalentes de caixa (aquisição financiada de bens)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3" custScaleX="142857" custScaleY="897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1" presStyleCnt="3" custScaleX="138057" custScaleY="10525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2" presStyleCnt="3" custScaleX="142857" custScaleY="11183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2" presStyleCnt="3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</dgm:ptLst>
  <dgm:cxnLst>
    <dgm:cxn modelId="{D54A3134-DCD9-4609-B4DC-48B58EB7F2A2}" type="presOf" srcId="{71447576-2684-4BD0-BDA4-F1B8A6558E34}" destId="{9EA88A40-4267-4085-BEED-66D4EBF914EE}" srcOrd="0" destOrd="0" presId="urn:microsoft.com/office/officeart/2005/8/layout/list1"/>
    <dgm:cxn modelId="{73D76667-DF27-4079-9747-5D4BB3A366CB}" srcId="{2EBD8B18-1715-43CF-B79A-DA933E8774B0}" destId="{2BCEA717-82AF-44F7-BC07-6D3E0D52578A}" srcOrd="2" destOrd="0" parTransId="{A3EE5990-291F-4E73-AB80-BEDEB2ED85EA}" sibTransId="{D9F5FA93-81EF-4C91-9ED1-709E55A0C452}"/>
    <dgm:cxn modelId="{043345EC-02A1-450E-AD5D-E235039DB34B}" type="presOf" srcId="{2BCEA717-82AF-44F7-BC07-6D3E0D52578A}" destId="{9C0A51DA-1152-4F8D-9EC1-B091A5310925}" srcOrd="1" destOrd="0" presId="urn:microsoft.com/office/officeart/2005/8/layout/list1"/>
    <dgm:cxn modelId="{339FA16B-3D89-4EF0-82AF-897D9B5A2E60}" type="presOf" srcId="{EA1F0572-6699-4B82-A64D-C40EBE59DEF7}" destId="{6C0881E2-F797-4F3D-821A-036594DFB0D4}" srcOrd="0" destOrd="0" presId="urn:microsoft.com/office/officeart/2005/8/layout/list1"/>
    <dgm:cxn modelId="{51DBDB90-3379-4877-B31F-3FADB5F7FFCD}" type="presOf" srcId="{2BCEA717-82AF-44F7-BC07-6D3E0D52578A}" destId="{55E67107-1AE3-4725-9106-98E740460466}" srcOrd="0" destOrd="0" presId="urn:microsoft.com/office/officeart/2005/8/layout/list1"/>
    <dgm:cxn modelId="{4FE71D2F-F6EE-4880-AFD6-071B9218D09F}" type="presOf" srcId="{71447576-2684-4BD0-BDA4-F1B8A6558E34}" destId="{93E8A57D-A71B-44BD-813F-D26311C2941C}" srcOrd="1" destOrd="0" presId="urn:microsoft.com/office/officeart/2005/8/layout/list1"/>
    <dgm:cxn modelId="{5B78446E-9503-4028-9DB7-26289189804A}" srcId="{2EBD8B18-1715-43CF-B79A-DA933E8774B0}" destId="{71447576-2684-4BD0-BDA4-F1B8A6558E34}" srcOrd="1" destOrd="0" parTransId="{61C07005-2538-41A2-AD1C-11A87B1B7215}" sibTransId="{12E79063-89EA-4B38-B273-7560A4A10D14}"/>
    <dgm:cxn modelId="{A86594BE-4927-44B2-81A3-774400F03349}" type="presOf" srcId="{2EBD8B18-1715-43CF-B79A-DA933E8774B0}" destId="{62AB1339-E974-4771-A52F-A3266A16F009}" srcOrd="0" destOrd="0" presId="urn:microsoft.com/office/officeart/2005/8/layout/list1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A6F2AB8E-F1D9-4FB0-93C3-1BE0229904A7}" type="presOf" srcId="{EA1F0572-6699-4B82-A64D-C40EBE59DEF7}" destId="{C81C0326-4ECF-442E-9070-33547B5FA5D1}" srcOrd="1" destOrd="0" presId="urn:microsoft.com/office/officeart/2005/8/layout/list1"/>
    <dgm:cxn modelId="{DD064609-788E-4F99-9DF3-DDC98018DC96}" type="presParOf" srcId="{62AB1339-E974-4771-A52F-A3266A16F009}" destId="{6DF34D60-7E53-4D8E-B1B8-2CB93B0B222C}" srcOrd="0" destOrd="0" presId="urn:microsoft.com/office/officeart/2005/8/layout/list1"/>
    <dgm:cxn modelId="{8385AED7-AF5F-49F8-BED3-BD0833F3F5D0}" type="presParOf" srcId="{6DF34D60-7E53-4D8E-B1B8-2CB93B0B222C}" destId="{6C0881E2-F797-4F3D-821A-036594DFB0D4}" srcOrd="0" destOrd="0" presId="urn:microsoft.com/office/officeart/2005/8/layout/list1"/>
    <dgm:cxn modelId="{84C7DC3C-17AC-4D76-9BA0-E0374B3CD2A4}" type="presParOf" srcId="{6DF34D60-7E53-4D8E-B1B8-2CB93B0B222C}" destId="{C81C0326-4ECF-442E-9070-33547B5FA5D1}" srcOrd="1" destOrd="0" presId="urn:microsoft.com/office/officeart/2005/8/layout/list1"/>
    <dgm:cxn modelId="{9572F909-2113-448F-86CF-71D6E392613C}" type="presParOf" srcId="{62AB1339-E974-4771-A52F-A3266A16F009}" destId="{41441615-7AF2-41C2-8507-CD029EC5FB88}" srcOrd="1" destOrd="0" presId="urn:microsoft.com/office/officeart/2005/8/layout/list1"/>
    <dgm:cxn modelId="{1B73CA9F-2E14-445A-BC79-9CCD5A7A329D}" type="presParOf" srcId="{62AB1339-E974-4771-A52F-A3266A16F009}" destId="{16D5B8F7-1A02-4057-99B3-3992B6407A3C}" srcOrd="2" destOrd="0" presId="urn:microsoft.com/office/officeart/2005/8/layout/list1"/>
    <dgm:cxn modelId="{C21AA4B3-E96B-435B-9D97-8EA7E93BCD3D}" type="presParOf" srcId="{62AB1339-E974-4771-A52F-A3266A16F009}" destId="{579B99C8-BAD2-4ADC-ABCD-352AA8A848E4}" srcOrd="3" destOrd="0" presId="urn:microsoft.com/office/officeart/2005/8/layout/list1"/>
    <dgm:cxn modelId="{01988535-DB44-4B68-ABF5-48D75C351B74}" type="presParOf" srcId="{62AB1339-E974-4771-A52F-A3266A16F009}" destId="{E6D40D6A-9121-470A-96F8-78A1C83D115D}" srcOrd="4" destOrd="0" presId="urn:microsoft.com/office/officeart/2005/8/layout/list1"/>
    <dgm:cxn modelId="{E22340D6-4A27-49AC-B497-69E677833DC0}" type="presParOf" srcId="{E6D40D6A-9121-470A-96F8-78A1C83D115D}" destId="{9EA88A40-4267-4085-BEED-66D4EBF914EE}" srcOrd="0" destOrd="0" presId="urn:microsoft.com/office/officeart/2005/8/layout/list1"/>
    <dgm:cxn modelId="{4DF9E358-493A-45C9-8FF6-EA206C01A5A7}" type="presParOf" srcId="{E6D40D6A-9121-470A-96F8-78A1C83D115D}" destId="{93E8A57D-A71B-44BD-813F-D26311C2941C}" srcOrd="1" destOrd="0" presId="urn:microsoft.com/office/officeart/2005/8/layout/list1"/>
    <dgm:cxn modelId="{43BEDF3D-A7CA-46C7-9592-54536C17B487}" type="presParOf" srcId="{62AB1339-E974-4771-A52F-A3266A16F009}" destId="{61D970FA-D101-45D9-81E5-E08F5652A688}" srcOrd="5" destOrd="0" presId="urn:microsoft.com/office/officeart/2005/8/layout/list1"/>
    <dgm:cxn modelId="{A6D2337B-F7F8-4043-9292-115C18106417}" type="presParOf" srcId="{62AB1339-E974-4771-A52F-A3266A16F009}" destId="{4D783FB8-60E5-490F-BCB7-FEA7E8E60BB7}" srcOrd="6" destOrd="0" presId="urn:microsoft.com/office/officeart/2005/8/layout/list1"/>
    <dgm:cxn modelId="{F4B46741-8BB4-43B5-9C0C-8765688C439D}" type="presParOf" srcId="{62AB1339-E974-4771-A52F-A3266A16F009}" destId="{C2F92EF4-CF03-48E0-94B6-5348D6BC41DD}" srcOrd="7" destOrd="0" presId="urn:microsoft.com/office/officeart/2005/8/layout/list1"/>
    <dgm:cxn modelId="{EFC1CDF2-DEFA-4137-87FE-329F8BD742EE}" type="presParOf" srcId="{62AB1339-E974-4771-A52F-A3266A16F009}" destId="{C93B7E04-1721-4D7A-B39C-BD9903CDBFB7}" srcOrd="8" destOrd="0" presId="urn:microsoft.com/office/officeart/2005/8/layout/list1"/>
    <dgm:cxn modelId="{B1812803-9554-4315-B724-DDA67210A98C}" type="presParOf" srcId="{C93B7E04-1721-4D7A-B39C-BD9903CDBFB7}" destId="{55E67107-1AE3-4725-9106-98E740460466}" srcOrd="0" destOrd="0" presId="urn:microsoft.com/office/officeart/2005/8/layout/list1"/>
    <dgm:cxn modelId="{D38B3A8D-37F9-4273-99F0-00DD5CCEBA6E}" type="presParOf" srcId="{C93B7E04-1721-4D7A-B39C-BD9903CDBFB7}" destId="{9C0A51DA-1152-4F8D-9EC1-B091A5310925}" srcOrd="1" destOrd="0" presId="urn:microsoft.com/office/officeart/2005/8/layout/list1"/>
    <dgm:cxn modelId="{1598A7AA-823C-4404-96BE-711C823C23B2}" type="presParOf" srcId="{62AB1339-E974-4771-A52F-A3266A16F009}" destId="{82C012AB-CA2D-4213-BB0D-8703BE2D7CA6}" srcOrd="9" destOrd="0" presId="urn:microsoft.com/office/officeart/2005/8/layout/list1"/>
    <dgm:cxn modelId="{B527B596-96C4-4579-9857-65EAC281AEF1}" type="presParOf" srcId="{62AB1339-E974-4771-A52F-A3266A16F009}" destId="{83BC594F-8F20-4D72-9F3A-AED7E7413ACF}" srcOrd="10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D8B18-1715-43CF-B79A-DA933E8774B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A1F0572-6699-4B82-A64D-C40EBE59DEF7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Capital/Patrimônio Social - explicar as motivações das alterações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D8C432D2-5849-424F-B528-BA36360F97C6}" type="parTrans" cxnId="{E4A402B1-3863-4838-8F47-541207A8BF57}">
      <dgm:prSet/>
      <dgm:spPr/>
      <dgm:t>
        <a:bodyPr/>
        <a:lstStyle/>
        <a:p>
          <a:endParaRPr lang="pt-BR"/>
        </a:p>
      </dgm:t>
    </dgm:pt>
    <dgm:pt modelId="{0C6518F4-52B3-4E14-9694-B9988E83F3D0}" type="sibTrans" cxnId="{E4A402B1-3863-4838-8F47-541207A8BF57}">
      <dgm:prSet/>
      <dgm:spPr/>
      <dgm:t>
        <a:bodyPr/>
        <a:lstStyle/>
        <a:p>
          <a:endParaRPr lang="pt-BR"/>
        </a:p>
      </dgm:t>
    </dgm:pt>
    <dgm:pt modelId="{71447576-2684-4BD0-BDA4-F1B8A6558E34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Resultados Acumulados - Detalhar o resultado do exercício; </a:t>
          </a:r>
        </a:p>
      </dgm:t>
    </dgm:pt>
    <dgm:pt modelId="{61C07005-2538-41A2-AD1C-11A87B1B7215}" type="parTrans" cxnId="{5B78446E-9503-4028-9DB7-26289189804A}">
      <dgm:prSet/>
      <dgm:spPr/>
      <dgm:t>
        <a:bodyPr/>
        <a:lstStyle/>
        <a:p>
          <a:endParaRPr lang="pt-BR"/>
        </a:p>
      </dgm:t>
    </dgm:pt>
    <dgm:pt modelId="{12E79063-89EA-4B38-B273-7560A4A10D14}" type="sibTrans" cxnId="{5B78446E-9503-4028-9DB7-26289189804A}">
      <dgm:prSet/>
      <dgm:spPr/>
      <dgm:t>
        <a:bodyPr/>
        <a:lstStyle/>
        <a:p>
          <a:endParaRPr lang="pt-BR"/>
        </a:p>
      </dgm:t>
    </dgm:pt>
    <dgm:pt modelId="{2BCEA717-82AF-44F7-BC07-6D3E0D52578A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Ajustes dos exercícios anteriores - indicar os ajustes mais relevantes, informando as causas e os reflexos nas demonstrações.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A3EE5990-291F-4E73-AB80-BEDEB2ED85EA}" type="parTrans" cxnId="{73D76667-DF27-4079-9747-5D4BB3A366CB}">
      <dgm:prSet/>
      <dgm:spPr/>
      <dgm:t>
        <a:bodyPr/>
        <a:lstStyle/>
        <a:p>
          <a:endParaRPr lang="pt-BR"/>
        </a:p>
      </dgm:t>
    </dgm:pt>
    <dgm:pt modelId="{D9F5FA93-81EF-4C91-9ED1-709E55A0C452}" type="sibTrans" cxnId="{73D76667-DF27-4079-9747-5D4BB3A366CB}">
      <dgm:prSet/>
      <dgm:spPr/>
      <dgm:t>
        <a:bodyPr/>
        <a:lstStyle/>
        <a:p>
          <a:endParaRPr lang="pt-BR"/>
        </a:p>
      </dgm:t>
    </dgm:pt>
    <dgm:pt modelId="{253D48BD-47BC-4E1C-9AEC-8C9ED829BD95}">
      <dgm:prSet phldrT="[Texto]" custT="1"/>
      <dgm:spPr>
        <a:solidFill>
          <a:srgbClr val="990000"/>
        </a:solidFill>
      </dgm:spPr>
      <dgm:t>
        <a:bodyPr/>
        <a:lstStyle/>
        <a:p>
          <a:r>
            <a:rPr lang="pt-BR" sz="2000" dirty="0" smtClean="0">
              <a:latin typeface="Arial" pitchFamily="34" charset="0"/>
              <a:cs typeface="Arial" pitchFamily="34" charset="0"/>
            </a:rPr>
            <a:t>Ajustes de avaliação patrimonial - explicar as transações que geraram lançamento nessa conta.</a:t>
          </a:r>
          <a:endParaRPr lang="pt-BR" sz="2000" dirty="0">
            <a:latin typeface="Arial" pitchFamily="34" charset="0"/>
            <a:cs typeface="Arial" pitchFamily="34" charset="0"/>
          </a:endParaRPr>
        </a:p>
      </dgm:t>
    </dgm:pt>
    <dgm:pt modelId="{0B3AC6D2-8044-48FE-89A9-82955786CFEB}" type="parTrans" cxnId="{46514896-532D-47B9-8704-1A138ABE7538}">
      <dgm:prSet/>
      <dgm:spPr/>
      <dgm:t>
        <a:bodyPr/>
        <a:lstStyle/>
        <a:p>
          <a:endParaRPr lang="pt-BR"/>
        </a:p>
      </dgm:t>
    </dgm:pt>
    <dgm:pt modelId="{FFB46840-DC1D-4808-BF1E-D0DEB90196F6}" type="sibTrans" cxnId="{46514896-532D-47B9-8704-1A138ABE7538}">
      <dgm:prSet/>
      <dgm:spPr/>
      <dgm:t>
        <a:bodyPr/>
        <a:lstStyle/>
        <a:p>
          <a:endParaRPr lang="pt-BR"/>
        </a:p>
      </dgm:t>
    </dgm:pt>
    <dgm:pt modelId="{62AB1339-E974-4771-A52F-A3266A16F009}" type="pres">
      <dgm:prSet presAssocID="{2EBD8B18-1715-43CF-B79A-DA933E8774B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DF34D60-7E53-4D8E-B1B8-2CB93B0B222C}" type="pres">
      <dgm:prSet presAssocID="{EA1F0572-6699-4B82-A64D-C40EBE59DEF7}" presName="parentLin" presStyleCnt="0"/>
      <dgm:spPr/>
    </dgm:pt>
    <dgm:pt modelId="{6C0881E2-F797-4F3D-821A-036594DFB0D4}" type="pres">
      <dgm:prSet presAssocID="{EA1F0572-6699-4B82-A64D-C40EBE59DEF7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C81C0326-4ECF-442E-9070-33547B5FA5D1}" type="pres">
      <dgm:prSet presAssocID="{EA1F0572-6699-4B82-A64D-C40EBE59DEF7}" presName="parentText" presStyleLbl="node1" presStyleIdx="0" presStyleCnt="4" custScaleX="142857" custScaleY="8970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441615-7AF2-41C2-8507-CD029EC5FB88}" type="pres">
      <dgm:prSet presAssocID="{EA1F0572-6699-4B82-A64D-C40EBE59DEF7}" presName="negativeSpace" presStyleCnt="0"/>
      <dgm:spPr/>
    </dgm:pt>
    <dgm:pt modelId="{16D5B8F7-1A02-4057-99B3-3992B6407A3C}" type="pres">
      <dgm:prSet presAssocID="{EA1F0572-6699-4B82-A64D-C40EBE59DEF7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79B99C8-BAD2-4ADC-ABCD-352AA8A848E4}" type="pres">
      <dgm:prSet presAssocID="{0C6518F4-52B3-4E14-9694-B9988E83F3D0}" presName="spaceBetweenRectangles" presStyleCnt="0"/>
      <dgm:spPr/>
    </dgm:pt>
    <dgm:pt modelId="{E6D40D6A-9121-470A-96F8-78A1C83D115D}" type="pres">
      <dgm:prSet presAssocID="{71447576-2684-4BD0-BDA4-F1B8A6558E34}" presName="parentLin" presStyleCnt="0"/>
      <dgm:spPr/>
    </dgm:pt>
    <dgm:pt modelId="{9EA88A40-4267-4085-BEED-66D4EBF914EE}" type="pres">
      <dgm:prSet presAssocID="{71447576-2684-4BD0-BDA4-F1B8A6558E34}" presName="parentLeftMargin" presStyleLbl="node1" presStyleIdx="0" presStyleCnt="4"/>
      <dgm:spPr/>
      <dgm:t>
        <a:bodyPr/>
        <a:lstStyle/>
        <a:p>
          <a:endParaRPr lang="pt-BR"/>
        </a:p>
      </dgm:t>
    </dgm:pt>
    <dgm:pt modelId="{93E8A57D-A71B-44BD-813F-D26311C2941C}" type="pres">
      <dgm:prSet presAssocID="{71447576-2684-4BD0-BDA4-F1B8A6558E34}" presName="parentText" presStyleLbl="node1" presStyleIdx="1" presStyleCnt="4" custScaleX="138057" custScaleY="10525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1D970FA-D101-45D9-81E5-E08F5652A688}" type="pres">
      <dgm:prSet presAssocID="{71447576-2684-4BD0-BDA4-F1B8A6558E34}" presName="negativeSpace" presStyleCnt="0"/>
      <dgm:spPr/>
    </dgm:pt>
    <dgm:pt modelId="{4D783FB8-60E5-490F-BCB7-FEA7E8E60BB7}" type="pres">
      <dgm:prSet presAssocID="{71447576-2684-4BD0-BDA4-F1B8A6558E34}" presName="childText" presStyleLbl="conFgAcc1" presStyleIdx="1" presStyleCnt="4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C2F92EF4-CF03-48E0-94B6-5348D6BC41DD}" type="pres">
      <dgm:prSet presAssocID="{12E79063-89EA-4B38-B273-7560A4A10D14}" presName="spaceBetweenRectangles" presStyleCnt="0"/>
      <dgm:spPr/>
    </dgm:pt>
    <dgm:pt modelId="{C93B7E04-1721-4D7A-B39C-BD9903CDBFB7}" type="pres">
      <dgm:prSet presAssocID="{2BCEA717-82AF-44F7-BC07-6D3E0D52578A}" presName="parentLin" presStyleCnt="0"/>
      <dgm:spPr/>
    </dgm:pt>
    <dgm:pt modelId="{55E67107-1AE3-4725-9106-98E740460466}" type="pres">
      <dgm:prSet presAssocID="{2BCEA717-82AF-44F7-BC07-6D3E0D52578A}" presName="parentLeftMargin" presStyleLbl="node1" presStyleIdx="1" presStyleCnt="4"/>
      <dgm:spPr/>
      <dgm:t>
        <a:bodyPr/>
        <a:lstStyle/>
        <a:p>
          <a:endParaRPr lang="pt-BR"/>
        </a:p>
      </dgm:t>
    </dgm:pt>
    <dgm:pt modelId="{9C0A51DA-1152-4F8D-9EC1-B091A5310925}" type="pres">
      <dgm:prSet presAssocID="{2BCEA717-82AF-44F7-BC07-6D3E0D52578A}" presName="parentText" presStyleLbl="node1" presStyleIdx="2" presStyleCnt="4" custScaleX="142857" custScaleY="11183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C012AB-CA2D-4213-BB0D-8703BE2D7CA6}" type="pres">
      <dgm:prSet presAssocID="{2BCEA717-82AF-44F7-BC07-6D3E0D52578A}" presName="negativeSpace" presStyleCnt="0"/>
      <dgm:spPr/>
    </dgm:pt>
    <dgm:pt modelId="{83BC594F-8F20-4D72-9F3A-AED7E7413ACF}" type="pres">
      <dgm:prSet presAssocID="{2BCEA717-82AF-44F7-BC07-6D3E0D52578A}" presName="childText" presStyleLbl="conFgAcc1" presStyleIdx="2" presStyleCnt="4">
        <dgm:presLayoutVars>
          <dgm:bulletEnabled val="1"/>
        </dgm:presLayoutVars>
      </dgm:prSet>
      <dgm:spPr>
        <a:ln>
          <a:solidFill>
            <a:srgbClr val="CC3300"/>
          </a:solidFill>
        </a:ln>
      </dgm:spPr>
    </dgm:pt>
    <dgm:pt modelId="{5004C7D3-EC23-49BA-92D9-F7B80E7A1C3B}" type="pres">
      <dgm:prSet presAssocID="{D9F5FA93-81EF-4C91-9ED1-709E55A0C452}" presName="spaceBetweenRectangles" presStyleCnt="0"/>
      <dgm:spPr/>
    </dgm:pt>
    <dgm:pt modelId="{88A76C83-EC6D-44C4-923F-B2F1855C33A3}" type="pres">
      <dgm:prSet presAssocID="{253D48BD-47BC-4E1C-9AEC-8C9ED829BD95}" presName="parentLin" presStyleCnt="0"/>
      <dgm:spPr/>
    </dgm:pt>
    <dgm:pt modelId="{D3BC99B7-F15C-4C01-9500-CD1E5EDE9939}" type="pres">
      <dgm:prSet presAssocID="{253D48BD-47BC-4E1C-9AEC-8C9ED829BD95}" presName="parentLeftMargin" presStyleLbl="node1" presStyleIdx="2" presStyleCnt="4"/>
      <dgm:spPr/>
      <dgm:t>
        <a:bodyPr/>
        <a:lstStyle/>
        <a:p>
          <a:endParaRPr lang="pt-BR"/>
        </a:p>
      </dgm:t>
    </dgm:pt>
    <dgm:pt modelId="{78B1910B-15F6-4B65-9C2D-65DE365FDF42}" type="pres">
      <dgm:prSet presAssocID="{253D48BD-47BC-4E1C-9AEC-8C9ED829BD95}" presName="parentText" presStyleLbl="node1" presStyleIdx="3" presStyleCnt="4" custScaleX="142857" custScaleY="15999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091DF7-876F-4722-B626-B8A8F5DA3016}" type="pres">
      <dgm:prSet presAssocID="{253D48BD-47BC-4E1C-9AEC-8C9ED829BD95}" presName="negativeSpace" presStyleCnt="0"/>
      <dgm:spPr/>
    </dgm:pt>
    <dgm:pt modelId="{69A9405B-2F25-40F2-BB61-85AE1E7C0A26}" type="pres">
      <dgm:prSet presAssocID="{253D48BD-47BC-4E1C-9AEC-8C9ED829BD95}" presName="childText" presStyleLbl="conFgAcc1" presStyleIdx="3" presStyleCnt="4">
        <dgm:presLayoutVars>
          <dgm:bulletEnabled val="1"/>
        </dgm:presLayoutVars>
      </dgm:prSet>
      <dgm:spPr>
        <a:ln>
          <a:solidFill>
            <a:srgbClr val="C00000"/>
          </a:solidFill>
        </a:ln>
      </dgm:spPr>
    </dgm:pt>
  </dgm:ptLst>
  <dgm:cxnLst>
    <dgm:cxn modelId="{B8E1D2B1-4522-4D26-B14D-E92F8D13AB65}" type="presOf" srcId="{EA1F0572-6699-4B82-A64D-C40EBE59DEF7}" destId="{6C0881E2-F797-4F3D-821A-036594DFB0D4}" srcOrd="0" destOrd="0" presId="urn:microsoft.com/office/officeart/2005/8/layout/list1"/>
    <dgm:cxn modelId="{94C6364C-9C29-413F-A744-872DF5BB7180}" type="presOf" srcId="{2BCEA717-82AF-44F7-BC07-6D3E0D52578A}" destId="{9C0A51DA-1152-4F8D-9EC1-B091A5310925}" srcOrd="1" destOrd="0" presId="urn:microsoft.com/office/officeart/2005/8/layout/list1"/>
    <dgm:cxn modelId="{73D76667-DF27-4079-9747-5D4BB3A366CB}" srcId="{2EBD8B18-1715-43CF-B79A-DA933E8774B0}" destId="{2BCEA717-82AF-44F7-BC07-6D3E0D52578A}" srcOrd="2" destOrd="0" parTransId="{A3EE5990-291F-4E73-AB80-BEDEB2ED85EA}" sibTransId="{D9F5FA93-81EF-4C91-9ED1-709E55A0C452}"/>
    <dgm:cxn modelId="{8D60732A-D518-4D36-B24C-45850E856F1A}" type="presOf" srcId="{EA1F0572-6699-4B82-A64D-C40EBE59DEF7}" destId="{C81C0326-4ECF-442E-9070-33547B5FA5D1}" srcOrd="1" destOrd="0" presId="urn:microsoft.com/office/officeart/2005/8/layout/list1"/>
    <dgm:cxn modelId="{20A08E32-EF8F-417B-87D6-F75F44705CD6}" type="presOf" srcId="{71447576-2684-4BD0-BDA4-F1B8A6558E34}" destId="{93E8A57D-A71B-44BD-813F-D26311C2941C}" srcOrd="1" destOrd="0" presId="urn:microsoft.com/office/officeart/2005/8/layout/list1"/>
    <dgm:cxn modelId="{FB5F0AA4-CDCE-456E-894A-503D1DCC1C3F}" type="presOf" srcId="{253D48BD-47BC-4E1C-9AEC-8C9ED829BD95}" destId="{D3BC99B7-F15C-4C01-9500-CD1E5EDE9939}" srcOrd="0" destOrd="0" presId="urn:microsoft.com/office/officeart/2005/8/layout/list1"/>
    <dgm:cxn modelId="{E9C4ACC6-8C10-475D-8AE1-3DD6EC28A862}" type="presOf" srcId="{253D48BD-47BC-4E1C-9AEC-8C9ED829BD95}" destId="{78B1910B-15F6-4B65-9C2D-65DE365FDF42}" srcOrd="1" destOrd="0" presId="urn:microsoft.com/office/officeart/2005/8/layout/list1"/>
    <dgm:cxn modelId="{5B78446E-9503-4028-9DB7-26289189804A}" srcId="{2EBD8B18-1715-43CF-B79A-DA933E8774B0}" destId="{71447576-2684-4BD0-BDA4-F1B8A6558E34}" srcOrd="1" destOrd="0" parTransId="{61C07005-2538-41A2-AD1C-11A87B1B7215}" sibTransId="{12E79063-89EA-4B38-B273-7560A4A10D14}"/>
    <dgm:cxn modelId="{46514896-532D-47B9-8704-1A138ABE7538}" srcId="{2EBD8B18-1715-43CF-B79A-DA933E8774B0}" destId="{253D48BD-47BC-4E1C-9AEC-8C9ED829BD95}" srcOrd="3" destOrd="0" parTransId="{0B3AC6D2-8044-48FE-89A9-82955786CFEB}" sibTransId="{FFB46840-DC1D-4808-BF1E-D0DEB90196F6}"/>
    <dgm:cxn modelId="{18058D35-BE2F-48B4-865B-18BD4A4E9C5B}" type="presOf" srcId="{71447576-2684-4BD0-BDA4-F1B8A6558E34}" destId="{9EA88A40-4267-4085-BEED-66D4EBF914EE}" srcOrd="0" destOrd="0" presId="urn:microsoft.com/office/officeart/2005/8/layout/list1"/>
    <dgm:cxn modelId="{4C494F4B-AFDD-43C6-9678-27B7AE3DE8FB}" type="presOf" srcId="{2BCEA717-82AF-44F7-BC07-6D3E0D52578A}" destId="{55E67107-1AE3-4725-9106-98E740460466}" srcOrd="0" destOrd="0" presId="urn:microsoft.com/office/officeart/2005/8/layout/list1"/>
    <dgm:cxn modelId="{E4A402B1-3863-4838-8F47-541207A8BF57}" srcId="{2EBD8B18-1715-43CF-B79A-DA933E8774B0}" destId="{EA1F0572-6699-4B82-A64D-C40EBE59DEF7}" srcOrd="0" destOrd="0" parTransId="{D8C432D2-5849-424F-B528-BA36360F97C6}" sibTransId="{0C6518F4-52B3-4E14-9694-B9988E83F3D0}"/>
    <dgm:cxn modelId="{C9D7EB0D-D3DD-4C54-AE5A-DDD987872CB3}" type="presOf" srcId="{2EBD8B18-1715-43CF-B79A-DA933E8774B0}" destId="{62AB1339-E974-4771-A52F-A3266A16F009}" srcOrd="0" destOrd="0" presId="urn:microsoft.com/office/officeart/2005/8/layout/list1"/>
    <dgm:cxn modelId="{1CAC9B6C-029D-4E29-B01A-6F1DF188C8DC}" type="presParOf" srcId="{62AB1339-E974-4771-A52F-A3266A16F009}" destId="{6DF34D60-7E53-4D8E-B1B8-2CB93B0B222C}" srcOrd="0" destOrd="0" presId="urn:microsoft.com/office/officeart/2005/8/layout/list1"/>
    <dgm:cxn modelId="{7C70F02D-DA19-4E30-BEA3-8CE6E95CAC83}" type="presParOf" srcId="{6DF34D60-7E53-4D8E-B1B8-2CB93B0B222C}" destId="{6C0881E2-F797-4F3D-821A-036594DFB0D4}" srcOrd="0" destOrd="0" presId="urn:microsoft.com/office/officeart/2005/8/layout/list1"/>
    <dgm:cxn modelId="{1776B96F-917B-41C2-BB6D-547960D1ED50}" type="presParOf" srcId="{6DF34D60-7E53-4D8E-B1B8-2CB93B0B222C}" destId="{C81C0326-4ECF-442E-9070-33547B5FA5D1}" srcOrd="1" destOrd="0" presId="urn:microsoft.com/office/officeart/2005/8/layout/list1"/>
    <dgm:cxn modelId="{AFED2622-36E7-488D-9C59-9B85F1B84B3B}" type="presParOf" srcId="{62AB1339-E974-4771-A52F-A3266A16F009}" destId="{41441615-7AF2-41C2-8507-CD029EC5FB88}" srcOrd="1" destOrd="0" presId="urn:microsoft.com/office/officeart/2005/8/layout/list1"/>
    <dgm:cxn modelId="{45519A5E-2564-4082-AC84-634370BCD8CC}" type="presParOf" srcId="{62AB1339-E974-4771-A52F-A3266A16F009}" destId="{16D5B8F7-1A02-4057-99B3-3992B6407A3C}" srcOrd="2" destOrd="0" presId="urn:microsoft.com/office/officeart/2005/8/layout/list1"/>
    <dgm:cxn modelId="{41DF668C-0416-4F89-8C5D-5DD20DABD94A}" type="presParOf" srcId="{62AB1339-E974-4771-A52F-A3266A16F009}" destId="{579B99C8-BAD2-4ADC-ABCD-352AA8A848E4}" srcOrd="3" destOrd="0" presId="urn:microsoft.com/office/officeart/2005/8/layout/list1"/>
    <dgm:cxn modelId="{C9544C6E-A8E7-459B-BA7F-7F72B8119A74}" type="presParOf" srcId="{62AB1339-E974-4771-A52F-A3266A16F009}" destId="{E6D40D6A-9121-470A-96F8-78A1C83D115D}" srcOrd="4" destOrd="0" presId="urn:microsoft.com/office/officeart/2005/8/layout/list1"/>
    <dgm:cxn modelId="{D3A38F3E-A9E5-482C-99B7-92BBF1564FFA}" type="presParOf" srcId="{E6D40D6A-9121-470A-96F8-78A1C83D115D}" destId="{9EA88A40-4267-4085-BEED-66D4EBF914EE}" srcOrd="0" destOrd="0" presId="urn:microsoft.com/office/officeart/2005/8/layout/list1"/>
    <dgm:cxn modelId="{6B0DF687-F781-4A7C-ADE3-4E951D80E6E9}" type="presParOf" srcId="{E6D40D6A-9121-470A-96F8-78A1C83D115D}" destId="{93E8A57D-A71B-44BD-813F-D26311C2941C}" srcOrd="1" destOrd="0" presId="urn:microsoft.com/office/officeart/2005/8/layout/list1"/>
    <dgm:cxn modelId="{D912E957-8E1F-41A9-8AB8-1AB176C13F37}" type="presParOf" srcId="{62AB1339-E974-4771-A52F-A3266A16F009}" destId="{61D970FA-D101-45D9-81E5-E08F5652A688}" srcOrd="5" destOrd="0" presId="urn:microsoft.com/office/officeart/2005/8/layout/list1"/>
    <dgm:cxn modelId="{211653D1-7441-442A-8F1E-411B91C0EFC1}" type="presParOf" srcId="{62AB1339-E974-4771-A52F-A3266A16F009}" destId="{4D783FB8-60E5-490F-BCB7-FEA7E8E60BB7}" srcOrd="6" destOrd="0" presId="urn:microsoft.com/office/officeart/2005/8/layout/list1"/>
    <dgm:cxn modelId="{90AF7742-8155-4C59-BAA9-980238F2D584}" type="presParOf" srcId="{62AB1339-E974-4771-A52F-A3266A16F009}" destId="{C2F92EF4-CF03-48E0-94B6-5348D6BC41DD}" srcOrd="7" destOrd="0" presId="urn:microsoft.com/office/officeart/2005/8/layout/list1"/>
    <dgm:cxn modelId="{53CB64DE-5F29-496F-B846-8DE4BABAF3B5}" type="presParOf" srcId="{62AB1339-E974-4771-A52F-A3266A16F009}" destId="{C93B7E04-1721-4D7A-B39C-BD9903CDBFB7}" srcOrd="8" destOrd="0" presId="urn:microsoft.com/office/officeart/2005/8/layout/list1"/>
    <dgm:cxn modelId="{84B6F53B-06E0-4501-A85F-2EB9EF47FCFF}" type="presParOf" srcId="{C93B7E04-1721-4D7A-B39C-BD9903CDBFB7}" destId="{55E67107-1AE3-4725-9106-98E740460466}" srcOrd="0" destOrd="0" presId="urn:microsoft.com/office/officeart/2005/8/layout/list1"/>
    <dgm:cxn modelId="{D466E159-56FD-4C1E-92FD-1EBAAC15DC3D}" type="presParOf" srcId="{C93B7E04-1721-4D7A-B39C-BD9903CDBFB7}" destId="{9C0A51DA-1152-4F8D-9EC1-B091A5310925}" srcOrd="1" destOrd="0" presId="urn:microsoft.com/office/officeart/2005/8/layout/list1"/>
    <dgm:cxn modelId="{373DBDC0-9F14-4D8C-AB4D-8B2CA93F2800}" type="presParOf" srcId="{62AB1339-E974-4771-A52F-A3266A16F009}" destId="{82C012AB-CA2D-4213-BB0D-8703BE2D7CA6}" srcOrd="9" destOrd="0" presId="urn:microsoft.com/office/officeart/2005/8/layout/list1"/>
    <dgm:cxn modelId="{02BDDBD5-E3CE-4AB1-9987-A743F6479484}" type="presParOf" srcId="{62AB1339-E974-4771-A52F-A3266A16F009}" destId="{83BC594F-8F20-4D72-9F3A-AED7E7413ACF}" srcOrd="10" destOrd="0" presId="urn:microsoft.com/office/officeart/2005/8/layout/list1"/>
    <dgm:cxn modelId="{F27171A2-7B39-4C26-B7B7-337C7B36A323}" type="presParOf" srcId="{62AB1339-E974-4771-A52F-A3266A16F009}" destId="{5004C7D3-EC23-49BA-92D9-F7B80E7A1C3B}" srcOrd="11" destOrd="0" presId="urn:microsoft.com/office/officeart/2005/8/layout/list1"/>
    <dgm:cxn modelId="{09728DBF-117E-44E1-830A-68B9AF033E2D}" type="presParOf" srcId="{62AB1339-E974-4771-A52F-A3266A16F009}" destId="{88A76C83-EC6D-44C4-923F-B2F1855C33A3}" srcOrd="12" destOrd="0" presId="urn:microsoft.com/office/officeart/2005/8/layout/list1"/>
    <dgm:cxn modelId="{EFF7F0BE-C47D-447C-A1F6-0C9161DF7FB0}" type="presParOf" srcId="{88A76C83-EC6D-44C4-923F-B2F1855C33A3}" destId="{D3BC99B7-F15C-4C01-9500-CD1E5EDE9939}" srcOrd="0" destOrd="0" presId="urn:microsoft.com/office/officeart/2005/8/layout/list1"/>
    <dgm:cxn modelId="{1BC0243D-CBDD-4959-A2A1-9C919657FDDF}" type="presParOf" srcId="{88A76C83-EC6D-44C4-923F-B2F1855C33A3}" destId="{78B1910B-15F6-4B65-9C2D-65DE365FDF42}" srcOrd="1" destOrd="0" presId="urn:microsoft.com/office/officeart/2005/8/layout/list1"/>
    <dgm:cxn modelId="{673DC40A-01DC-4E81-91A3-302979DA8F9B}" type="presParOf" srcId="{62AB1339-E974-4771-A52F-A3266A16F009}" destId="{E3091DF7-876F-4722-B626-B8A8F5DA3016}" srcOrd="13" destOrd="0" presId="urn:microsoft.com/office/officeart/2005/8/layout/list1"/>
    <dgm:cxn modelId="{8B695C27-453D-4885-A4FD-CB52D4362586}" type="presParOf" srcId="{62AB1339-E974-4771-A52F-A3266A16F009}" destId="{69A9405B-2F25-40F2-BB61-85AE1E7C0A26}" srcOrd="14" destOrd="0" presId="urn:microsoft.com/office/officeart/2005/8/layout/list1"/>
  </dgm:cxnLst>
  <dgm:bg>
    <a:noFill/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376359"/>
          <a:ext cx="871296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15400"/>
          <a:ext cx="8296030" cy="567598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Confronto entre a previsão da receita </a:t>
          </a:r>
          <a:r>
            <a:rPr lang="pt-BR" sz="2000" i="1" kern="1200" dirty="0" smtClean="0">
              <a:latin typeface="Arial" pitchFamily="34" charset="0"/>
              <a:cs typeface="Arial" pitchFamily="34" charset="0"/>
            </a:rPr>
            <a:t>X </a:t>
          </a:r>
          <a:r>
            <a:rPr lang="pt-BR" sz="2000" kern="1200" dirty="0" smtClean="0">
              <a:latin typeface="Arial" pitchFamily="34" charset="0"/>
              <a:cs typeface="Arial" pitchFamily="34" charset="0"/>
            </a:rPr>
            <a:t>arrecadação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2509" y="43108"/>
        <a:ext cx="8240614" cy="512182"/>
      </dsp:txXfrm>
    </dsp:sp>
    <dsp:sp modelId="{69B3C3CE-2911-4689-BBAA-E55EEFD84576}">
      <dsp:nvSpPr>
        <dsp:cNvPr id="0" name=""/>
        <dsp:cNvSpPr/>
      </dsp:nvSpPr>
      <dsp:spPr>
        <a:xfrm>
          <a:off x="0" y="1203958"/>
          <a:ext cx="871296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87A81-735E-4B7A-BEC7-8A81094C4FD9}">
      <dsp:nvSpPr>
        <dsp:cNvPr id="0" name=""/>
        <dsp:cNvSpPr/>
      </dsp:nvSpPr>
      <dsp:spPr>
        <a:xfrm>
          <a:off x="414801" y="804759"/>
          <a:ext cx="8296030" cy="605839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Detalhamento das receitas e despesas </a:t>
          </a:r>
          <a:r>
            <a:rPr lang="pt-BR" sz="2000" kern="1200" dirty="0" err="1" smtClean="0">
              <a:latin typeface="Arial" pitchFamily="34" charset="0"/>
              <a:cs typeface="Arial" pitchFamily="34" charset="0"/>
            </a:rPr>
            <a:t>intraorçamentárias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4376" y="834334"/>
        <a:ext cx="8236880" cy="546689"/>
      </dsp:txXfrm>
    </dsp:sp>
    <dsp:sp modelId="{4D783FB8-60E5-490F-BCB7-FEA7E8E60BB7}">
      <dsp:nvSpPr>
        <dsp:cNvPr id="0" name=""/>
        <dsp:cNvSpPr/>
      </dsp:nvSpPr>
      <dsp:spPr>
        <a:xfrm>
          <a:off x="0" y="2050466"/>
          <a:ext cx="871296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1632358"/>
          <a:ext cx="8280415" cy="624747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 utilização do superávit financeiro e da reabertura de créditos especiais e extraordinários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58913" y="1662856"/>
        <a:ext cx="8219419" cy="563751"/>
      </dsp:txXfrm>
    </dsp:sp>
    <dsp:sp modelId="{83BC594F-8F20-4D72-9F3A-AED7E7413ACF}">
      <dsp:nvSpPr>
        <dsp:cNvPr id="0" name=""/>
        <dsp:cNvSpPr/>
      </dsp:nvSpPr>
      <dsp:spPr>
        <a:xfrm>
          <a:off x="0" y="2811961"/>
          <a:ext cx="871296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2478866"/>
          <a:ext cx="8296030" cy="539735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Detalhamento e análise da execução das despesas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1149" y="2505214"/>
        <a:ext cx="8243334" cy="487039"/>
      </dsp:txXfrm>
    </dsp:sp>
    <dsp:sp modelId="{19A385D6-0373-4773-8D0C-62C239D02469}">
      <dsp:nvSpPr>
        <dsp:cNvPr id="0" name=""/>
        <dsp:cNvSpPr/>
      </dsp:nvSpPr>
      <dsp:spPr>
        <a:xfrm>
          <a:off x="0" y="3592240"/>
          <a:ext cx="8712968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DBCAC-0D7A-46C5-9CE0-E5E791054062}">
      <dsp:nvSpPr>
        <dsp:cNvPr id="0" name=""/>
        <dsp:cNvSpPr/>
      </dsp:nvSpPr>
      <dsp:spPr>
        <a:xfrm>
          <a:off x="414801" y="3240361"/>
          <a:ext cx="8296030" cy="558518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Avaliação  do estoque de restos a pagar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2066" y="3267626"/>
        <a:ext cx="8241500" cy="503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1078978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69939"/>
          <a:ext cx="8296030" cy="1259959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Caixa e equivalente de caixa; Créditos a Curto Prazo e a Longo Prazo; Imobilizado – inclusive Reavaliações e Reduções ao valor recuperável; Intangível;   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76307" y="131445"/>
        <a:ext cx="8173018" cy="1136947"/>
      </dsp:txXfrm>
    </dsp:sp>
    <dsp:sp modelId="{4D783FB8-60E5-490F-BCB7-FEA7E8E60BB7}">
      <dsp:nvSpPr>
        <dsp:cNvPr id="0" name=""/>
        <dsp:cNvSpPr/>
      </dsp:nvSpPr>
      <dsp:spPr>
        <a:xfrm>
          <a:off x="0" y="2537428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1599178"/>
          <a:ext cx="8280415" cy="1189170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Fornecedores; Obrigações Trabalhistas, Previdenciárias e Assistenciais a Curto Prazo e a Longo Prazo; Provisões a Curto Prazo e a Longo Prazo;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86465" y="1657228"/>
        <a:ext cx="8164315" cy="1073070"/>
      </dsp:txXfrm>
    </dsp:sp>
    <dsp:sp modelId="{83BC594F-8F20-4D72-9F3A-AED7E7413ACF}">
      <dsp:nvSpPr>
        <dsp:cNvPr id="0" name=""/>
        <dsp:cNvSpPr/>
      </dsp:nvSpPr>
      <dsp:spPr>
        <a:xfrm>
          <a:off x="0" y="3462101"/>
          <a:ext cx="8712968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3057628"/>
          <a:ext cx="8296030" cy="655393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Demais elementos patrimoniais, quando relevantes.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6795" y="3089622"/>
        <a:ext cx="8232042" cy="5914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409699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52557"/>
          <a:ext cx="8296030" cy="667102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Analise das variações patrimoniais aumentativas e diminutivas relevantes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7366" y="85122"/>
        <a:ext cx="8230900" cy="601972"/>
      </dsp:txXfrm>
    </dsp:sp>
    <dsp:sp modelId="{4D783FB8-60E5-490F-BCB7-FEA7E8E60BB7}">
      <dsp:nvSpPr>
        <dsp:cNvPr id="0" name=""/>
        <dsp:cNvSpPr/>
      </dsp:nvSpPr>
      <dsp:spPr>
        <a:xfrm>
          <a:off x="0" y="1600240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1052299"/>
          <a:ext cx="8280415" cy="857901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Detalhar o resultado patrimonial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70294" y="1094178"/>
        <a:ext cx="8196657" cy="774143"/>
      </dsp:txXfrm>
    </dsp:sp>
    <dsp:sp modelId="{83BC594F-8F20-4D72-9F3A-AED7E7413ACF}">
      <dsp:nvSpPr>
        <dsp:cNvPr id="0" name=""/>
        <dsp:cNvSpPr/>
      </dsp:nvSpPr>
      <dsp:spPr>
        <a:xfrm>
          <a:off x="0" y="3378683"/>
          <a:ext cx="8712968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2242840"/>
          <a:ext cx="8296030" cy="1445802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Poderão ser apresentadas em notas explicativas, ainda que seus valores não sejam relevantes:  redução ao valor recuperável no ativo imobilizado; baixas de investimento;  constituição ou reversão de provisões.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85379" y="2313418"/>
        <a:ext cx="8154874" cy="13046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396194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56279"/>
          <a:ext cx="8296030" cy="767955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Transferências Financeiras Recebida e Concedidas 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52289" y="93767"/>
        <a:ext cx="8221054" cy="692979"/>
      </dsp:txXfrm>
    </dsp:sp>
    <dsp:sp modelId="{4D783FB8-60E5-490F-BCB7-FEA7E8E60BB7}">
      <dsp:nvSpPr>
        <dsp:cNvPr id="0" name=""/>
        <dsp:cNvSpPr/>
      </dsp:nvSpPr>
      <dsp:spPr>
        <a:xfrm>
          <a:off x="0" y="1756647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1283594"/>
          <a:ext cx="8280415" cy="901092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Evidenciar o tratamento adotado para retenções tributárias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72403" y="1327582"/>
        <a:ext cx="8192439" cy="813116"/>
      </dsp:txXfrm>
    </dsp:sp>
    <dsp:sp modelId="{83BC594F-8F20-4D72-9F3A-AED7E7413ACF}">
      <dsp:nvSpPr>
        <dsp:cNvPr id="0" name=""/>
        <dsp:cNvSpPr/>
      </dsp:nvSpPr>
      <dsp:spPr>
        <a:xfrm>
          <a:off x="0" y="3173361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2644047"/>
          <a:ext cx="8296030" cy="957354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Detalhar os restos a pagar por grupo de despesa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61535" y="2690781"/>
        <a:ext cx="8202562" cy="8638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396194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56279"/>
          <a:ext cx="8296030" cy="767955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As NE devem ser segregadas por tipo de fluxo: das atividades operacionais, de investimentos ou de financiamento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52289" y="93767"/>
        <a:ext cx="8221054" cy="692979"/>
      </dsp:txXfrm>
    </dsp:sp>
    <dsp:sp modelId="{4D783FB8-60E5-490F-BCB7-FEA7E8E60BB7}">
      <dsp:nvSpPr>
        <dsp:cNvPr id="0" name=""/>
        <dsp:cNvSpPr/>
      </dsp:nvSpPr>
      <dsp:spPr>
        <a:xfrm>
          <a:off x="0" y="1756647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1283594"/>
          <a:ext cx="8280415" cy="901092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Evidenciar o tratamento adotado para retenções tributárias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72403" y="1327582"/>
        <a:ext cx="8192439" cy="813116"/>
      </dsp:txXfrm>
    </dsp:sp>
    <dsp:sp modelId="{83BC594F-8F20-4D72-9F3A-AED7E7413ACF}">
      <dsp:nvSpPr>
        <dsp:cNvPr id="0" name=""/>
        <dsp:cNvSpPr/>
      </dsp:nvSpPr>
      <dsp:spPr>
        <a:xfrm>
          <a:off x="0" y="3173361"/>
          <a:ext cx="871296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2644047"/>
          <a:ext cx="8296030" cy="957354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Identificação das transações de investimento e financiamento que não envolvem o uso de caixa ou equivalentes de caixa (aquisição financiada de bens)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61535" y="2690781"/>
        <a:ext cx="8202562" cy="8638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5B8F7-1A02-4057-99B3-3992B6407A3C}">
      <dsp:nvSpPr>
        <dsp:cNvPr id="0" name=""/>
        <dsp:cNvSpPr/>
      </dsp:nvSpPr>
      <dsp:spPr>
        <a:xfrm>
          <a:off x="0" y="257077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C0326-4ECF-442E-9070-33547B5FA5D1}">
      <dsp:nvSpPr>
        <dsp:cNvPr id="0" name=""/>
        <dsp:cNvSpPr/>
      </dsp:nvSpPr>
      <dsp:spPr>
        <a:xfrm>
          <a:off x="414801" y="22653"/>
          <a:ext cx="8296030" cy="529624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Capital/Patrimônio Social - explicar as motivações das alterações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0655" y="48507"/>
        <a:ext cx="8244322" cy="477916"/>
      </dsp:txXfrm>
    </dsp:sp>
    <dsp:sp modelId="{4D783FB8-60E5-490F-BCB7-FEA7E8E60BB7}">
      <dsp:nvSpPr>
        <dsp:cNvPr id="0" name=""/>
        <dsp:cNvSpPr/>
      </dsp:nvSpPr>
      <dsp:spPr>
        <a:xfrm>
          <a:off x="0" y="1195320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8A57D-A71B-44BD-813F-D26311C2941C}">
      <dsp:nvSpPr>
        <dsp:cNvPr id="0" name=""/>
        <dsp:cNvSpPr/>
      </dsp:nvSpPr>
      <dsp:spPr>
        <a:xfrm>
          <a:off x="428415" y="869077"/>
          <a:ext cx="8280415" cy="621443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Resultados Acumulados - Detalhar o resultado do exercício; </a:t>
          </a:r>
        </a:p>
      </dsp:txBody>
      <dsp:txXfrm>
        <a:off x="458751" y="899413"/>
        <a:ext cx="8219743" cy="560771"/>
      </dsp:txXfrm>
    </dsp:sp>
    <dsp:sp modelId="{83BC594F-8F20-4D72-9F3A-AED7E7413ACF}">
      <dsp:nvSpPr>
        <dsp:cNvPr id="0" name=""/>
        <dsp:cNvSpPr/>
      </dsp:nvSpPr>
      <dsp:spPr>
        <a:xfrm>
          <a:off x="0" y="2172365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33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A51DA-1152-4F8D-9EC1-B091A5310925}">
      <dsp:nvSpPr>
        <dsp:cNvPr id="0" name=""/>
        <dsp:cNvSpPr/>
      </dsp:nvSpPr>
      <dsp:spPr>
        <a:xfrm>
          <a:off x="414801" y="1807320"/>
          <a:ext cx="8296030" cy="660244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Ajustes dos exercícios anteriores - indicar os ajustes mais relevantes, informando as causas e os reflexos nas demonstrações.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47031" y="1839550"/>
        <a:ext cx="8231570" cy="595784"/>
      </dsp:txXfrm>
    </dsp:sp>
    <dsp:sp modelId="{69A9405B-2F25-40F2-BB61-85AE1E7C0A26}">
      <dsp:nvSpPr>
        <dsp:cNvPr id="0" name=""/>
        <dsp:cNvSpPr/>
      </dsp:nvSpPr>
      <dsp:spPr>
        <a:xfrm>
          <a:off x="0" y="3433787"/>
          <a:ext cx="8712968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1910B-15F6-4B65-9C2D-65DE365FDF42}">
      <dsp:nvSpPr>
        <dsp:cNvPr id="0" name=""/>
        <dsp:cNvSpPr/>
      </dsp:nvSpPr>
      <dsp:spPr>
        <a:xfrm>
          <a:off x="414801" y="2784365"/>
          <a:ext cx="8296030" cy="944622"/>
        </a:xfrm>
        <a:prstGeom prst="roundRect">
          <a:avLst/>
        </a:prstGeom>
        <a:solidFill>
          <a:srgbClr val="99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Arial" pitchFamily="34" charset="0"/>
              <a:cs typeface="Arial" pitchFamily="34" charset="0"/>
            </a:rPr>
            <a:t>Ajustes de avaliação patrimonial - explicar as transações que geraram lançamento nessa conta.</a:t>
          </a:r>
          <a:endParaRPr lang="pt-BR" sz="2000" kern="1200" dirty="0">
            <a:latin typeface="Arial" pitchFamily="34" charset="0"/>
            <a:cs typeface="Arial" pitchFamily="34" charset="0"/>
          </a:endParaRPr>
        </a:p>
      </dsp:txBody>
      <dsp:txXfrm>
        <a:off x="460914" y="2830478"/>
        <a:ext cx="8203804" cy="852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F25874-ACB2-475E-97F2-326A3E33D6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38485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noProof="0" smtClean="0"/>
              <a:t>Clique para editar os estilos do texto mestre</a:t>
            </a:r>
          </a:p>
          <a:p>
            <a:pPr lvl="1"/>
            <a:r>
              <a:rPr lang="pt-BR" altLang="pt-BR" noProof="0" smtClean="0"/>
              <a:t>Segundo nível</a:t>
            </a:r>
          </a:p>
          <a:p>
            <a:pPr lvl="2"/>
            <a:r>
              <a:rPr lang="pt-BR" altLang="pt-BR" noProof="0" smtClean="0"/>
              <a:t>Terceiro nível</a:t>
            </a:r>
          </a:p>
          <a:p>
            <a:pPr lvl="3"/>
            <a:r>
              <a:rPr lang="pt-BR" altLang="pt-BR" noProof="0" smtClean="0"/>
              <a:t>Quarto nível</a:t>
            </a:r>
          </a:p>
          <a:p>
            <a:pPr lvl="4"/>
            <a:r>
              <a:rPr lang="pt-BR" altLang="pt-BR" noProof="0" smtClean="0"/>
              <a:t>Quinto nível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5F9BB8F-4B22-44C2-BAAA-6C18F681D6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963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287676-31E8-4C14-8E63-664994087246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Esta exposição tem </a:t>
            </a:r>
            <a:r>
              <a:rPr lang="pt-BR" altLang="pt-BR" smtClean="0">
                <a:latin typeface="Tahoma" pitchFamily="34" charset="0"/>
              </a:rPr>
              <a:t>o objetivo de informar e de lembrar as </a:t>
            </a:r>
            <a:r>
              <a:rPr lang="pt-BR" altLang="pt-BR" b="1" smtClean="0">
                <a:latin typeface="Tahoma" pitchFamily="34" charset="0"/>
              </a:rPr>
              <a:t>principais regras da Previdência em relação aos municípios</a:t>
            </a:r>
            <a:r>
              <a:rPr lang="pt-BR" altLang="pt-BR" smtClean="0">
                <a:latin typeface="Tahoma" pitchFamily="34" charset="0"/>
              </a:rPr>
              <a:t>, essencialmente no que se refere à organização dos regimes próprios.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</a:rPr>
              <a:t>Mais precisamente serão enfatizadas as e</a:t>
            </a:r>
            <a:r>
              <a:rPr lang="pt-BR" altLang="pt-BR" smtClean="0">
                <a:latin typeface="Tahoma" pitchFamily="34" charset="0"/>
                <a:sym typeface="Wingdings" pitchFamily="2" charset="2"/>
              </a:rPr>
              <a:t>xigências – </a:t>
            </a:r>
            <a:r>
              <a:rPr lang="pt-BR" altLang="pt-BR" u="sng" smtClean="0">
                <a:latin typeface="Tahoma" pitchFamily="34" charset="0"/>
                <a:sym typeface="Wingdings" pitchFamily="2" charset="2"/>
              </a:rPr>
              <a:t>critérios e requisitos</a:t>
            </a:r>
            <a:r>
              <a:rPr lang="pt-BR" altLang="pt-BR" smtClean="0">
                <a:latin typeface="Tahoma" pitchFamily="34" charset="0"/>
              </a:rPr>
              <a:t> – para tornar os municípios juridicamente adequados à Lei Geral da Previdência Pública.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996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10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4638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198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13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26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14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371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15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97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16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8144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17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153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642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19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1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A00F29-1038-40D2-A22C-94AC8AEE9DA5}" type="slidenum">
              <a:rPr lang="pt-BR" altLang="pt-BR" smtClean="0"/>
              <a:pPr/>
              <a:t>2</a:t>
            </a:fld>
            <a:endParaRPr lang="pt-BR" altLang="pt-B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Pois bem, </a:t>
            </a:r>
          </a:p>
          <a:p>
            <a:pPr algn="just" eaLnBrk="1" hangingPunct="1"/>
            <a:endParaRPr lang="pt-BR" altLang="pt-BR" smtClean="0">
              <a:latin typeface="Tahoma" pitchFamily="34" charset="0"/>
              <a:cs typeface="Times New Roman" pitchFamily="18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Previdência social</a:t>
            </a:r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 é um seguro que as pessoas fazem enquanto estão em atividade, em pleno gozo de sua capacidade de trabalho, para que, caso venham a perder as condições para o trabalho, tenham garantida uma renda.</a:t>
            </a: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a) temporária – doença, </a:t>
            </a: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b) definitiva – em situações de invalidez ou em razão de idade 	avançada.</a:t>
            </a: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________</a:t>
            </a:r>
          </a:p>
          <a:p>
            <a:pPr algn="just" eaLnBrk="1" hangingPunct="1"/>
            <a:endParaRPr lang="pt-BR" altLang="pt-BR" smtClean="0">
              <a:latin typeface="Tahoma" pitchFamily="34" charset="0"/>
              <a:cs typeface="Times New Roman" pitchFamily="18" charset="0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Oportunamente,</a:t>
            </a:r>
          </a:p>
          <a:p>
            <a:pPr algn="just" eaLnBrk="1" hangingPunct="1"/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Previdência Social é espécie do gênero Seguridade Social</a:t>
            </a:r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, que engloba ainda as ações de Saúde a de Assistência Social.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cs typeface="Times New Roman" pitchFamily="18" charset="0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Diferença : Assistência Social e Saúde independem de contribuição;</a:t>
            </a:r>
          </a:p>
          <a:p>
            <a:pPr algn="just" eaLnBrk="1" hangingPunct="1"/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                 Previdência, </a:t>
            </a: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pressupõe contribuição</a:t>
            </a:r>
            <a:r>
              <a:rPr lang="pt-BR" altLang="pt-BR" smtClean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54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20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842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21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5470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22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1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30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24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25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5174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26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151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27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1048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F9896F-F986-4870-A100-D23D32A5554D}" type="slidenum">
              <a:rPr lang="pt-BR" altLang="pt-BR" smtClean="0"/>
              <a:pPr/>
              <a:t>28</a:t>
            </a:fld>
            <a:endParaRPr lang="pt-BR" altLang="pt-BR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pt-BR" altLang="pt-BR" b="1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b="1" smtClean="0">
                <a:latin typeface="Tahoma" pitchFamily="34" charset="0"/>
              </a:rPr>
              <a:t>Finalizando, queremos ressalvar </a:t>
            </a:r>
            <a:r>
              <a:rPr lang="pt-BR" altLang="pt-BR" smtClean="0">
                <a:latin typeface="Tahoma" pitchFamily="34" charset="0"/>
              </a:rPr>
              <a:t>que a organização e a gestão da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</a:rPr>
              <a:t>previdência dos servidores municipais é uma das áreas que deve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b="1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b="1" smtClean="0">
                <a:latin typeface="Tahoma" pitchFamily="34" charset="0"/>
              </a:rPr>
              <a:t>merecer especial atenção do Administrador Municipal</a:t>
            </a:r>
            <a:r>
              <a:rPr lang="pt-BR" altLang="pt-BR" smtClean="0">
                <a:latin typeface="Tahoma" pitchFamily="34" charset="0"/>
              </a:rPr>
              <a:t>,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</a:rPr>
              <a:t>uma vez que </a:t>
            </a:r>
            <a:r>
              <a:rPr lang="pt-BR" altLang="pt-BR" b="1" smtClean="0">
                <a:latin typeface="Tahoma" pitchFamily="34" charset="0"/>
              </a:rPr>
              <a:t>seus desequilíbrios podem ameaçar a própria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b="1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b="1" smtClean="0">
                <a:latin typeface="Tahoma" pitchFamily="34" charset="0"/>
              </a:rPr>
              <a:t>viabilidade de sua gestão</a:t>
            </a:r>
            <a:r>
              <a:rPr lang="pt-BR" altLang="pt-BR" smtClean="0">
                <a:latin typeface="Tahoma" pitchFamily="34" charset="0"/>
              </a:rPr>
              <a:t>, com o comprometimento crescente de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</a:rPr>
              <a:t>receitas para o seu financiamento e redução das disponibilidades para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</a:rPr>
              <a:t>fins de investimentos no  atendimento de outras demandas da 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</a:rPr>
              <a:t>população.</a:t>
            </a:r>
          </a:p>
          <a:p>
            <a:pPr eaLnBrk="1" hangingPunct="1"/>
            <a:endParaRPr lang="pt-BR" altLang="pt-BR" smtClean="0">
              <a:latin typeface="Tahoma" pitchFamily="34" charset="0"/>
            </a:endParaRPr>
          </a:p>
          <a:p>
            <a:pPr algn="r" eaLnBrk="1" hangingPunct="1"/>
            <a:r>
              <a:rPr lang="pt-BR" altLang="pt-BR" smtClean="0">
                <a:latin typeface="Tahoma" pitchFamily="34" charset="0"/>
              </a:rPr>
              <a:t>MUITO OBRIGADO!</a:t>
            </a:r>
          </a:p>
        </p:txBody>
      </p:sp>
    </p:spTree>
    <p:extLst>
      <p:ext uri="{BB962C8B-B14F-4D97-AF65-F5344CB8AC3E}">
        <p14:creationId xmlns:p14="http://schemas.microsoft.com/office/powerpoint/2010/main" val="2595959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2449F10-1EDE-417D-8155-D6D474D2CFFE}" type="slidenum">
              <a:rPr lang="pt-BR" altLang="pt-BR" smtClean="0"/>
              <a:pPr/>
              <a:t>3</a:t>
            </a:fld>
            <a:endParaRPr lang="pt-BR" altLang="pt-B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8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051F9E-E7E6-4D47-AEF9-EABA030246BE}" type="slidenum">
              <a:rPr lang="pt-BR" altLang="pt-BR" smtClean="0"/>
              <a:pPr/>
              <a:t>4</a:t>
            </a:fld>
            <a:endParaRPr lang="pt-BR" altLang="pt-B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7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D90676-809A-4D01-9E88-7DDF062911A8}" type="slidenum">
              <a:rPr lang="pt-BR" altLang="pt-BR" smtClean="0"/>
              <a:pPr/>
              <a:t>5</a:t>
            </a:fld>
            <a:endParaRPr lang="pt-BR" alt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24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D90676-809A-4D01-9E88-7DDF062911A8}" type="slidenum">
              <a:rPr lang="pt-BR" altLang="pt-BR" smtClean="0"/>
              <a:pPr/>
              <a:t>6</a:t>
            </a:fld>
            <a:endParaRPr lang="pt-BR" alt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402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CCAFD4-CF92-4EE9-9E48-22FBCFA25279}" type="slidenum">
              <a:rPr lang="pt-BR" altLang="pt-BR" smtClean="0"/>
              <a:pPr/>
              <a:t>7</a:t>
            </a:fld>
            <a:endParaRPr lang="pt-BR" altLang="pt-B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39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8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66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6131F43-4A83-450B-A8AC-0AF9D71E7595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Repartição Simples</a:t>
            </a:r>
            <a:r>
              <a:rPr lang="pt-BR" altLang="pt-BR" smtClean="0">
                <a:latin typeface="Tahoma" pitchFamily="34" charset="0"/>
              </a:rPr>
              <a:t> = as contribuições dos servidores e do município cobrem os benefícios já existentes.</a:t>
            </a:r>
          </a:p>
          <a:p>
            <a:pPr algn="just" eaLnBrk="1" hangingPunct="1"/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Não há acumulação de recursos no interior do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Benefício definido – o participante sabe qual o valor da aposentadoria. (o risco é do ente patrocinador).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z="1000" smtClean="0">
              <a:latin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pt-BR" altLang="pt-BR" b="1" smtClean="0">
                <a:latin typeface="Tahoma" pitchFamily="34" charset="0"/>
                <a:cs typeface="Times New Roman" pitchFamily="18" charset="0"/>
              </a:rPr>
              <a:t>__________</a:t>
            </a:r>
          </a:p>
          <a:p>
            <a:pPr>
              <a:spcBef>
                <a:spcPct val="0"/>
              </a:spcBef>
            </a:pPr>
            <a:endParaRPr lang="pt-BR" altLang="pt-BR" b="1" smtClean="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pt-BR" altLang="pt-BR" sz="1000" smtClean="0">
              <a:latin typeface="Tahoma" pitchFamily="34" charset="0"/>
            </a:endParaRPr>
          </a:p>
          <a:p>
            <a:pPr algn="just" eaLnBrk="1" hangingPunct="1"/>
            <a:r>
              <a:rPr lang="pt-BR" altLang="pt-BR" b="1" smtClean="0">
                <a:latin typeface="Tahoma" pitchFamily="34" charset="0"/>
              </a:rPr>
              <a:t>Sistema de Capitalização</a:t>
            </a:r>
            <a:r>
              <a:rPr lang="pt-BR" altLang="pt-BR" smtClean="0">
                <a:latin typeface="Tahoma" pitchFamily="34" charset="0"/>
              </a:rPr>
              <a:t> = espécie de poupança individual.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/>
            <a:r>
              <a:rPr lang="pt-BR" altLang="pt-BR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pt-BR" altLang="pt-BR" smtClean="0">
                <a:latin typeface="Tahoma" pitchFamily="34" charset="0"/>
              </a:rPr>
              <a:t>Ocorre acumulação de recursos no sistema.</a:t>
            </a:r>
          </a:p>
          <a:p>
            <a:pPr algn="just" eaLnBrk="1" hangingPunct="1">
              <a:buFont typeface="Wingdings" pitchFamily="2" charset="2"/>
              <a:buNone/>
            </a:pPr>
            <a:endParaRPr lang="pt-BR" altLang="pt-BR" smtClean="0">
              <a:latin typeface="Tahoma" pitchFamily="34" charset="0"/>
              <a:sym typeface="Wingdings" pitchFamily="2" charset="2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pt-BR" altLang="pt-BR" smtClean="0">
                <a:latin typeface="Tahoma" pitchFamily="34" charset="0"/>
                <a:sym typeface="Wingdings" pitchFamily="2" charset="2"/>
              </a:rPr>
              <a:t> Modalidade = Contribuição definida – o valor da aposentadoria depende do acumulado. (o risco é do participante).</a:t>
            </a:r>
          </a:p>
          <a:p>
            <a:pPr algn="just" eaLnBrk="1" hangingPunct="1"/>
            <a:endParaRPr lang="pt-BR" altLang="pt-BR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5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0AF40-FACA-460A-B59D-041709AFB94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54A58-1365-4C7E-9A8D-DB60AFB2995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1EF14-B917-4BC9-889F-1634311BAF4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493EB-B21C-4ED6-AF25-776B195077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E9B7B-ED09-44F2-826D-411F7346B3F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78888-1E01-4D4E-815C-30A7B4DDBD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3F88F-C896-4546-A01C-E224902346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16F9D-3D5C-4A8A-81B6-590615EE650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9274175" y="6565900"/>
            <a:ext cx="465138" cy="2921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6C558D3-4693-4770-A09B-1CF311DBF4DB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9940-ADA6-4445-AFB7-ACF4188182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97034-280A-44AF-A323-F3B73751484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772E9F43-8367-40F1-A693-81ED54AF7A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4" r:id="rId7"/>
    <p:sldLayoutId id="2147483740" r:id="rId8"/>
    <p:sldLayoutId id="2147483741" r:id="rId9"/>
    <p:sldLayoutId id="2147483742" r:id="rId10"/>
    <p:sldLayoutId id="2147483743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816600" y="6096000"/>
            <a:ext cx="4395788" cy="41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pt-BR" altLang="pt-BR" sz="1400" dirty="0" smtClean="0">
                <a:latin typeface="Century Gothic" pitchFamily="34" charset="0"/>
              </a:rPr>
              <a:t>Fabiano Domingos Bernardo</a:t>
            </a:r>
            <a:endParaRPr lang="pt-BR" altLang="pt-BR" sz="1800" b="0" dirty="0">
              <a:solidFill>
                <a:srgbClr val="990000"/>
              </a:solidFill>
              <a:latin typeface="Century Gothic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pt-BR" altLang="pt-BR" sz="1300" b="0" dirty="0">
                <a:solidFill>
                  <a:srgbClr val="4D4D4D"/>
                </a:solidFill>
                <a:latin typeface="Century Gothic" pitchFamily="34" charset="0"/>
              </a:rPr>
              <a:t>Auditor Fiscal de Controle Externo – TCE/SC</a:t>
            </a:r>
          </a:p>
        </p:txBody>
      </p:sp>
      <p:pic>
        <p:nvPicPr>
          <p:cNvPr id="3075" name="Picture 5" descr="c:\Arquivos de programas\Arquivos comuns\Microsoft Shared\Clipart\themes1\Lines\BD10289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694363"/>
            <a:ext cx="80010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484312"/>
            <a:ext cx="9906000" cy="240065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t-BR" altLang="pt-BR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Notas Explicativas</a:t>
            </a:r>
            <a:endParaRPr lang="pt-BR" altLang="pt-B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t-BR" altLang="pt-B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Demonstrações Contábeis Aplicadas ao Setor Público - DCASP</a:t>
            </a:r>
            <a:endParaRPr lang="pt-BR" altLang="pt-BR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10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914400" lvl="1" indent="-45720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AutoNum type="arabicParenR"/>
              <a:defRPr/>
            </a:pPr>
            <a:r>
              <a:rPr lang="pt-BR" u="sng" dirty="0">
                <a:latin typeface="Arial" pitchFamily="34" charset="0"/>
                <a:cs typeface="Arial" pitchFamily="34" charset="0"/>
              </a:rPr>
              <a:t>Informações Gerais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914400" lvl="1" indent="-45720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AutoNum type="arabicParenR"/>
              <a:defRPr/>
            </a:pPr>
            <a:endParaRPr lang="pt-BR" sz="1000" u="sng" dirty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Tx/>
              <a:buAutoNum type="arabicParenR"/>
              <a:defRPr/>
            </a:pPr>
            <a:r>
              <a:rPr lang="pt-BR" u="sng" dirty="0">
                <a:latin typeface="Arial" pitchFamily="34" charset="0"/>
                <a:cs typeface="Arial" pitchFamily="34" charset="0"/>
              </a:rPr>
              <a:t>Resumo das políticas contábeis significativas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000" u="sng" dirty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spcBef>
                <a:spcPct val="20000"/>
              </a:spcBef>
              <a:buClr>
                <a:srgbClr val="990000"/>
              </a:buClr>
              <a:buFontTx/>
              <a:buAutoNum type="arabicParenR"/>
              <a:defRPr/>
            </a:pPr>
            <a:r>
              <a:rPr lang="pt-BR" u="sng" dirty="0">
                <a:latin typeface="Arial" pitchFamily="34" charset="0"/>
                <a:cs typeface="Arial" pitchFamily="34" charset="0"/>
              </a:rPr>
              <a:t>Informações de suporte e detalhamento de itens apresentados nas demonstrações contábeis pela ordem em que cada demonstração e cada rubrica sejam apresentadas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; e</a:t>
            </a:r>
          </a:p>
          <a:p>
            <a:pPr marL="914400" lvl="1" indent="-457200" algn="just">
              <a:spcBef>
                <a:spcPct val="20000"/>
              </a:spcBef>
              <a:buClr>
                <a:srgbClr val="990000"/>
              </a:buClr>
              <a:buFontTx/>
              <a:buAutoNum type="arabicParenR"/>
              <a:defRPr/>
            </a:pPr>
            <a:endParaRPr lang="pt-BR" sz="1000" u="sng" dirty="0">
              <a:latin typeface="Arial" pitchFamily="34" charset="0"/>
              <a:cs typeface="Arial" pitchFamily="34" charset="0"/>
            </a:endParaRPr>
          </a:p>
          <a:p>
            <a:pPr marL="914400" lvl="1" indent="-45720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Tx/>
              <a:buAutoNum type="arabicParenR"/>
              <a:defRPr/>
            </a:pPr>
            <a:r>
              <a:rPr lang="pt-BR" u="sng" dirty="0">
                <a:latin typeface="Arial" pitchFamily="34" charset="0"/>
                <a:cs typeface="Arial" pitchFamily="34" charset="0"/>
              </a:rPr>
              <a:t>Outras informações relevantes.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10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1) Informações Gerais: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u="sng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a) Natureza Jurídica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 estrutura da entidade;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b) Domicílio 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entidade</a:t>
            </a:r>
            <a:r>
              <a:rPr lang="pt-BR" dirty="0">
                <a:latin typeface="Arial" pitchFamily="34" charset="0"/>
                <a:cs typeface="Arial" pitchFamily="34" charset="0"/>
              </a:rPr>
              <a:t>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c) Natureza das operações e principais atividades 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entidade; e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d) Declaração de conformidade com a legislação e com as normas de contabilidade aplicáveis. 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376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11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1) Informações Gerais: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u="sng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u="sng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Informações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como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ato de criação, natureza jurídica, finalidade e estrutura administrativa, sendo importante colocar quais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normas 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entidade precisa observar para o seu funcionamento.</a:t>
            </a: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12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2) Resumo das políticas contábeis significativas: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u="sng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a) Bases de mensuração utilizadas, por exemplo: custo histórico, valor realizável líquido, valor justo ou valor recuperável.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b) Novas normas e políticas contábeis alteradas.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c) Julgamentos pela aplicação das políticas contábeis.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13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2) Resumo das políticas contábeis significativas: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200" u="sng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Informar ao usuário quais foram as políticas contábeis utilizadas para o reconhecimento, a mensuração e os critérios de avaliação dos itens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patrimoniais.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sz="2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Obs</a:t>
            </a:r>
            <a:r>
              <a:rPr lang="pt-BR" sz="2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: Se houver alterações nas políticas contábeis, é importante citar a motivação das mudanças e seus impactos nas demonstrações.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14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just"/>
            <a:endParaRPr lang="pt-BR" u="sng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Informações de suporte e detalhamento de itens apresentados nas demonstrações contábeis pela ordem em que cada demonstração e cada rubrica sejam apresentadas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15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just"/>
            <a:endParaRPr lang="pt-BR" u="sng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Informações de suporte e detalhamento de itens apresentados nas demonstrações contábeis.</a:t>
            </a: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360000" lvl="1" indent="0" algn="just">
              <a:lnSpc>
                <a:spcPct val="150000"/>
              </a:lnSpc>
              <a:spcBef>
                <a:spcPts val="0"/>
              </a:spcBef>
              <a:buClr>
                <a:srgbClr val="990000"/>
              </a:buClr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É a parte principal da divulgação, na qual serão evidenciados de forma clara, objetiva e sucinta os pontos mais relevantes das demonstrações contábeis</a:t>
            </a:r>
            <a:r>
              <a:rPr lang="pt-BR" dirty="0" smtClean="0"/>
              <a:t>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16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Ordem de Apresentação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628800"/>
            <a:ext cx="937895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4) Outras informações relevantes: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a) Passivos contingentes e compromissos contratuais não reconhecidos. </a:t>
            </a: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spcBef>
                <a:spcPts val="0"/>
              </a:spcBef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b) Divulgações não financeiras, tais como: os objetivos e políticas de gestão do risco financeiro da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entidade e os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pressupostos das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estimativas. 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c) Reconhecimento de inconformidades que podem afetar a compreensão do usuário sobre o desempenho e o direcionamento das operações da entidade no futuro. </a:t>
            </a: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d) Ajustes decorrentes de omissões e erros de registro.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17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Balanço Orçamentário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560512" y="2276871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18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Balanço Patrimonial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488504" y="2132856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1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2</a:t>
            </a:r>
            <a:endParaRPr lang="pt-BR" altLang="pt-BR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Definição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200025" y="1844675"/>
            <a:ext cx="9378950" cy="21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sz="1600" b="0" dirty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São </a:t>
            </a:r>
            <a:r>
              <a:rPr lang="pt-BR" dirty="0">
                <a:latin typeface="Arial" pitchFamily="34" charset="0"/>
                <a:cs typeface="Arial" pitchFamily="34" charset="0"/>
              </a:rPr>
              <a:t>informações adicionais às constantes nas demonstrações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contábeis.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São consideradas parte integrante das Demonstrações Contábeis Aplicadas ao Setor Público (DCASP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19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Demonstração das Variações Patrimoniais (DVP)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488504" y="2132856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20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smtClean="0">
                <a:latin typeface="Arial" pitchFamily="34" charset="0"/>
                <a:cs typeface="Arial" pitchFamily="34" charset="0"/>
              </a:rPr>
              <a:t>Balanço Financeiro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488504" y="2132856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21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err="1" smtClean="0">
                <a:latin typeface="Arial" pitchFamily="34" charset="0"/>
                <a:cs typeface="Arial" pitchFamily="34" charset="0"/>
              </a:rPr>
              <a:t>Demostração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 do Fluxo de Caixa - DFC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488504" y="2132856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22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Conteúdo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484784"/>
            <a:ext cx="93789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u="sng" dirty="0" err="1" smtClean="0">
                <a:latin typeface="Arial" pitchFamily="34" charset="0"/>
                <a:cs typeface="Arial" pitchFamily="34" charset="0"/>
              </a:rPr>
              <a:t>Demostração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 das Mutações do Patrimônio Líquido - DMPL</a:t>
            </a:r>
          </a:p>
          <a:p>
            <a:pPr marL="914400" lvl="1" indent="0">
              <a:spcBef>
                <a:spcPts val="0"/>
              </a:spcBef>
              <a:buClr>
                <a:srgbClr val="990000"/>
              </a:buClr>
              <a:defRPr/>
            </a:pPr>
            <a:endParaRPr lang="pt-BR" sz="1000" u="sng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Clr>
                <a:srgbClr val="990000"/>
              </a:buClr>
              <a:defRPr/>
            </a:pPr>
            <a:r>
              <a:rPr lang="pt-BR" sz="22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2000" b="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/>
          </a:p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b="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  <p:graphicFrame>
        <p:nvGraphicFramePr>
          <p:cNvPr id="10" name="Diagrama 9"/>
          <p:cNvGraphicFramePr/>
          <p:nvPr/>
        </p:nvGraphicFramePr>
        <p:xfrm>
          <a:off x="488504" y="2132856"/>
          <a:ext cx="8712968" cy="3960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Exigências do MCASP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14300" lvl="1" algn="just"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reconhecimento de ajustes decorrentes de omissões e erros de registros ocorridos em anos anteriores ou de mudanças de critérios contábeis deve ser realizado à conta do patrimônio líquido e evidenciado em notas explicativas.</a:t>
            </a:r>
          </a:p>
          <a:p>
            <a:pPr lvl="1" algn="just"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2000" dirty="0"/>
          </a:p>
          <a:p>
            <a:pPr marL="114300" lvl="1" algn="just">
              <a:buClr>
                <a:srgbClr val="990000"/>
              </a:buClr>
              <a:defRPr/>
            </a:pPr>
            <a:r>
              <a:rPr lang="pt-BR" sz="2000" dirty="0">
                <a:solidFill>
                  <a:srgbClr val="FF0000"/>
                </a:solidFill>
              </a:rPr>
              <a:t>2)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Deve ser evidenciado em notas explicativas o critério de mensuração ou avaliação dos ativos do imobilizado e do ativo intangível obtidos a título gratuito, bem como a eventual impossibilidade de sua valoração, devidamente justificada. </a:t>
            </a:r>
          </a:p>
          <a:p>
            <a:pPr marL="114300" lvl="1" algn="just">
              <a:buClr>
                <a:srgbClr val="990000"/>
              </a:buClr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algn="just">
              <a:spcBef>
                <a:spcPct val="20000"/>
              </a:spcBef>
              <a:buClr>
                <a:srgbClr val="990000"/>
              </a:buClr>
              <a:defRPr/>
            </a:pPr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ajuste de exercícios anteriores, o teste de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a reavaliação de ativos e a depreciação/amortização/exaustão devem ser seguidos de notas explicativas (NE).</a:t>
            </a:r>
          </a:p>
          <a:p>
            <a:pPr marL="114300" lvl="1" algn="just">
              <a:spcBef>
                <a:spcPct val="20000"/>
              </a:spcBef>
              <a:buClr>
                <a:srgbClr val="990000"/>
              </a:buClr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Exigências do MCASP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14300" lvl="1" algn="just">
              <a:buClr>
                <a:srgbClr val="990000"/>
              </a:buClr>
              <a:defRPr/>
            </a:pPr>
            <a:endParaRPr lang="pt-BR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algn="just">
              <a:buClr>
                <a:srgbClr val="990000"/>
              </a:buClr>
              <a:defRPr/>
            </a:pP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No caso de transferências de ativos, o valor a atribuir deve ser o valor contábil líquido constante nos registros da entidade de origem. Em caso de divergência deste critério com o fixado no instrumento de autorização da transferência, este deve ser evidenciado em notas explicativas.</a:t>
            </a:r>
          </a:p>
          <a:p>
            <a:pPr lvl="1" algn="just"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2000" dirty="0"/>
          </a:p>
          <a:p>
            <a:pPr marL="114300" lvl="1" algn="just">
              <a:buClr>
                <a:srgbClr val="990000"/>
              </a:buClr>
              <a:defRPr/>
            </a:pPr>
            <a:r>
              <a:rPr lang="pt-BR" sz="2000" dirty="0">
                <a:solidFill>
                  <a:srgbClr val="FF0000"/>
                </a:solidFill>
              </a:rPr>
              <a:t>5)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Não é necessário que o ente possua uma tabela única de depreciação, sendo possível que determinados bens sejam depreciados a taxas diferentes, em função de suas características, devendo também essa particularidade ser evidenciada em notas explicativas.</a:t>
            </a:r>
          </a:p>
          <a:p>
            <a:pPr marL="114300" lvl="1" algn="just">
              <a:spcBef>
                <a:spcPct val="20000"/>
              </a:spcBef>
              <a:buClr>
                <a:srgbClr val="990000"/>
              </a:buClr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0241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Exigências do MCASP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14300" lvl="1" algn="just">
              <a:buClr>
                <a:srgbClr val="990000"/>
              </a:buClr>
              <a:defRPr/>
            </a:pPr>
            <a:endParaRPr lang="pt-BR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algn="just">
              <a:buClr>
                <a:srgbClr val="990000"/>
              </a:buClr>
              <a:defRPr/>
            </a:pPr>
            <a:r>
              <a:rPr lang="pt-B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 entidade deve constituir ajuste para perdas de créditos relativos a tributos. A metodologia utilizada para cálculo do ajuste para perdas deve ser aquela que melhor reflita a real situação do ativo e deve ser evidenciada em notas explicativas.</a:t>
            </a:r>
          </a:p>
          <a:p>
            <a:pPr lvl="1" algn="just"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2000" dirty="0"/>
          </a:p>
          <a:p>
            <a:pPr marL="114300" lvl="1" algn="just">
              <a:buClr>
                <a:srgbClr val="990000"/>
              </a:buClr>
              <a:defRPr/>
            </a:pPr>
            <a:r>
              <a:rPr lang="pt-BR" sz="2000" dirty="0">
                <a:solidFill>
                  <a:srgbClr val="FF0000"/>
                </a:solidFill>
              </a:rPr>
              <a:t>7)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Recomenda-se a utilização de notas explicativas para esclarecimentos a respeito da utilização do superávit financeiro e de reabertura de créditos especiais e extraordinários, bem como suas influências no resultado orçamentário, de forma a possibilitar a correta interpretação das informações.</a:t>
            </a:r>
          </a:p>
          <a:p>
            <a:pPr marL="457200" lvl="1" indent="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1274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23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Conclusão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Notas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xplicativas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são essenciais ao cumprimento do objetivo da contabilidade: fornecer aos usuários informações suficientes para o conhecimento da instituição e para otimizar a tomada de decisão.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mpliam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 transparência e auxiliam o controle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social.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O Desafio é produzir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Notas Explicativas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objetivas e de qualidade,  sem excessos de informações, e que não sejam mera repetição de informações evidenciadas nas demonstrações contábeis, mas que tragam subsídios que agreguem valor aos demonstrativos.  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399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6248400" y="5029200"/>
            <a:ext cx="3562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pt-BR" altLang="pt-BR" b="0" dirty="0" smtClean="0">
                <a:latin typeface="Trebuchet MS" pitchFamily="34" charset="0"/>
              </a:rPr>
              <a:t>fabiano@tce.sc.gov.br</a:t>
            </a:r>
            <a:endParaRPr lang="pt-BR" altLang="pt-BR" b="0" dirty="0">
              <a:latin typeface="Trebuchet MS" pitchFamily="34" charset="0"/>
            </a:endParaRPr>
          </a:p>
          <a:p>
            <a:pPr algn="l" eaLnBrk="0" hangingPunct="0"/>
            <a:endParaRPr lang="pt-BR" altLang="pt-BR" b="0" dirty="0">
              <a:latin typeface="Trebuchet MS" pitchFamily="34" charset="0"/>
            </a:endParaRPr>
          </a:p>
          <a:p>
            <a:pPr algn="l" eaLnBrk="0" hangingPunct="0"/>
            <a:r>
              <a:rPr lang="pt-BR" altLang="pt-BR" b="0" dirty="0">
                <a:latin typeface="Trebuchet MS" pitchFamily="34" charset="0"/>
              </a:rPr>
              <a:t>(48) </a:t>
            </a:r>
            <a:r>
              <a:rPr lang="pt-BR" altLang="pt-BR" b="0" dirty="0" smtClean="0">
                <a:latin typeface="Trebuchet MS" pitchFamily="34" charset="0"/>
              </a:rPr>
              <a:t>3221-3733</a:t>
            </a:r>
            <a:endParaRPr lang="pt-BR" altLang="pt-BR" b="0" dirty="0">
              <a:latin typeface="Trebuchet MS" pitchFamily="34" charset="0"/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90500" y="2924175"/>
            <a:ext cx="9525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pt-BR" altLang="pt-BR" sz="4800">
                <a:solidFill>
                  <a:schemeClr val="bg1"/>
                </a:solidFill>
                <a:latin typeface="Trebuchet MS" pitchFamily="34" charset="0"/>
              </a:rPr>
              <a:t>TCE/SC</a:t>
            </a:r>
            <a:endParaRPr lang="pt-BR" altLang="pt-BR" sz="4000">
              <a:solidFill>
                <a:schemeClr val="bg1"/>
              </a:solidFill>
              <a:latin typeface="Trebuchet MS" pitchFamily="34" charset="0"/>
            </a:endParaRPr>
          </a:p>
        </p:txBody>
      </p:sp>
      <p:pic>
        <p:nvPicPr>
          <p:cNvPr id="53252" name="Picture 17" descr="C:\WINDOWS\Application Data\Microsoft\Media Catalog\Downloaded Clips\cl5f\j023788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4800" y="5000625"/>
            <a:ext cx="74453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18" descr="C:\WINDOWS\Application Data\Microsoft\Media Catalog\Downloaded Clips\cl5f\j023789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84800" y="5715000"/>
            <a:ext cx="74453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5" descr="c:\Arquivos de programas\Arquivos comuns\Microsoft Shared\Clipart\themes1\Lines\BD10289_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6300" y="4541838"/>
            <a:ext cx="90503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7938" y="1339850"/>
            <a:ext cx="9906001" cy="2586038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pt-BR" altLang="pt-B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pt-BR" altLang="pt-BR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Muito Obrigado!</a:t>
            </a:r>
            <a:endParaRPr lang="pt-BR" altLang="pt-B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pt-BR" altLang="pt-BR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72480" y="1916832"/>
            <a:ext cx="9378950" cy="1663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 eaLnBrk="1" hangingPunct="1"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1" algn="just" eaLnBrk="1" hangingPunct="1"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Facilitar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 entendimento das demonstrações contábeis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pelo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usuários da informação, por isso precisam necessariamente ir além do evidenciado pelas demonstrações contábeis.</a:t>
            </a: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 eaLnBrk="1" hangingPunct="1"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Visam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evidenciar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 explicar o que as demonstrações contábeis sozinhas não mostram.</a:t>
            </a:r>
            <a:endParaRPr lang="pt-BR" altLang="pt-BR" sz="2200" b="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just" eaLnBrk="1" hangingPunct="1">
              <a:lnSpc>
                <a:spcPct val="150000"/>
              </a:lnSpc>
              <a:buClr>
                <a:srgbClr val="990000"/>
              </a:buClr>
              <a:buFontTx/>
              <a:buNone/>
              <a:defRPr/>
            </a:pPr>
            <a:endParaRPr lang="pt-BR" altLang="pt-BR" sz="2400" b="0" dirty="0" smtClean="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Objetivo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" name="CaixaDeTexto 8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3</a:t>
            </a:r>
            <a:endParaRPr lang="pt-BR" altLang="pt-BR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00025" y="2125663"/>
            <a:ext cx="93789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Toda </a:t>
            </a:r>
            <a:r>
              <a:rPr lang="pt-BR" dirty="0">
                <a:latin typeface="Arial" pitchFamily="34" charset="0"/>
                <a:cs typeface="Arial" pitchFamily="34" charset="0"/>
              </a:rPr>
              <a:t>a Administração Direta, Autarquias, Fundações e Empresas Estatais dependentes de todos os entes da federação estão obrigadas a apresentar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Notas Explicativas </a:t>
            </a:r>
            <a:r>
              <a:rPr lang="pt-BR" dirty="0">
                <a:latin typeface="Arial" pitchFamily="34" charset="0"/>
                <a:cs typeface="Arial" pitchFamily="34" charset="0"/>
              </a:rPr>
              <a:t>às demonstrações contábeis.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 smtClean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 smtClean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endParaRPr lang="pt-BR" altLang="pt-BR" b="0" dirty="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Quais Entes Públicos estão obrigados a apresentar?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6148" name="CaixaDeTexto 8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4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00025" y="1916113"/>
            <a:ext cx="937895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altLang="pt-BR" sz="2400" dirty="0" smtClean="0">
                <a:latin typeface="Trebuchet MS" pitchFamily="34" charset="0"/>
              </a:rPr>
              <a:t> 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NBC T 16.6 (R1) (itens 39, 40 e 41 não revogados)</a:t>
            </a: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None/>
              <a:defRPr/>
            </a:pPr>
            <a:endParaRPr lang="pt-BR" altLang="pt-BR" sz="1200" u="sng" dirty="0" smtClean="0">
              <a:latin typeface="Arial" pitchFamily="34" charset="0"/>
              <a:cs typeface="Arial" pitchFamily="34" charset="0"/>
            </a:endParaRP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NBC TSP  (Estrutura Conceitual)</a:t>
            </a: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None/>
              <a:defRPr/>
            </a:pPr>
            <a:endParaRPr lang="pt-BR" altLang="pt-BR" sz="1200" u="sng" dirty="0" smtClean="0">
              <a:latin typeface="Arial" pitchFamily="34" charset="0"/>
              <a:cs typeface="Arial" pitchFamily="34" charset="0"/>
            </a:endParaRP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 MCASP (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 observância obrigatória pelos entes da Federação</a:t>
            </a:r>
            <a:r>
              <a:rPr lang="pt-BR" altLang="pt-BR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400" b="0" dirty="0" smtClean="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Normatização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172" name="CaixaDeTexto 8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5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00025" y="1916113"/>
            <a:ext cx="937895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2400" dirty="0" smtClean="0">
                <a:latin typeface="Trebuchet MS" pitchFamily="34" charset="0"/>
              </a:rPr>
              <a:t> </a:t>
            </a:r>
            <a:r>
              <a:rPr lang="pt-BR" altLang="pt-BR" sz="1800" dirty="0">
                <a:latin typeface="Arial" pitchFamily="34" charset="0"/>
                <a:cs typeface="Arial" pitchFamily="34" charset="0"/>
              </a:rPr>
              <a:t>NBC T 16.6 -(R1)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NOTAS EXPLICATIVAS</a:t>
            </a:r>
          </a:p>
          <a:p>
            <a:pPr marL="0" indent="0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39.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notas explicativas são parte integrante das demonstrações contábeis.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40.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informações contidas nas notas explicativas devem ser relevantes, complementares ou suplementares àquelas não suficientemente evidenciadas ou não constantes nas demonstrações contábeis.</a:t>
            </a:r>
          </a:p>
          <a:p>
            <a:pPr algn="just"/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41. 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notas explicativas incluem os critérios utilizados na elaboração das demonstrações contábeis, as informações de naturezas patrimonial, orçamentária, econômica, financeira, legal, física, social e de desempenho e outros eventos não suficientemente evidenciados ou não constantes nas referidas demonstrações. </a:t>
            </a:r>
          </a:p>
          <a:p>
            <a:pPr lvl="1" algn="just" eaLnBrk="1" hangingPunct="1">
              <a:lnSpc>
                <a:spcPct val="150000"/>
              </a:lnSpc>
              <a:buClr>
                <a:srgbClr val="990000"/>
              </a:buClr>
              <a:buNone/>
              <a:defRPr/>
            </a:pPr>
            <a:endParaRPr lang="pt-BR" altLang="pt-BR" sz="1200" u="sng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just" eaLnBrk="1" hangingPunct="1">
              <a:lnSpc>
                <a:spcPct val="150000"/>
              </a:lnSpc>
              <a:buClr>
                <a:srgbClr val="990000"/>
              </a:buClr>
              <a:buNone/>
              <a:defRPr/>
            </a:pPr>
            <a:endParaRPr lang="pt-BR" altLang="pt-BR" sz="2400" b="0" dirty="0" smtClean="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Normatização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172" name="CaixaDeTexto 8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729575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00025" y="1916831"/>
            <a:ext cx="9378950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r>
              <a:rPr lang="pt-BR" dirty="0" smtClean="0"/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Contribuem </a:t>
            </a:r>
            <a:r>
              <a:rPr lang="pt-BR" dirty="0">
                <a:latin typeface="Arial" pitchFamily="34" charset="0"/>
                <a:cs typeface="Arial" pitchFamily="34" charset="0"/>
              </a:rPr>
              <a:t>para uma exposição abrangente dos acontecimentos relevantes</a:t>
            </a:r>
            <a:r>
              <a:rPr lang="pt-BR" altLang="pt-BR" b="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sz="1000" b="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Fornecem informações uteis </a:t>
            </a:r>
            <a:r>
              <a:rPr lang="pt-BR" dirty="0">
                <a:latin typeface="Arial" pitchFamily="34" charset="0"/>
                <a:cs typeface="Arial" pitchFamily="34" charset="0"/>
              </a:rPr>
              <a:t>para fins de prestação de contas,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responsabilização, tomada </a:t>
            </a:r>
            <a:r>
              <a:rPr lang="pt-BR" dirty="0">
                <a:latin typeface="Arial" pitchFamily="34" charset="0"/>
                <a:cs typeface="Arial" pitchFamily="34" charset="0"/>
              </a:rPr>
              <a:t>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decisão e para o controle social.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</a:pPr>
            <a:endParaRPr lang="pt-BR" altLang="pt-BR" b="0" dirty="0" smtClean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sz="1400" b="0" dirty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>
              <a:latin typeface="Trebuchet MS" pitchFamily="34" charset="0"/>
            </a:endParaRP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</a:pPr>
            <a:endParaRPr lang="pt-BR" altLang="pt-BR" b="0" dirty="0">
              <a:latin typeface="Trebuchet MS" pitchFamily="34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Relevância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196" name="CaixaDeTexto 8"/>
          <p:cNvSpPr txBox="1">
            <a:spLocks noChangeArrowheads="1"/>
          </p:cNvSpPr>
          <p:nvPr/>
        </p:nvSpPr>
        <p:spPr bwMode="auto">
          <a:xfrm>
            <a:off x="9417050" y="6524625"/>
            <a:ext cx="323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>
                <a:solidFill>
                  <a:schemeClr val="bg1"/>
                </a:solidFill>
                <a:latin typeface="Trebuchet MS" pitchFamily="34" charset="0"/>
              </a:rPr>
              <a:t>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7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Demonstrativos que devem conter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224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Orçamentário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Financeiro</a:t>
            </a:r>
            <a:endParaRPr lang="pt-BR" altLang="pt-BR" b="0" dirty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Balanço Patrimonial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Demonstração das Variações Patrimoniais (DVP)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Demonstração dos Fluxos de Caixa (DFC)</a:t>
            </a: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Demonstração das Mutações do Patrimônio Líquido (DMPL)</a:t>
            </a:r>
            <a:endParaRPr lang="pt-BR" altLang="pt-BR" b="0" dirty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aixaDeTexto 8"/>
          <p:cNvSpPr txBox="1">
            <a:spLocks noChangeArrowheads="1"/>
          </p:cNvSpPr>
          <p:nvPr/>
        </p:nvSpPr>
        <p:spPr bwMode="auto">
          <a:xfrm>
            <a:off x="9345613" y="6524625"/>
            <a:ext cx="395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sz="1400" dirty="0" smtClean="0">
                <a:solidFill>
                  <a:schemeClr val="bg1"/>
                </a:solidFill>
                <a:latin typeface="Trebuchet MS" pitchFamily="34" charset="0"/>
              </a:rPr>
              <a:t>8</a:t>
            </a:r>
            <a:endParaRPr lang="pt-BR" altLang="pt-BR" sz="1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995363"/>
            <a:ext cx="9906000" cy="554037"/>
          </a:xfrm>
          <a:prstGeom prst="rect">
            <a:avLst/>
          </a:prstGeom>
          <a:gradFill rotWithShape="0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/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pt-BR" altLang="pt-BR" sz="30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Apresentação das Notas Explicativas</a:t>
            </a:r>
            <a:endParaRPr lang="pt-BR" altLang="pt-BR" sz="3000" b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0025" y="1772816"/>
            <a:ext cx="9378950" cy="1224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Devem ser apresentadas de forma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sistemática;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Deverá ter referência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cruzada; e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Podem ser apresentadas de forma  descritiva, por tabelas ou quadros analíticos; e complementadas com gráficos 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figuras.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20000"/>
              </a:spcBef>
              <a:buClr>
                <a:srgbClr val="990000"/>
              </a:buClr>
              <a:buFont typeface="Wingdings" pitchFamily="2" charset="2"/>
              <a:buChar char="ð"/>
              <a:defRPr/>
            </a:pPr>
            <a:endParaRPr lang="pt-BR" altLang="pt-BR" sz="2200" b="0" dirty="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CE modelo1">
  <a:themeElements>
    <a:clrScheme name="TCE modelo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CE modelo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2B2B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2B2B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CE modelo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CE modelo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E modelo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E modelo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E modelo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E modelo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CE modelo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apresentação\TCE modelo1.pot</Template>
  <TotalTime>6657</TotalTime>
  <Words>3792</Words>
  <Application>Microsoft Office PowerPoint</Application>
  <PresentationFormat>Papel A4 (210 x 297 mm)</PresentationFormat>
  <Paragraphs>718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5" baseType="lpstr">
      <vt:lpstr>Arial</vt:lpstr>
      <vt:lpstr>Century Gothic</vt:lpstr>
      <vt:lpstr>Tahoma</vt:lpstr>
      <vt:lpstr>Times New Roman</vt:lpstr>
      <vt:lpstr>Trebuchet MS</vt:lpstr>
      <vt:lpstr>Wingdings</vt:lpstr>
      <vt:lpstr>TCE modelo1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TCESC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6º Ciclo Previdência</dc:title>
  <dc:creator>Rafael Reginatto</dc:creator>
  <cp:lastModifiedBy>Fabiano Domingos Bernardo</cp:lastModifiedBy>
  <cp:revision>594</cp:revision>
  <dcterms:created xsi:type="dcterms:W3CDTF">2003-06-11T16:46:43Z</dcterms:created>
  <dcterms:modified xsi:type="dcterms:W3CDTF">2018-10-22T12:12:39Z</dcterms:modified>
</cp:coreProperties>
</file>