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2" r:id="rId2"/>
    <p:sldId id="338" r:id="rId3"/>
    <p:sldId id="339" r:id="rId4"/>
    <p:sldId id="340" r:id="rId5"/>
    <p:sldId id="341" r:id="rId6"/>
    <p:sldId id="344" r:id="rId7"/>
    <p:sldId id="323" r:id="rId8"/>
    <p:sldId id="342" r:id="rId9"/>
    <p:sldId id="343" r:id="rId10"/>
    <p:sldId id="331" r:id="rId11"/>
    <p:sldId id="332" r:id="rId12"/>
    <p:sldId id="333" r:id="rId13"/>
    <p:sldId id="334" r:id="rId14"/>
    <p:sldId id="335" r:id="rId15"/>
    <p:sldId id="346" r:id="rId16"/>
    <p:sldId id="336" r:id="rId17"/>
    <p:sldId id="337" r:id="rId18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9" autoAdjust="0"/>
    <p:restoredTop sz="93592" autoAdjust="0"/>
  </p:normalViewPr>
  <p:slideViewPr>
    <p:cSldViewPr>
      <p:cViewPr varScale="1">
        <p:scale>
          <a:sx n="86" d="100"/>
          <a:sy n="86" d="100"/>
        </p:scale>
        <p:origin x="16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32391-382C-419D-9EB6-DD277CFF202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69FE3D1-911F-412A-9D66-190A9AD07375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200" b="1" dirty="0" smtClean="0"/>
            <a:t>Valorização das OSCs</a:t>
          </a:r>
          <a:endParaRPr lang="pt-BR" sz="2200" b="0" dirty="0"/>
        </a:p>
      </dgm:t>
    </dgm:pt>
    <dgm:pt modelId="{320D09EA-1C93-4BEA-8200-26D5CFE799B3}" type="parTrans" cxnId="{4E5C8320-0BF8-4CAD-BC79-F4EB1F253E39}">
      <dgm:prSet/>
      <dgm:spPr/>
      <dgm:t>
        <a:bodyPr/>
        <a:lstStyle/>
        <a:p>
          <a:endParaRPr lang="pt-BR"/>
        </a:p>
      </dgm:t>
    </dgm:pt>
    <dgm:pt modelId="{1E83C33A-9C44-4280-AEA5-7284712FABB2}" type="sibTrans" cxnId="{4E5C8320-0BF8-4CAD-BC79-F4EB1F253E39}">
      <dgm:prSet/>
      <dgm:spPr/>
      <dgm:t>
        <a:bodyPr/>
        <a:lstStyle/>
        <a:p>
          <a:endParaRPr lang="pt-BR"/>
        </a:p>
      </dgm:t>
    </dgm:pt>
    <dgm:pt modelId="{62072D8C-CBFA-47FF-A5B4-EB2AA3E5D8FE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800" b="1" dirty="0" smtClean="0">
              <a:solidFill>
                <a:schemeClr val="bg1"/>
              </a:solidFill>
            </a:rPr>
            <a:t>Transparência na aplicação dos recursos</a:t>
          </a:r>
        </a:p>
      </dgm:t>
    </dgm:pt>
    <dgm:pt modelId="{D4CB3590-F95C-4A24-82AA-53B77EF3F6D3}" type="parTrans" cxnId="{5B9555CB-0EC4-4F58-9934-4110BF6AE3AA}">
      <dgm:prSet/>
      <dgm:spPr/>
      <dgm:t>
        <a:bodyPr/>
        <a:lstStyle/>
        <a:p>
          <a:endParaRPr lang="pt-BR"/>
        </a:p>
      </dgm:t>
    </dgm:pt>
    <dgm:pt modelId="{524F7013-3493-4B5F-B804-BD35B836FD5F}" type="sibTrans" cxnId="{5B9555CB-0EC4-4F58-9934-4110BF6AE3AA}">
      <dgm:prSet/>
      <dgm:spPr/>
      <dgm:t>
        <a:bodyPr/>
        <a:lstStyle/>
        <a:p>
          <a:endParaRPr lang="pt-BR"/>
        </a:p>
      </dgm:t>
    </dgm:pt>
    <dgm:pt modelId="{0A401AA4-B135-4038-82AA-1E59248FA15E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200" b="1" dirty="0" smtClean="0"/>
            <a:t>Segurança jurídica</a:t>
          </a:r>
          <a:endParaRPr lang="pt-BR" sz="2200" b="1" dirty="0"/>
        </a:p>
      </dgm:t>
    </dgm:pt>
    <dgm:pt modelId="{941A10B3-E9FF-4CAC-98EF-296483B4DA64}" type="sibTrans" cxnId="{75323CC3-11D4-4CAA-917A-58BF2CB55BFF}">
      <dgm:prSet/>
      <dgm:spPr/>
      <dgm:t>
        <a:bodyPr/>
        <a:lstStyle/>
        <a:p>
          <a:endParaRPr lang="pt-BR"/>
        </a:p>
      </dgm:t>
    </dgm:pt>
    <dgm:pt modelId="{101B778D-7F0E-4F14-B13D-6D5517BC3D77}" type="parTrans" cxnId="{75323CC3-11D4-4CAA-917A-58BF2CB55BFF}">
      <dgm:prSet/>
      <dgm:spPr/>
      <dgm:t>
        <a:bodyPr/>
        <a:lstStyle/>
        <a:p>
          <a:endParaRPr lang="pt-BR"/>
        </a:p>
      </dgm:t>
    </dgm:pt>
    <dgm:pt modelId="{AB068AD0-42CE-0F44-BC29-BF02DB666202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200" b="1" dirty="0" smtClean="0"/>
            <a:t>Efetividade nas parcerias</a:t>
          </a:r>
          <a:endParaRPr lang="pt-BR" sz="2200" b="1" dirty="0"/>
        </a:p>
      </dgm:t>
    </dgm:pt>
    <dgm:pt modelId="{89F39F1E-AF33-F941-BD83-3F9B8C39D0F4}" type="parTrans" cxnId="{205EFD94-42AE-914C-A2F8-CB2623A9CD7F}">
      <dgm:prSet/>
      <dgm:spPr/>
      <dgm:t>
        <a:bodyPr/>
        <a:lstStyle/>
        <a:p>
          <a:endParaRPr lang="en-US"/>
        </a:p>
      </dgm:t>
    </dgm:pt>
    <dgm:pt modelId="{EBF34C66-8EC2-7045-8071-ABF246BE7942}" type="sibTrans" cxnId="{205EFD94-42AE-914C-A2F8-CB2623A9CD7F}">
      <dgm:prSet/>
      <dgm:spPr/>
      <dgm:t>
        <a:bodyPr/>
        <a:lstStyle/>
        <a:p>
          <a:endParaRPr lang="en-US"/>
        </a:p>
      </dgm:t>
    </dgm:pt>
    <dgm:pt modelId="{839866DC-643B-4191-B37C-BAC158560C47}" type="pres">
      <dgm:prSet presAssocID="{19332391-382C-419D-9EB6-DD277CFF20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20AFFD0-DC16-4A1C-A2E2-D49CC84F33D4}" type="pres">
      <dgm:prSet presAssocID="{E69FE3D1-911F-412A-9D66-190A9AD07375}" presName="node" presStyleLbl="node1" presStyleIdx="0" presStyleCnt="4" custLinFactX="96544" custLinFactNeighborX="100000" custLinFactNeighborY="3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98D533-840B-45BF-8F65-C0C297E45625}" type="pres">
      <dgm:prSet presAssocID="{1E83C33A-9C44-4280-AEA5-7284712FABB2}" presName="sibTrans" presStyleCnt="0"/>
      <dgm:spPr/>
    </dgm:pt>
    <dgm:pt modelId="{8AFC21C9-D0F6-477A-A874-5DC81516A440}" type="pres">
      <dgm:prSet presAssocID="{62072D8C-CBFA-47FF-A5B4-EB2AA3E5D8FE}" presName="node" presStyleLbl="node1" presStyleIdx="1" presStyleCnt="4" custLinFactX="96250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11C5FA-8D4B-477C-87FF-BD81F042483C}" type="pres">
      <dgm:prSet presAssocID="{524F7013-3493-4B5F-B804-BD35B836FD5F}" presName="sibTrans" presStyleCnt="0"/>
      <dgm:spPr/>
    </dgm:pt>
    <dgm:pt modelId="{65588379-BB2C-47F9-9D51-0566E4223A02}" type="pres">
      <dgm:prSet presAssocID="{0A401AA4-B135-4038-82AA-1E59248FA15E}" presName="node" presStyleLbl="node1" presStyleIdx="2" presStyleCnt="4" custLinFactX="-196579" custLinFactNeighborX="-200000" custLinFactNeighborY="-13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47E37-A16A-7146-AD12-29462E747969}" type="pres">
      <dgm:prSet presAssocID="{941A10B3-E9FF-4CAC-98EF-296483B4DA64}" presName="sibTrans" presStyleCnt="0"/>
      <dgm:spPr/>
    </dgm:pt>
    <dgm:pt modelId="{BE5CF495-4867-B846-8ED7-55279FF9C4D1}" type="pres">
      <dgm:prSet presAssocID="{AB068AD0-42CE-0F44-BC29-BF02DB666202}" presName="node" presStyleLbl="node1" presStyleIdx="3" presStyleCnt="4" custScaleX="99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87588B-0C91-47E2-A01D-215BA646F2E8}" type="presOf" srcId="{19332391-382C-419D-9EB6-DD277CFF2020}" destId="{839866DC-643B-4191-B37C-BAC158560C47}" srcOrd="0" destOrd="0" presId="urn:microsoft.com/office/officeart/2005/8/layout/hList6"/>
    <dgm:cxn modelId="{75323CC3-11D4-4CAA-917A-58BF2CB55BFF}" srcId="{19332391-382C-419D-9EB6-DD277CFF2020}" destId="{0A401AA4-B135-4038-82AA-1E59248FA15E}" srcOrd="2" destOrd="0" parTransId="{101B778D-7F0E-4F14-B13D-6D5517BC3D77}" sibTransId="{941A10B3-E9FF-4CAC-98EF-296483B4DA64}"/>
    <dgm:cxn modelId="{D9782B89-BE7A-46C6-BCCB-9EF917432E7D}" type="presOf" srcId="{0A401AA4-B135-4038-82AA-1E59248FA15E}" destId="{65588379-BB2C-47F9-9D51-0566E4223A02}" srcOrd="0" destOrd="0" presId="urn:microsoft.com/office/officeart/2005/8/layout/hList6"/>
    <dgm:cxn modelId="{5B9555CB-0EC4-4F58-9934-4110BF6AE3AA}" srcId="{19332391-382C-419D-9EB6-DD277CFF2020}" destId="{62072D8C-CBFA-47FF-A5B4-EB2AA3E5D8FE}" srcOrd="1" destOrd="0" parTransId="{D4CB3590-F95C-4A24-82AA-53B77EF3F6D3}" sibTransId="{524F7013-3493-4B5F-B804-BD35B836FD5F}"/>
    <dgm:cxn modelId="{205EFD94-42AE-914C-A2F8-CB2623A9CD7F}" srcId="{19332391-382C-419D-9EB6-DD277CFF2020}" destId="{AB068AD0-42CE-0F44-BC29-BF02DB666202}" srcOrd="3" destOrd="0" parTransId="{89F39F1E-AF33-F941-BD83-3F9B8C39D0F4}" sibTransId="{EBF34C66-8EC2-7045-8071-ABF246BE7942}"/>
    <dgm:cxn modelId="{8EC372B5-86EF-46A6-AF7C-CC5C8659AEEB}" type="presOf" srcId="{AB068AD0-42CE-0F44-BC29-BF02DB666202}" destId="{BE5CF495-4867-B846-8ED7-55279FF9C4D1}" srcOrd="0" destOrd="0" presId="urn:microsoft.com/office/officeart/2005/8/layout/hList6"/>
    <dgm:cxn modelId="{4E5C8320-0BF8-4CAD-BC79-F4EB1F253E39}" srcId="{19332391-382C-419D-9EB6-DD277CFF2020}" destId="{E69FE3D1-911F-412A-9D66-190A9AD07375}" srcOrd="0" destOrd="0" parTransId="{320D09EA-1C93-4BEA-8200-26D5CFE799B3}" sibTransId="{1E83C33A-9C44-4280-AEA5-7284712FABB2}"/>
    <dgm:cxn modelId="{2A0F56C1-830B-492F-A318-4560FECD31C2}" type="presOf" srcId="{E69FE3D1-911F-412A-9D66-190A9AD07375}" destId="{720AFFD0-DC16-4A1C-A2E2-D49CC84F33D4}" srcOrd="0" destOrd="0" presId="urn:microsoft.com/office/officeart/2005/8/layout/hList6"/>
    <dgm:cxn modelId="{690C92D0-32DF-4A9F-8913-F60E782D754C}" type="presOf" srcId="{62072D8C-CBFA-47FF-A5B4-EB2AA3E5D8FE}" destId="{8AFC21C9-D0F6-477A-A874-5DC81516A440}" srcOrd="0" destOrd="0" presId="urn:microsoft.com/office/officeart/2005/8/layout/hList6"/>
    <dgm:cxn modelId="{CA687655-7923-4D35-877B-60E33CE7743E}" type="presParOf" srcId="{839866DC-643B-4191-B37C-BAC158560C47}" destId="{720AFFD0-DC16-4A1C-A2E2-D49CC84F33D4}" srcOrd="0" destOrd="0" presId="urn:microsoft.com/office/officeart/2005/8/layout/hList6"/>
    <dgm:cxn modelId="{9AA142EB-FB91-4C4A-A1DF-0382144BD131}" type="presParOf" srcId="{839866DC-643B-4191-B37C-BAC158560C47}" destId="{2E98D533-840B-45BF-8F65-C0C297E45625}" srcOrd="1" destOrd="0" presId="urn:microsoft.com/office/officeart/2005/8/layout/hList6"/>
    <dgm:cxn modelId="{16A2BE47-E84B-488E-9156-C404893E0736}" type="presParOf" srcId="{839866DC-643B-4191-B37C-BAC158560C47}" destId="{8AFC21C9-D0F6-477A-A874-5DC81516A440}" srcOrd="2" destOrd="0" presId="urn:microsoft.com/office/officeart/2005/8/layout/hList6"/>
    <dgm:cxn modelId="{1E259972-8FEE-43B2-A571-DF0595329D1A}" type="presParOf" srcId="{839866DC-643B-4191-B37C-BAC158560C47}" destId="{9D11C5FA-8D4B-477C-87FF-BD81F042483C}" srcOrd="3" destOrd="0" presId="urn:microsoft.com/office/officeart/2005/8/layout/hList6"/>
    <dgm:cxn modelId="{6DE87098-DD6A-4904-AF26-E2921B1A3CB7}" type="presParOf" srcId="{839866DC-643B-4191-B37C-BAC158560C47}" destId="{65588379-BB2C-47F9-9D51-0566E4223A02}" srcOrd="4" destOrd="0" presId="urn:microsoft.com/office/officeart/2005/8/layout/hList6"/>
    <dgm:cxn modelId="{30595942-FF0F-4866-9C7F-6620A415C052}" type="presParOf" srcId="{839866DC-643B-4191-B37C-BAC158560C47}" destId="{4A747E37-A16A-7146-AD12-29462E747969}" srcOrd="5" destOrd="0" presId="urn:microsoft.com/office/officeart/2005/8/layout/hList6"/>
    <dgm:cxn modelId="{0D51B67C-5CFB-4693-8A88-E6074447BE49}" type="presParOf" srcId="{839866DC-643B-4191-B37C-BAC158560C47}" destId="{BE5CF495-4867-B846-8ED7-55279FF9C4D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AFFD0-DC16-4A1C-A2E2-D49CC84F33D4}">
      <dsp:nvSpPr>
        <dsp:cNvPr id="0" name=""/>
        <dsp:cNvSpPr/>
      </dsp:nvSpPr>
      <dsp:spPr>
        <a:xfrm rot="16200000">
          <a:off x="1185804" y="661432"/>
          <a:ext cx="3096344" cy="1773478"/>
        </a:xfrm>
        <a:prstGeom prst="flowChartManualOperati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Valorização das OSCs</a:t>
          </a:r>
          <a:endParaRPr lang="pt-BR" sz="2200" b="0" kern="1200" dirty="0"/>
        </a:p>
      </dsp:txBody>
      <dsp:txXfrm rot="5400000">
        <a:off x="1847237" y="619268"/>
        <a:ext cx="1773478" cy="1857806"/>
      </dsp:txXfrm>
    </dsp:sp>
    <dsp:sp modelId="{8AFC21C9-D0F6-477A-A874-5DC81516A440}">
      <dsp:nvSpPr>
        <dsp:cNvPr id="0" name=""/>
        <dsp:cNvSpPr/>
      </dsp:nvSpPr>
      <dsp:spPr>
        <a:xfrm rot="16200000">
          <a:off x="3087079" y="661432"/>
          <a:ext cx="3096344" cy="1773478"/>
        </a:xfrm>
        <a:prstGeom prst="flowChartManualOperati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Transparência na aplicação dos recursos</a:t>
          </a:r>
        </a:p>
      </dsp:txBody>
      <dsp:txXfrm rot="5400000">
        <a:off x="3748512" y="619268"/>
        <a:ext cx="1773478" cy="1857806"/>
      </dsp:txXfrm>
    </dsp:sp>
    <dsp:sp modelId="{65588379-BB2C-47F9-9D51-0566E4223A02}">
      <dsp:nvSpPr>
        <dsp:cNvPr id="0" name=""/>
        <dsp:cNvSpPr/>
      </dsp:nvSpPr>
      <dsp:spPr>
        <a:xfrm rot="16200000">
          <a:off x="-598722" y="661432"/>
          <a:ext cx="3096344" cy="1773478"/>
        </a:xfrm>
        <a:prstGeom prst="flowChartManualOperati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Segurança jurídica</a:t>
          </a:r>
          <a:endParaRPr lang="pt-BR" sz="2200" b="1" kern="1200" dirty="0"/>
        </a:p>
      </dsp:txBody>
      <dsp:txXfrm rot="5400000">
        <a:off x="62711" y="619268"/>
        <a:ext cx="1773478" cy="1857806"/>
      </dsp:txXfrm>
    </dsp:sp>
    <dsp:sp modelId="{BE5CF495-4867-B846-8ED7-55279FF9C4D1}">
      <dsp:nvSpPr>
        <dsp:cNvPr id="0" name=""/>
        <dsp:cNvSpPr/>
      </dsp:nvSpPr>
      <dsp:spPr>
        <a:xfrm rot="16200000">
          <a:off x="5055977" y="665529"/>
          <a:ext cx="3096344" cy="1765284"/>
        </a:xfrm>
        <a:prstGeom prst="flowChartManualOperati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Efetividade nas parcerias</a:t>
          </a:r>
          <a:endParaRPr lang="pt-BR" sz="2200" b="1" kern="1200" dirty="0"/>
        </a:p>
      </dsp:txBody>
      <dsp:txXfrm rot="5400000">
        <a:off x="5721507" y="619268"/>
        <a:ext cx="1765284" cy="1857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6CA65-494B-44A2-AB03-2C8641E130A7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C0660-971E-4AB8-9E54-DDA2EFDB63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67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806B4-AFB4-4E79-8AB3-99C014304B5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07643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37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F777E-D2EA-4184-9263-DA6A3FA26E2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9370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806B4-AFB4-4E79-8AB3-99C014304B5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62195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806B4-AFB4-4E79-8AB3-99C014304B5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61417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806B4-AFB4-4E79-8AB3-99C014304B5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6548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379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2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347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85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68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71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5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05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8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52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83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0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3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69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4584-A1CF-415D-9EE5-C7ABF3921B24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444B-7093-4F4C-90FB-3872DF275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17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aosc.ipea.gov.b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SeiCZfL06g&amp;list=UUjaWLFTNqLkq3ZY2BJ4NYRg" TargetMode="External"/><Relationship Id="rId3" Type="http://schemas.openxmlformats.org/officeDocument/2006/relationships/hyperlink" Target="http://www.participa.br/osc" TargetMode="External"/><Relationship Id="rId7" Type="http://schemas.openxmlformats.org/officeDocument/2006/relationships/hyperlink" Target="https://www.youtube.com/watch?v=DqTZShCHmxY" TargetMode="External"/><Relationship Id="rId2" Type="http://schemas.openxmlformats.org/officeDocument/2006/relationships/hyperlink" Target="mailto:lais.lopes@presidencia.gov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mroscs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www.mapaosc.ipea.gov.br/" TargetMode="External"/><Relationship Id="rId10" Type="http://schemas.openxmlformats.org/officeDocument/2006/relationships/hyperlink" Target="https://portal.convenios.gov.br/pagina-inicial" TargetMode="External"/><Relationship Id="rId4" Type="http://schemas.openxmlformats.org/officeDocument/2006/relationships/hyperlink" Target="http://www.secretariageral.gov.br/atuacao/mrosc" TargetMode="External"/><Relationship Id="rId9" Type="http://schemas.openxmlformats.org/officeDocument/2006/relationships/hyperlink" Target="https://observatoriosc.files.wordpress.com/2014/07/entenda-o-mrosc-de-a-a-z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coregulatorioosc@presidencia.gov.br" TargetMode="External"/><Relationship Id="rId2" Type="http://schemas.openxmlformats.org/officeDocument/2006/relationships/hyperlink" Target="mailto:lais.lopes@presidencia.gov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2" y="161461"/>
            <a:ext cx="8412511" cy="63101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270" y="4941168"/>
            <a:ext cx="5400600" cy="154187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/>
              <a:t>Seminário sobre </a:t>
            </a:r>
            <a:r>
              <a:rPr lang="pt-BR" sz="2600" b="1" dirty="0"/>
              <a:t>a </a:t>
            </a:r>
            <a:endParaRPr lang="pt-BR" sz="2600" b="1" dirty="0" smtClean="0"/>
          </a:p>
          <a:p>
            <a:pPr algn="ctr"/>
            <a:r>
              <a:rPr lang="pt-BR" sz="2600" b="1" dirty="0" smtClean="0"/>
              <a:t>Lei de Fomento e de Colaboração </a:t>
            </a:r>
          </a:p>
          <a:p>
            <a:pPr algn="ctr"/>
            <a:r>
              <a:rPr lang="pt-BR" sz="2600" b="1" dirty="0" smtClean="0"/>
              <a:t>(Lei 13.019, </a:t>
            </a:r>
            <a:r>
              <a:rPr lang="pt-BR" sz="2600" b="1" dirty="0"/>
              <a:t>de 31 julho de </a:t>
            </a:r>
            <a:r>
              <a:rPr lang="pt-BR" sz="2600" b="1" dirty="0" smtClean="0"/>
              <a:t>2014)</a:t>
            </a:r>
            <a:endParaRPr lang="pt-BR" sz="2600" b="1" dirty="0"/>
          </a:p>
        </p:txBody>
      </p:sp>
      <p:pic>
        <p:nvPicPr>
          <p:cNvPr id="6" name="Picture 7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/>
          <a:stretch/>
        </p:blipFill>
        <p:spPr bwMode="auto">
          <a:xfrm>
            <a:off x="5567814" y="6108089"/>
            <a:ext cx="3491879" cy="74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5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049334" y="1827886"/>
            <a:ext cx="2783760" cy="89479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Org. da Sociedade Civil </a:t>
            </a:r>
            <a:endParaRPr lang="pt-BR" sz="2200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26" name="Retângulo 25"/>
          <p:cNvSpPr>
            <a:spLocks noChangeArrowheads="1"/>
          </p:cNvSpPr>
          <p:nvPr/>
        </p:nvSpPr>
        <p:spPr bwMode="auto">
          <a:xfrm>
            <a:off x="1039953" y="1117798"/>
            <a:ext cx="2788744" cy="65864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cs typeface="Arial" pitchFamily="34" charset="0"/>
              </a:rPr>
              <a:t>Administração Pública</a:t>
            </a:r>
            <a:endParaRPr lang="pt-BR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3855770" y="1117797"/>
            <a:ext cx="5217017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União, autarquias e fundações, empresas públicas e sociedade de economia mista prestadores de serviço público</a:t>
            </a:r>
            <a:endParaRPr lang="pt-BR" sz="1600" dirty="0">
              <a:ea typeface="Times New Roman"/>
            </a:endParaRPr>
          </a:p>
        </p:txBody>
      </p:sp>
      <p:sp>
        <p:nvSpPr>
          <p:cNvPr id="40" name="Seta para a direita 39"/>
          <p:cNvSpPr/>
          <p:nvPr/>
        </p:nvSpPr>
        <p:spPr>
          <a:xfrm>
            <a:off x="602964" y="2344029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4" name="Conector reto 13"/>
          <p:cNvCxnSpPr/>
          <p:nvPr/>
        </p:nvCxnSpPr>
        <p:spPr>
          <a:xfrm>
            <a:off x="-37495" y="404664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0" y="1113859"/>
            <a:ext cx="497514" cy="16410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Conceitos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3879233" y="1813068"/>
            <a:ext cx="5170090" cy="9417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>
                <a:ea typeface="Times New Roman"/>
              </a:rPr>
              <a:t>Independe de tipo societário e certificação prévia. Permanece a vedação da distribuição de sobras das cooperativas.  </a:t>
            </a:r>
            <a:r>
              <a:rPr lang="pt-BR" sz="1600" dirty="0" smtClean="0">
                <a:ea typeface="Times New Roman"/>
              </a:rPr>
              <a:t>  </a:t>
            </a:r>
            <a:endParaRPr lang="pt-BR" sz="1600" dirty="0" smtClean="0">
              <a:ea typeface="Times New Roman"/>
            </a:endParaRPr>
          </a:p>
        </p:txBody>
      </p:sp>
      <p:sp>
        <p:nvSpPr>
          <p:cNvPr id="60" name="Retângulo 59"/>
          <p:cNvSpPr/>
          <p:nvPr/>
        </p:nvSpPr>
        <p:spPr>
          <a:xfrm rot="5400000">
            <a:off x="6320326" y="-1874010"/>
            <a:ext cx="364692" cy="51845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O que prevê o decreto?</a:t>
            </a:r>
            <a:endParaRPr lang="pt-BR" dirty="0"/>
          </a:p>
        </p:txBody>
      </p:sp>
      <p:sp>
        <p:nvSpPr>
          <p:cNvPr id="63" name="Seta para a direita 38"/>
          <p:cNvSpPr/>
          <p:nvPr/>
        </p:nvSpPr>
        <p:spPr>
          <a:xfrm>
            <a:off x="628028" y="1382863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4" name="CaixaDeTexto 1"/>
          <p:cNvSpPr txBox="1"/>
          <p:nvPr/>
        </p:nvSpPr>
        <p:spPr>
          <a:xfrm>
            <a:off x="-37495" y="-38432"/>
            <a:ext cx="9316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</a:rPr>
              <a:t>Proposta de decreto de regulamentação da Lei 13.019/14</a:t>
            </a:r>
            <a:endParaRPr lang="pt-BR" sz="3000" b="1" dirty="0">
              <a:solidFill>
                <a:schemeClr val="tx2"/>
              </a:solidFill>
            </a:endParaRPr>
          </a:p>
        </p:txBody>
      </p:sp>
      <p:sp>
        <p:nvSpPr>
          <p:cNvPr id="29" name="Retângulo 28"/>
          <p:cNvSpPr>
            <a:spLocks noChangeArrowheads="1"/>
          </p:cNvSpPr>
          <p:nvPr/>
        </p:nvSpPr>
        <p:spPr bwMode="auto">
          <a:xfrm>
            <a:off x="988093" y="3935318"/>
            <a:ext cx="2802660" cy="90585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Procedimentos preparatórios</a:t>
            </a:r>
            <a:endParaRPr lang="pt-BR" sz="2200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30" name="Retângulo 29"/>
          <p:cNvSpPr>
            <a:spLocks noChangeArrowheads="1"/>
          </p:cNvSpPr>
          <p:nvPr/>
        </p:nvSpPr>
        <p:spPr bwMode="auto">
          <a:xfrm>
            <a:off x="991056" y="2885822"/>
            <a:ext cx="2821119" cy="103065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>
                <a:solidFill>
                  <a:schemeClr val="bg1"/>
                </a:solidFill>
                <a:cs typeface="Arial" pitchFamily="34" charset="0"/>
              </a:rPr>
              <a:t>Instrumentos jurídicos </a:t>
            </a:r>
            <a:r>
              <a:rPr lang="pt-BR" sz="2200" dirty="0" smtClean="0">
                <a:solidFill>
                  <a:schemeClr val="bg1"/>
                </a:solidFill>
                <a:cs typeface="Arial" pitchFamily="34" charset="0"/>
              </a:rPr>
              <a:t>próprios: fomento e colaboração  </a:t>
            </a:r>
            <a:endParaRPr lang="pt-BR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828697" y="2927421"/>
            <a:ext cx="5217017" cy="92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Define com mais precisão o termo de fomento e de colaboração e delega aos órgãos a edição de normativo próprio para as parcerias </a:t>
            </a:r>
            <a:r>
              <a:rPr lang="pt-BR" sz="1600" dirty="0"/>
              <a:t>sem </a:t>
            </a:r>
            <a:r>
              <a:rPr lang="pt-BR" sz="1600" dirty="0" smtClean="0"/>
              <a:t>recursos financeiros. </a:t>
            </a:r>
            <a:endParaRPr lang="pt-BR" sz="1600" dirty="0">
              <a:ea typeface="Times New Roman"/>
            </a:endParaRPr>
          </a:p>
        </p:txBody>
      </p:sp>
      <p:sp>
        <p:nvSpPr>
          <p:cNvPr id="32" name="Seta para a direita 31"/>
          <p:cNvSpPr/>
          <p:nvPr/>
        </p:nvSpPr>
        <p:spPr>
          <a:xfrm>
            <a:off x="574251" y="4340867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3882421" y="3907880"/>
            <a:ext cx="5170090" cy="9417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>
                <a:ea typeface="Times New Roman"/>
              </a:rPr>
              <a:t>Trata da </a:t>
            </a:r>
            <a:r>
              <a:rPr lang="pt-BR" sz="1600" dirty="0">
                <a:ea typeface="Times New Roman"/>
              </a:rPr>
              <a:t>capacidade técnica e operacional da administração </a:t>
            </a:r>
            <a:r>
              <a:rPr lang="pt-BR" sz="1600" dirty="0" smtClean="0">
                <a:ea typeface="Times New Roman"/>
              </a:rPr>
              <a:t>pública e </a:t>
            </a:r>
            <a:r>
              <a:rPr lang="pt-BR" sz="1600" dirty="0">
                <a:ea typeface="Times New Roman"/>
              </a:rPr>
              <a:t>elaboração </a:t>
            </a:r>
            <a:r>
              <a:rPr lang="pt-BR" sz="1600" dirty="0" smtClean="0">
                <a:ea typeface="Times New Roman"/>
              </a:rPr>
              <a:t>do Manual de Prestação de Contas (único – padrão) com peculiaridades setoriais </a:t>
            </a:r>
          </a:p>
        </p:txBody>
      </p:sp>
      <p:sp>
        <p:nvSpPr>
          <p:cNvPr id="35" name="Seta para a direita 38"/>
          <p:cNvSpPr/>
          <p:nvPr/>
        </p:nvSpPr>
        <p:spPr>
          <a:xfrm>
            <a:off x="574604" y="3471758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-32154" y="2883946"/>
            <a:ext cx="497514" cy="30895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Planejamento</a:t>
            </a:r>
            <a:endParaRPr lang="pt-BR" dirty="0"/>
          </a:p>
        </p:txBody>
      </p:sp>
      <p:sp>
        <p:nvSpPr>
          <p:cNvPr id="38" name="Seta para a direita 38"/>
          <p:cNvSpPr/>
          <p:nvPr/>
        </p:nvSpPr>
        <p:spPr>
          <a:xfrm>
            <a:off x="602085" y="5159285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Retângulo 38"/>
          <p:cNvSpPr>
            <a:spLocks noChangeArrowheads="1"/>
          </p:cNvSpPr>
          <p:nvPr/>
        </p:nvSpPr>
        <p:spPr bwMode="auto">
          <a:xfrm>
            <a:off x="988093" y="4893855"/>
            <a:ext cx="2822775" cy="100645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cs typeface="Arial" pitchFamily="34" charset="0"/>
              </a:rPr>
              <a:t>Processo Formativo</a:t>
            </a:r>
            <a:endParaRPr lang="pt-BR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863354" y="4908324"/>
            <a:ext cx="5194887" cy="9417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>
                <a:ea typeface="Times New Roman"/>
              </a:rPr>
              <a:t>Priorização de formação conjunta de gestores públicos, representantes de </a:t>
            </a:r>
            <a:r>
              <a:rPr lang="pt-BR" sz="1600" dirty="0" err="1" smtClean="0">
                <a:ea typeface="Times New Roman"/>
              </a:rPr>
              <a:t>OSCs</a:t>
            </a:r>
            <a:r>
              <a:rPr lang="pt-BR" sz="1600" dirty="0" smtClean="0">
                <a:ea typeface="Times New Roman"/>
              </a:rPr>
              <a:t> e conselheiros de políticas públicas. Escolas de Governo, Universidades, </a:t>
            </a:r>
            <a:r>
              <a:rPr lang="pt-BR" sz="1600" dirty="0" err="1" smtClean="0">
                <a:ea typeface="Times New Roman"/>
              </a:rPr>
              <a:t>OSCs</a:t>
            </a:r>
            <a:r>
              <a:rPr lang="pt-BR" sz="1600" dirty="0" smtClean="0">
                <a:ea typeface="Times New Roman"/>
              </a:rPr>
              <a:t> e Governo farão. </a:t>
            </a:r>
            <a:endParaRPr lang="pt-BR" sz="1600" dirty="0">
              <a:ea typeface="Times New Roman"/>
            </a:endParaRPr>
          </a:p>
        </p:txBody>
      </p:sp>
      <p:pic>
        <p:nvPicPr>
          <p:cNvPr id="23" name="Picture 7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/>
          <a:stretch/>
        </p:blipFill>
        <p:spPr bwMode="auto">
          <a:xfrm>
            <a:off x="5567814" y="6108089"/>
            <a:ext cx="3491879" cy="74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9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094019" y="1034911"/>
            <a:ext cx="2790176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Comissão de Seleção</a:t>
            </a:r>
            <a:endParaRPr lang="pt-BR" sz="2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073350" y="4234810"/>
            <a:ext cx="2793900" cy="8101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Emendas parlamentares, </a:t>
            </a:r>
            <a:r>
              <a:rPr lang="pt-BR" sz="20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 ativ. </a:t>
            </a:r>
            <a:r>
              <a:rPr lang="pt-BR" sz="20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natureza continuada </a:t>
            </a:r>
            <a:r>
              <a:rPr lang="pt-BR" sz="20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SUAS </a:t>
            </a:r>
            <a:r>
              <a:rPr lang="pt-BR" sz="20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e SUS</a:t>
            </a:r>
            <a:endParaRPr lang="pt-BR" sz="20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42" name="Seta para a direita 41"/>
          <p:cNvSpPr/>
          <p:nvPr/>
        </p:nvSpPr>
        <p:spPr>
          <a:xfrm>
            <a:off x="613481" y="2943242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Seta para a direita 47"/>
          <p:cNvSpPr/>
          <p:nvPr/>
        </p:nvSpPr>
        <p:spPr>
          <a:xfrm>
            <a:off x="615904" y="3664089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Seta para a direita 48"/>
          <p:cNvSpPr/>
          <p:nvPr/>
        </p:nvSpPr>
        <p:spPr>
          <a:xfrm>
            <a:off x="612874" y="4457682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4" name="Conector reto 13"/>
          <p:cNvCxnSpPr/>
          <p:nvPr/>
        </p:nvCxnSpPr>
        <p:spPr>
          <a:xfrm>
            <a:off x="574008" y="508009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15631" y="1098985"/>
            <a:ext cx="497514" cy="46824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Seleção e celebração </a:t>
            </a:r>
            <a:endParaRPr lang="pt-BR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3960661" y="1704024"/>
            <a:ext cx="5148354" cy="9417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ea typeface="Times New Roman"/>
              </a:rPr>
              <a:t>Etapas: 1) propostas; </a:t>
            </a:r>
            <a:r>
              <a:rPr lang="pt-BR" sz="1600" dirty="0" smtClean="0">
                <a:ea typeface="Times New Roman"/>
              </a:rPr>
              <a:t>2) </a:t>
            </a:r>
            <a:r>
              <a:rPr lang="pt-BR" sz="1600" dirty="0" smtClean="0">
                <a:ea typeface="Times New Roman"/>
              </a:rPr>
              <a:t>requisitos de elegibilidade; </a:t>
            </a:r>
            <a:r>
              <a:rPr lang="pt-BR" sz="1600" dirty="0">
                <a:ea typeface="Times New Roman"/>
              </a:rPr>
              <a:t>3) plano de </a:t>
            </a:r>
            <a:r>
              <a:rPr lang="pt-BR" sz="1600" dirty="0" smtClean="0">
                <a:ea typeface="Times New Roman"/>
              </a:rPr>
              <a:t>trabalho e regulamento de compras; </a:t>
            </a:r>
            <a:r>
              <a:rPr lang="pt-BR" sz="1600" dirty="0">
                <a:ea typeface="Times New Roman"/>
              </a:rPr>
              <a:t>e </a:t>
            </a:r>
            <a:r>
              <a:rPr lang="pt-BR" sz="1600" dirty="0" smtClean="0">
                <a:ea typeface="Times New Roman"/>
              </a:rPr>
              <a:t> 4) </a:t>
            </a:r>
            <a:r>
              <a:rPr lang="pt-BR" sz="1600" dirty="0" smtClean="0">
                <a:ea typeface="Times New Roman"/>
              </a:rPr>
              <a:t>homologação </a:t>
            </a:r>
            <a:r>
              <a:rPr lang="pt-BR" sz="1600" dirty="0" smtClean="0">
                <a:ea typeface="Times New Roman"/>
              </a:rPr>
              <a:t>e divulgação dos resultados</a:t>
            </a:r>
            <a:endParaRPr lang="pt-BR" sz="1600" dirty="0">
              <a:ea typeface="Times New Roman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3937576" y="1000744"/>
            <a:ext cx="5140208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>
                <a:ea typeface="Times New Roman"/>
              </a:rPr>
              <a:t>Detalha regras para composição da Comissão de Seleção e dos impedimentos para integrá-la </a:t>
            </a:r>
            <a:endParaRPr lang="pt-BR" sz="1600" dirty="0">
              <a:ea typeface="Times New Roman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3950318" y="3495888"/>
            <a:ext cx="5145964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>
                <a:ea typeface="Times New Roman"/>
              </a:rPr>
              <a:t>Detalha a </a:t>
            </a:r>
            <a:r>
              <a:rPr lang="pt-BR" sz="1600" dirty="0" smtClean="0">
                <a:ea typeface="Times New Roman"/>
              </a:rPr>
              <a:t>documentação </a:t>
            </a:r>
            <a:r>
              <a:rPr lang="pt-BR" sz="1600" dirty="0">
                <a:ea typeface="Times New Roman"/>
              </a:rPr>
              <a:t>necessária </a:t>
            </a:r>
            <a:r>
              <a:rPr lang="pt-BR" sz="1600" dirty="0" smtClean="0">
                <a:ea typeface="Times New Roman"/>
              </a:rPr>
              <a:t>(incluindo regularidade jurídica e fiscal).</a:t>
            </a:r>
            <a:endParaRPr lang="pt-BR" sz="1600" dirty="0">
              <a:ea typeface="Times New Roman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3956074" y="4310560"/>
            <a:ext cx="5140208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Estabelece parâmetros para considerar inexigível </a:t>
            </a:r>
            <a:r>
              <a:rPr lang="pt-BR" sz="1600" dirty="0"/>
              <a:t>o chamamento </a:t>
            </a:r>
            <a:r>
              <a:rPr lang="pt-BR" sz="1600" dirty="0" smtClean="0"/>
              <a:t>se presente na LOA e  na natureza continuada</a:t>
            </a:r>
            <a:endParaRPr lang="pt-BR" sz="1600" dirty="0">
              <a:ea typeface="Times New Roman"/>
            </a:endParaRPr>
          </a:p>
        </p:txBody>
      </p:sp>
      <p:sp>
        <p:nvSpPr>
          <p:cNvPr id="64" name="CaixaDeTexto 1"/>
          <p:cNvSpPr txBox="1"/>
          <p:nvPr/>
        </p:nvSpPr>
        <p:spPr>
          <a:xfrm>
            <a:off x="-37495" y="-38432"/>
            <a:ext cx="9316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</a:rPr>
              <a:t>Proposta de decreto de regulamentação da Lei 13.019/14</a:t>
            </a:r>
            <a:endParaRPr lang="pt-BR" sz="3000" b="1" dirty="0">
              <a:solidFill>
                <a:schemeClr val="tx2"/>
              </a:solidFill>
            </a:endParaRPr>
          </a:p>
        </p:txBody>
      </p:sp>
      <p:sp>
        <p:nvSpPr>
          <p:cNvPr id="50" name="Retângulo 49"/>
          <p:cNvSpPr>
            <a:spLocks noChangeArrowheads="1"/>
          </p:cNvSpPr>
          <p:nvPr/>
        </p:nvSpPr>
        <p:spPr bwMode="auto">
          <a:xfrm>
            <a:off x="1077920" y="1753686"/>
            <a:ext cx="2787709" cy="8822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pt-BR" sz="2200" dirty="0" smtClean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Processo de chamamento público  </a:t>
            </a:r>
            <a:r>
              <a:rPr lang="pt-BR" sz="20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	</a:t>
            </a:r>
            <a:endParaRPr lang="pt-BR" sz="20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54" name="Retângulo 53"/>
          <p:cNvSpPr>
            <a:spLocks noChangeArrowheads="1"/>
          </p:cNvSpPr>
          <p:nvPr/>
        </p:nvSpPr>
        <p:spPr bwMode="auto">
          <a:xfrm>
            <a:off x="1083184" y="3484710"/>
            <a:ext cx="2756859" cy="6809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Requisitos para celebração da parceria</a:t>
            </a:r>
            <a:endParaRPr lang="pt-BR" sz="20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55" name="Retângulo 54"/>
          <p:cNvSpPr>
            <a:spLocks noChangeArrowheads="1"/>
          </p:cNvSpPr>
          <p:nvPr/>
        </p:nvSpPr>
        <p:spPr bwMode="auto">
          <a:xfrm>
            <a:off x="1096858" y="5087554"/>
            <a:ext cx="2753322" cy="69391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Fundos setoriais</a:t>
            </a:r>
            <a:endParaRPr lang="pt-BR" sz="20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3938088" y="5087554"/>
            <a:ext cx="5140208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>
                <a:ea typeface="Times New Roman"/>
              </a:rPr>
              <a:t>Seleção dos projetos como determina as legislações específicas (criança e adolescente, idoso, meio ambiente</a:t>
            </a:r>
            <a:r>
              <a:rPr lang="pt-BR" sz="1400" dirty="0" smtClean="0">
                <a:ea typeface="Times New Roman"/>
              </a:rPr>
              <a:t>)</a:t>
            </a:r>
            <a:endParaRPr lang="pt-BR" sz="1400" dirty="0">
              <a:ea typeface="Times New Roman"/>
            </a:endParaRPr>
          </a:p>
        </p:txBody>
      </p:sp>
      <p:sp>
        <p:nvSpPr>
          <p:cNvPr id="62" name="Seta para a direita 61"/>
          <p:cNvSpPr/>
          <p:nvPr/>
        </p:nvSpPr>
        <p:spPr>
          <a:xfrm>
            <a:off x="622741" y="5343373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 rot="5400000">
            <a:off x="6289873" y="-1841122"/>
            <a:ext cx="364692" cy="51845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O que prevê o decreto?</a:t>
            </a:r>
            <a:endParaRPr lang="pt-BR" dirty="0"/>
          </a:p>
        </p:txBody>
      </p:sp>
      <p:sp>
        <p:nvSpPr>
          <p:cNvPr id="30" name="Retângulo 29"/>
          <p:cNvSpPr>
            <a:spLocks noChangeArrowheads="1"/>
          </p:cNvSpPr>
          <p:nvPr/>
        </p:nvSpPr>
        <p:spPr bwMode="auto">
          <a:xfrm>
            <a:off x="1096858" y="2713905"/>
            <a:ext cx="2788744" cy="66810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Regulamento de Compras e Contratações</a:t>
            </a:r>
            <a:endParaRPr lang="pt-BR" sz="20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937576" y="2681216"/>
            <a:ext cx="5206424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Define parâmetros para elaboração do regulamento de compras e contratações pelas </a:t>
            </a:r>
            <a:r>
              <a:rPr lang="pt-BR" sz="1600" dirty="0" err="1" smtClean="0"/>
              <a:t>OSCs</a:t>
            </a:r>
            <a:r>
              <a:rPr lang="pt-BR" sz="1600" dirty="0" smtClean="0"/>
              <a:t> </a:t>
            </a:r>
            <a:endParaRPr lang="pt-BR" sz="1600" dirty="0">
              <a:ea typeface="Times New Roman"/>
            </a:endParaRPr>
          </a:p>
        </p:txBody>
      </p:sp>
      <p:sp>
        <p:nvSpPr>
          <p:cNvPr id="32" name="Seta para a direita 31"/>
          <p:cNvSpPr/>
          <p:nvPr/>
        </p:nvSpPr>
        <p:spPr>
          <a:xfrm>
            <a:off x="662885" y="2133537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Seta para a direita 32"/>
          <p:cNvSpPr/>
          <p:nvPr/>
        </p:nvSpPr>
        <p:spPr>
          <a:xfrm>
            <a:off x="662884" y="1319238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5" name="Picture 7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/>
          <a:stretch/>
        </p:blipFill>
        <p:spPr bwMode="auto">
          <a:xfrm>
            <a:off x="5567814" y="6108089"/>
            <a:ext cx="3491879" cy="74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2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34"/>
          <p:cNvSpPr>
            <a:spLocks noChangeArrowheads="1"/>
          </p:cNvSpPr>
          <p:nvPr/>
        </p:nvSpPr>
        <p:spPr bwMode="auto">
          <a:xfrm>
            <a:off x="1011775" y="3164192"/>
            <a:ext cx="2790178" cy="94179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Seleção e remuneração de equipe de trabalho</a:t>
            </a:r>
          </a:p>
          <a:p>
            <a:endParaRPr lang="pt-BR" sz="20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011775" y="2413958"/>
            <a:ext cx="2783760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Pagamento de despesas</a:t>
            </a:r>
            <a:endParaRPr lang="pt-BR" sz="20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40" name="Seta para a direita 39"/>
          <p:cNvSpPr/>
          <p:nvPr/>
        </p:nvSpPr>
        <p:spPr>
          <a:xfrm>
            <a:off x="608182" y="2555795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Seta para a direita 40"/>
          <p:cNvSpPr/>
          <p:nvPr/>
        </p:nvSpPr>
        <p:spPr>
          <a:xfrm>
            <a:off x="608181" y="3466585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Seta para a direita 41"/>
          <p:cNvSpPr/>
          <p:nvPr/>
        </p:nvSpPr>
        <p:spPr>
          <a:xfrm>
            <a:off x="608182" y="4473837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4" name="Conector reto 13"/>
          <p:cNvCxnSpPr/>
          <p:nvPr/>
        </p:nvCxnSpPr>
        <p:spPr>
          <a:xfrm>
            <a:off x="-37495" y="404664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-16904" y="1005083"/>
            <a:ext cx="497514" cy="50245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Execução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3885365" y="2403388"/>
            <a:ext cx="5202092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Comprovação por documento fiscal, regula sinal contratual, saques e outros meios, </a:t>
            </a:r>
            <a:r>
              <a:rPr lang="pt-BR" sz="1600" dirty="0" smtClean="0"/>
              <a:t>ressarcimento, </a:t>
            </a:r>
            <a:r>
              <a:rPr lang="pt-BR" sz="1600" dirty="0" smtClean="0"/>
              <a:t>etc.</a:t>
            </a:r>
            <a:endParaRPr lang="pt-BR" sz="1600" dirty="0">
              <a:ea typeface="Times New Roman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3878499" y="3127149"/>
            <a:ext cx="5186984" cy="9417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Utilização de métodos do setor privado com observância dos princípios da administração pública, verbas rescisórias. Autoriza o pagamento de despesas com voluntários. </a:t>
            </a:r>
            <a:endParaRPr lang="pt-BR" sz="1600" dirty="0">
              <a:ea typeface="Times New Roman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3878499" y="4125777"/>
            <a:ext cx="5184842" cy="9417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Remanejamento de despesas e ajuste de metas, etapas e valores. </a:t>
            </a:r>
            <a:r>
              <a:rPr lang="pt-BR" sz="1600" dirty="0" smtClean="0"/>
              <a:t>Previsão para alteração percentual do valor da parceria.</a:t>
            </a:r>
            <a:endParaRPr lang="pt-BR" sz="1600" dirty="0">
              <a:ea typeface="Times New Roman"/>
            </a:endParaRPr>
          </a:p>
        </p:txBody>
      </p:sp>
      <p:sp>
        <p:nvSpPr>
          <p:cNvPr id="60" name="Retângulo 59"/>
          <p:cNvSpPr/>
          <p:nvPr/>
        </p:nvSpPr>
        <p:spPr>
          <a:xfrm rot="5400000">
            <a:off x="6326095" y="-1879779"/>
            <a:ext cx="364692" cy="51961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O que prevê o decreto?</a:t>
            </a:r>
          </a:p>
        </p:txBody>
      </p:sp>
      <p:sp>
        <p:nvSpPr>
          <p:cNvPr id="63" name="Seta para a direita 38"/>
          <p:cNvSpPr/>
          <p:nvPr/>
        </p:nvSpPr>
        <p:spPr>
          <a:xfrm>
            <a:off x="611560" y="1268760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4" name="CaixaDeTexto 1"/>
          <p:cNvSpPr txBox="1"/>
          <p:nvPr/>
        </p:nvSpPr>
        <p:spPr>
          <a:xfrm>
            <a:off x="35496" y="-58082"/>
            <a:ext cx="90710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solidFill>
                  <a:schemeClr val="tx2"/>
                </a:solidFill>
              </a:rPr>
              <a:t>Proposta de decreto de regulamentação da Lei 13.019/14</a:t>
            </a:r>
          </a:p>
        </p:txBody>
      </p:sp>
      <p:sp>
        <p:nvSpPr>
          <p:cNvPr id="50" name="Retângulo 34"/>
          <p:cNvSpPr>
            <a:spLocks noChangeArrowheads="1"/>
          </p:cNvSpPr>
          <p:nvPr/>
        </p:nvSpPr>
        <p:spPr bwMode="auto">
          <a:xfrm>
            <a:off x="998587" y="4170373"/>
            <a:ext cx="2790178" cy="89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Remanejamento e Alteração do plano de trabalho</a:t>
            </a:r>
            <a:endParaRPr lang="pt-BR" sz="20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5" name="Retângulo 54"/>
          <p:cNvSpPr>
            <a:spLocks noChangeArrowheads="1"/>
          </p:cNvSpPr>
          <p:nvPr/>
        </p:nvSpPr>
        <p:spPr bwMode="auto">
          <a:xfrm>
            <a:off x="1004909" y="995620"/>
            <a:ext cx="2788744" cy="668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Liberação de recursos</a:t>
            </a:r>
            <a:endParaRPr lang="pt-BR" sz="20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3891125" y="958320"/>
            <a:ext cx="5206424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Detalha o repasse de cada parcela (</a:t>
            </a:r>
            <a:r>
              <a:rPr lang="pt-BR" sz="1600" dirty="0" err="1" smtClean="0"/>
              <a:t>cnds</a:t>
            </a:r>
            <a:r>
              <a:rPr lang="pt-BR" sz="1600" dirty="0" smtClean="0"/>
              <a:t> federais, apresentação da parcela, </a:t>
            </a:r>
            <a:r>
              <a:rPr lang="pt-BR" sz="1600" dirty="0" err="1" smtClean="0"/>
              <a:t>etc</a:t>
            </a:r>
            <a:r>
              <a:rPr lang="pt-BR" sz="1600" dirty="0" smtClean="0"/>
              <a:t>) </a:t>
            </a:r>
            <a:endParaRPr lang="pt-BR" sz="1600" dirty="0">
              <a:ea typeface="Times New Roman"/>
            </a:endParaRPr>
          </a:p>
        </p:txBody>
      </p:sp>
      <p:sp>
        <p:nvSpPr>
          <p:cNvPr id="33" name="Seta para a direita 38"/>
          <p:cNvSpPr/>
          <p:nvPr/>
        </p:nvSpPr>
        <p:spPr>
          <a:xfrm>
            <a:off x="618426" y="1980008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etângulo 33"/>
          <p:cNvSpPr>
            <a:spLocks noChangeArrowheads="1"/>
          </p:cNvSpPr>
          <p:nvPr/>
        </p:nvSpPr>
        <p:spPr bwMode="auto">
          <a:xfrm>
            <a:off x="1011775" y="1706868"/>
            <a:ext cx="2788744" cy="668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Contabilização de recursos</a:t>
            </a:r>
            <a:endParaRPr lang="pt-BR" sz="20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885365" y="1704622"/>
            <a:ext cx="5206424" cy="6419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Explicita que os recursos devem ser registrados segundo as NBC e não caracterizam nem receita própria e nem serviços. </a:t>
            </a:r>
            <a:endParaRPr lang="pt-BR" sz="1600" dirty="0">
              <a:ea typeface="Times New Roman"/>
            </a:endParaRPr>
          </a:p>
        </p:txBody>
      </p:sp>
      <p:sp>
        <p:nvSpPr>
          <p:cNvPr id="36" name="Seta para a direita 35"/>
          <p:cNvSpPr/>
          <p:nvPr/>
        </p:nvSpPr>
        <p:spPr>
          <a:xfrm>
            <a:off x="608182" y="5455695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889290" y="5166996"/>
            <a:ext cx="5184842" cy="9417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Define princípios e as iniciativas agregadoras de projetos. Cria o termo de atuação em rede. Regularidade jurídica e fiscal deve ser apresentada </a:t>
            </a:r>
            <a:r>
              <a:rPr lang="pt-BR" sz="1600" dirty="0" smtClean="0"/>
              <a:t>à </a:t>
            </a:r>
            <a:r>
              <a:rPr lang="pt-BR" sz="1600" dirty="0" smtClean="0"/>
              <a:t>celebrante.  </a:t>
            </a:r>
            <a:endParaRPr lang="pt-BR" sz="1600" dirty="0">
              <a:ea typeface="Times New Roman"/>
            </a:endParaRPr>
          </a:p>
        </p:txBody>
      </p:sp>
      <p:sp>
        <p:nvSpPr>
          <p:cNvPr id="43" name="Retângulo 34"/>
          <p:cNvSpPr>
            <a:spLocks noChangeArrowheads="1"/>
          </p:cNvSpPr>
          <p:nvPr/>
        </p:nvSpPr>
        <p:spPr bwMode="auto">
          <a:xfrm>
            <a:off x="1011775" y="5166996"/>
            <a:ext cx="2790178" cy="8180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Atuação em rede </a:t>
            </a:r>
            <a:endParaRPr lang="pt-BR" sz="20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5" name="Picture 7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/>
          <a:stretch/>
        </p:blipFill>
        <p:spPr bwMode="auto">
          <a:xfrm>
            <a:off x="5567814" y="6108089"/>
            <a:ext cx="3491879" cy="74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6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083368" y="1010164"/>
            <a:ext cx="2790176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Comissão de Monitoramento e Avaliação</a:t>
            </a:r>
            <a:endParaRPr lang="pt-BR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072877" y="1707356"/>
            <a:ext cx="2787709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cs typeface="Arial" pitchFamily="34" charset="0"/>
              </a:rPr>
              <a:t>Visitas técnicas in loco</a:t>
            </a:r>
            <a:endParaRPr lang="pt-BR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48" name="Seta para a direita 47"/>
          <p:cNvSpPr/>
          <p:nvPr/>
        </p:nvSpPr>
        <p:spPr>
          <a:xfrm>
            <a:off x="666815" y="1329003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4" name="Conector reto 13"/>
          <p:cNvCxnSpPr/>
          <p:nvPr/>
        </p:nvCxnSpPr>
        <p:spPr>
          <a:xfrm>
            <a:off x="-37495" y="404664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29603" y="1010164"/>
            <a:ext cx="530513" cy="20340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Monitoramento e Avaliação</a:t>
            </a:r>
            <a:endParaRPr lang="pt-BR" dirty="0"/>
          </a:p>
        </p:txBody>
      </p:sp>
      <p:sp>
        <p:nvSpPr>
          <p:cNvPr id="32" name="Seta para a direita 31"/>
          <p:cNvSpPr/>
          <p:nvPr/>
        </p:nvSpPr>
        <p:spPr>
          <a:xfrm>
            <a:off x="666814" y="1929708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3941506" y="1010164"/>
            <a:ext cx="5202494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>
                <a:ea typeface="Times New Roman"/>
              </a:rPr>
              <a:t>Define </a:t>
            </a:r>
            <a:r>
              <a:rPr lang="pt-BR" sz="1600" dirty="0">
                <a:ea typeface="Times New Roman"/>
              </a:rPr>
              <a:t>competências preventivas, de </a:t>
            </a:r>
            <a:r>
              <a:rPr lang="pt-BR" sz="1600" dirty="0" smtClean="0">
                <a:ea typeface="Times New Roman"/>
              </a:rPr>
              <a:t>apoio, de </a:t>
            </a:r>
            <a:r>
              <a:rPr lang="pt-BR" sz="1600" dirty="0">
                <a:ea typeface="Times New Roman"/>
              </a:rPr>
              <a:t>acompanhamento </a:t>
            </a:r>
            <a:r>
              <a:rPr lang="pt-BR" sz="1600" dirty="0" smtClean="0">
                <a:ea typeface="Times New Roman"/>
              </a:rPr>
              <a:t>e aprimoramento dos </a:t>
            </a:r>
            <a:r>
              <a:rPr lang="pt-BR" sz="1600" dirty="0" smtClean="0">
                <a:ea typeface="Times New Roman"/>
              </a:rPr>
              <a:t>procedimentos.</a:t>
            </a:r>
            <a:endParaRPr lang="pt-BR" sz="1600" dirty="0">
              <a:ea typeface="Times New Roman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3932684" y="1691040"/>
            <a:ext cx="5202494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Deve estar especificado no termo e, na hipótese de visita,  notificação prévia e relatório de </a:t>
            </a:r>
            <a:r>
              <a:rPr lang="pt-BR" sz="1600" dirty="0" smtClean="0"/>
              <a:t>devolutiva. Amostragem.</a:t>
            </a:r>
            <a:endParaRPr lang="pt-BR" sz="1600" dirty="0">
              <a:ea typeface="Times New Roman"/>
            </a:endParaRPr>
          </a:p>
        </p:txBody>
      </p:sp>
      <p:sp>
        <p:nvSpPr>
          <p:cNvPr id="60" name="Retângulo 59"/>
          <p:cNvSpPr/>
          <p:nvPr/>
        </p:nvSpPr>
        <p:spPr>
          <a:xfrm rot="5400000">
            <a:off x="6326095" y="-1879779"/>
            <a:ext cx="364692" cy="51961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O que prevê o decreto?</a:t>
            </a:r>
          </a:p>
        </p:txBody>
      </p:sp>
      <p:sp>
        <p:nvSpPr>
          <p:cNvPr id="64" name="CaixaDeTexto 1"/>
          <p:cNvSpPr txBox="1"/>
          <p:nvPr/>
        </p:nvSpPr>
        <p:spPr>
          <a:xfrm>
            <a:off x="35496" y="-58082"/>
            <a:ext cx="90710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solidFill>
                  <a:schemeClr val="tx2"/>
                </a:solidFill>
              </a:rPr>
              <a:t>Proposta de decreto de regulamentação da Lei 13.019/14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942821" y="2396120"/>
            <a:ext cx="5202494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Processo de escuta dos usuários ou beneficiários, acordado com a </a:t>
            </a:r>
            <a:r>
              <a:rPr lang="pt-BR" sz="1600" dirty="0" smtClean="0"/>
              <a:t>OSC</a:t>
            </a:r>
            <a:r>
              <a:rPr lang="pt-BR" sz="1600" dirty="0" smtClean="0"/>
              <a:t>, </a:t>
            </a:r>
            <a:r>
              <a:rPr lang="pt-BR" sz="1600" dirty="0" smtClean="0"/>
              <a:t>que pode ser realizado com apoio de </a:t>
            </a:r>
            <a:r>
              <a:rPr lang="pt-BR" sz="1600" dirty="0" smtClean="0"/>
              <a:t>terceiros.  </a:t>
            </a:r>
            <a:endParaRPr lang="pt-BR" sz="1600" dirty="0">
              <a:ea typeface="Times New Roman"/>
            </a:endParaRPr>
          </a:p>
        </p:txBody>
      </p:sp>
      <p:sp>
        <p:nvSpPr>
          <p:cNvPr id="30" name="Retângulo 29"/>
          <p:cNvSpPr>
            <a:spLocks noChangeArrowheads="1"/>
          </p:cNvSpPr>
          <p:nvPr/>
        </p:nvSpPr>
        <p:spPr bwMode="auto">
          <a:xfrm>
            <a:off x="1072876" y="2396120"/>
            <a:ext cx="2787709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cs typeface="Arial" pitchFamily="34" charset="0"/>
              </a:rPr>
              <a:t>Pesquisa de satisfação </a:t>
            </a:r>
            <a:endParaRPr lang="pt-BR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1" name="Seta para a direita 30"/>
          <p:cNvSpPr/>
          <p:nvPr/>
        </p:nvSpPr>
        <p:spPr>
          <a:xfrm>
            <a:off x="666813" y="2725441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Retângulo 36"/>
          <p:cNvSpPr>
            <a:spLocks noChangeArrowheads="1"/>
          </p:cNvSpPr>
          <p:nvPr/>
        </p:nvSpPr>
        <p:spPr bwMode="auto">
          <a:xfrm>
            <a:off x="1083368" y="3120290"/>
            <a:ext cx="2788744" cy="91850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cs typeface="Arial" pitchFamily="34" charset="0"/>
              </a:rPr>
              <a:t>Definição da prestação de contas </a:t>
            </a:r>
            <a:endParaRPr lang="pt-BR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949113" y="3097000"/>
            <a:ext cx="5194887" cy="9417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>
                <a:ea typeface="Times New Roman"/>
              </a:rPr>
              <a:t>Procedimentos sistemático desde a primeira parcela, passando pela apresentação </a:t>
            </a:r>
            <a:r>
              <a:rPr lang="pt-BR" sz="1600" dirty="0">
                <a:ea typeface="Times New Roman"/>
              </a:rPr>
              <a:t>das contas e </a:t>
            </a:r>
            <a:r>
              <a:rPr lang="pt-BR" sz="1600" dirty="0" smtClean="0">
                <a:ea typeface="Times New Roman"/>
              </a:rPr>
              <a:t>a análise </a:t>
            </a:r>
            <a:r>
              <a:rPr lang="pt-BR" sz="1600" dirty="0">
                <a:ea typeface="Times New Roman"/>
              </a:rPr>
              <a:t>e manifestação </a:t>
            </a:r>
            <a:r>
              <a:rPr lang="pt-BR" sz="1600" dirty="0" smtClean="0">
                <a:ea typeface="Times New Roman"/>
              </a:rPr>
              <a:t>conclusivas. </a:t>
            </a:r>
            <a:endParaRPr lang="pt-BR" sz="1600" dirty="0">
              <a:ea typeface="Times New Roman"/>
            </a:endParaRPr>
          </a:p>
        </p:txBody>
      </p:sp>
      <p:sp>
        <p:nvSpPr>
          <p:cNvPr id="39" name="Seta para a direita 38"/>
          <p:cNvSpPr/>
          <p:nvPr/>
        </p:nvSpPr>
        <p:spPr>
          <a:xfrm>
            <a:off x="620197" y="5169673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" name="Retângulo 42"/>
          <p:cNvSpPr/>
          <p:nvPr/>
        </p:nvSpPr>
        <p:spPr>
          <a:xfrm>
            <a:off x="47318" y="3120291"/>
            <a:ext cx="497514" cy="35291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Prestação de Contas</a:t>
            </a:r>
            <a:endParaRPr lang="pt-BR" dirty="0"/>
          </a:p>
        </p:txBody>
      </p:sp>
      <p:sp>
        <p:nvSpPr>
          <p:cNvPr id="46" name="Seta para a direita 38"/>
          <p:cNvSpPr/>
          <p:nvPr/>
        </p:nvSpPr>
        <p:spPr>
          <a:xfrm>
            <a:off x="631839" y="4334817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Retângulo 46"/>
          <p:cNvSpPr>
            <a:spLocks noChangeArrowheads="1"/>
          </p:cNvSpPr>
          <p:nvPr/>
        </p:nvSpPr>
        <p:spPr bwMode="auto">
          <a:xfrm>
            <a:off x="1103259" y="5731671"/>
            <a:ext cx="2783760" cy="80673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Consequências e Sanções</a:t>
            </a:r>
            <a:endParaRPr lang="pt-BR" sz="2200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3933999" y="4072842"/>
            <a:ext cx="5191827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>
                <a:ea typeface="Times New Roman"/>
              </a:rPr>
              <a:t>Parecer técnico padrão para liberação de recursos. Obrigatória para parcerias com mais de 1 ano e por parcela  </a:t>
            </a:r>
            <a:endParaRPr lang="pt-BR" sz="1600" dirty="0">
              <a:ea typeface="Times New Roman"/>
            </a:endParaRPr>
          </a:p>
        </p:txBody>
      </p:sp>
      <p:sp>
        <p:nvSpPr>
          <p:cNvPr id="54" name="Retângulo 53"/>
          <p:cNvSpPr>
            <a:spLocks noChangeArrowheads="1"/>
          </p:cNvSpPr>
          <p:nvPr/>
        </p:nvSpPr>
        <p:spPr bwMode="auto">
          <a:xfrm>
            <a:off x="1088352" y="4071810"/>
            <a:ext cx="2783760" cy="75611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Parcial</a:t>
            </a:r>
            <a:endParaRPr lang="pt-BR" sz="2200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3923791" y="5768026"/>
            <a:ext cx="5200191" cy="9417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>
                <a:ea typeface="Times New Roman"/>
              </a:rPr>
              <a:t>Define as consequências das prestações de contas e regula as sanções nas rejeições </a:t>
            </a:r>
            <a:r>
              <a:rPr lang="pt-BR" sz="1600" dirty="0">
                <a:ea typeface="Times New Roman"/>
              </a:rPr>
              <a:t>das prestações de </a:t>
            </a:r>
            <a:r>
              <a:rPr lang="pt-BR" sz="1600" dirty="0" smtClean="0">
                <a:ea typeface="Times New Roman"/>
              </a:rPr>
              <a:t>contas (advertência, suspensão e declaração de inidoneidade)</a:t>
            </a:r>
            <a:endParaRPr lang="pt-BR" sz="1600" dirty="0">
              <a:ea typeface="Times New Roman"/>
            </a:endParaRPr>
          </a:p>
        </p:txBody>
      </p:sp>
      <p:sp>
        <p:nvSpPr>
          <p:cNvPr id="59" name="Retângulo 58"/>
          <p:cNvSpPr>
            <a:spLocks noChangeArrowheads="1"/>
          </p:cNvSpPr>
          <p:nvPr/>
        </p:nvSpPr>
        <p:spPr bwMode="auto">
          <a:xfrm>
            <a:off x="1103259" y="4873462"/>
            <a:ext cx="2783760" cy="81364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Simplificada</a:t>
            </a:r>
            <a:endParaRPr lang="pt-BR" sz="2200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3923884" y="4789875"/>
            <a:ext cx="5191827" cy="9417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>
                <a:ea typeface="Times New Roman"/>
              </a:rPr>
              <a:t>Relatórios simplificados com análise dos valores das metas e controle por sistema e amostragem. Detalha conteúdo da simplificação e foca no controle por resultados.   </a:t>
            </a:r>
            <a:endParaRPr lang="pt-BR" sz="1600" dirty="0">
              <a:ea typeface="Times New Roman"/>
            </a:endParaRPr>
          </a:p>
        </p:txBody>
      </p:sp>
      <p:sp>
        <p:nvSpPr>
          <p:cNvPr id="65" name="Seta para a direita 64"/>
          <p:cNvSpPr/>
          <p:nvPr/>
        </p:nvSpPr>
        <p:spPr>
          <a:xfrm>
            <a:off x="600590" y="6056725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6" name="Seta para a direita 38"/>
          <p:cNvSpPr/>
          <p:nvPr/>
        </p:nvSpPr>
        <p:spPr>
          <a:xfrm>
            <a:off x="661851" y="3530129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53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117067" y="1122564"/>
            <a:ext cx="2790176" cy="9742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Conselho Nacional de Fomento e Colaboração</a:t>
            </a:r>
          </a:p>
          <a:p>
            <a:pPr fontAlgn="auto">
              <a:spcAft>
                <a:spcPts val="0"/>
              </a:spcAft>
              <a:defRPr/>
            </a:pPr>
            <a:endParaRPr lang="pt-BR" sz="20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129617" y="2187020"/>
            <a:ext cx="2787709" cy="100540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Procedimento de Manifestação de Interesse Social	</a:t>
            </a:r>
            <a:endParaRPr lang="pt-BR" sz="20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41" name="Seta para a direita 40"/>
          <p:cNvSpPr/>
          <p:nvPr/>
        </p:nvSpPr>
        <p:spPr>
          <a:xfrm>
            <a:off x="656402" y="1306215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Seta para a direita 41"/>
          <p:cNvSpPr/>
          <p:nvPr/>
        </p:nvSpPr>
        <p:spPr>
          <a:xfrm>
            <a:off x="653269" y="2874341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Seta para a direita 47"/>
          <p:cNvSpPr/>
          <p:nvPr/>
        </p:nvSpPr>
        <p:spPr>
          <a:xfrm>
            <a:off x="650522" y="4525127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Seta para a direita 48"/>
          <p:cNvSpPr/>
          <p:nvPr/>
        </p:nvSpPr>
        <p:spPr>
          <a:xfrm>
            <a:off x="642612" y="3585815"/>
            <a:ext cx="364521" cy="1821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4" name="Conector reto 13"/>
          <p:cNvCxnSpPr/>
          <p:nvPr/>
        </p:nvCxnSpPr>
        <p:spPr>
          <a:xfrm>
            <a:off x="-37495" y="404664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-2102" y="1101987"/>
            <a:ext cx="497514" cy="20833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Participação Social</a:t>
            </a:r>
            <a:endParaRPr lang="pt-BR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4018527" y="1155022"/>
            <a:ext cx="5148354" cy="9417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Cria o Conselho Nacional de Fomento e Colaboração com 20 membros (10 </a:t>
            </a:r>
            <a:r>
              <a:rPr lang="pt-BR" sz="1600" dirty="0" err="1" smtClean="0"/>
              <a:t>gov</a:t>
            </a:r>
            <a:r>
              <a:rPr lang="pt-BR" sz="1600" dirty="0" smtClean="0"/>
              <a:t> e 10 </a:t>
            </a:r>
            <a:r>
              <a:rPr lang="pt-BR" sz="1600" dirty="0" err="1" smtClean="0"/>
              <a:t>osc</a:t>
            </a:r>
            <a:r>
              <a:rPr lang="pt-BR" sz="1600" dirty="0" smtClean="0"/>
              <a:t>), define suas competências e encontro nacional </a:t>
            </a:r>
            <a:r>
              <a:rPr lang="pt-BR" sz="1600" smtClean="0"/>
              <a:t>para </a:t>
            </a:r>
            <a:r>
              <a:rPr lang="pt-BR" sz="1600" smtClean="0"/>
              <a:t>primeira eleição</a:t>
            </a:r>
            <a:r>
              <a:rPr lang="pt-BR" sz="1600" dirty="0" smtClean="0"/>
              <a:t>. </a:t>
            </a:r>
            <a:endParaRPr lang="pt-BR" sz="1600" dirty="0">
              <a:ea typeface="Times New Roman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4012016" y="2210351"/>
            <a:ext cx="5140208" cy="9417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Define o objetivo do procedimento como sendo ferramenta para propor parcerias que não sejam objeto de outros chamamentos já existentes.  </a:t>
            </a:r>
            <a:endParaRPr lang="pt-BR" sz="1600" dirty="0">
              <a:ea typeface="Times New Roman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033133" y="3294965"/>
            <a:ext cx="5148354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>
                <a:ea typeface="Times New Roman"/>
              </a:rPr>
              <a:t>Cria o </a:t>
            </a:r>
            <a:r>
              <a:rPr lang="pt-BR" sz="1600" dirty="0">
                <a:ea typeface="Times New Roman"/>
              </a:rPr>
              <a:t>Portal Mapa das </a:t>
            </a:r>
            <a:r>
              <a:rPr lang="pt-BR" sz="1600" dirty="0" err="1" smtClean="0">
                <a:ea typeface="Times New Roman"/>
              </a:rPr>
              <a:t>OSCs</a:t>
            </a:r>
            <a:r>
              <a:rPr lang="pt-BR" sz="1600" dirty="0">
                <a:ea typeface="Times New Roman"/>
              </a:rPr>
              <a:t> </a:t>
            </a:r>
            <a:r>
              <a:rPr lang="pt-BR" sz="1600" dirty="0" smtClean="0">
                <a:ea typeface="Times New Roman"/>
              </a:rPr>
              <a:t>como </a:t>
            </a:r>
            <a:r>
              <a:rPr lang="pt-BR" sz="1600" dirty="0">
                <a:ea typeface="Times New Roman"/>
              </a:rPr>
              <a:t>sítio de internet para </a:t>
            </a:r>
            <a:r>
              <a:rPr lang="pt-BR" sz="1600" dirty="0" err="1">
                <a:ea typeface="Times New Roman"/>
              </a:rPr>
              <a:t>publicização</a:t>
            </a:r>
            <a:r>
              <a:rPr lang="pt-BR" sz="1600" dirty="0">
                <a:ea typeface="Times New Roman"/>
              </a:rPr>
              <a:t> de informações sobre as </a:t>
            </a:r>
            <a:r>
              <a:rPr lang="pt-BR" sz="1600" dirty="0" smtClean="0">
                <a:ea typeface="Times New Roman"/>
              </a:rPr>
              <a:t>parcerias (IPEA)</a:t>
            </a:r>
            <a:endParaRPr lang="pt-BR" sz="1600" dirty="0">
              <a:ea typeface="Times New Roman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4003834" y="4097171"/>
            <a:ext cx="5163047" cy="92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>
                <a:ea typeface="Times New Roman"/>
              </a:rPr>
              <a:t>Meios de comunicação pública devem reservar espaços para divulgar as parcerias </a:t>
            </a:r>
          </a:p>
          <a:p>
            <a:pPr marL="21590" algn="just">
              <a:lnSpc>
                <a:spcPct val="115000"/>
              </a:lnSpc>
              <a:spcAft>
                <a:spcPts val="0"/>
              </a:spcAft>
            </a:pPr>
            <a:endParaRPr lang="pt-BR" sz="1600" dirty="0">
              <a:ea typeface="Times New Roman"/>
            </a:endParaRPr>
          </a:p>
        </p:txBody>
      </p:sp>
      <p:sp>
        <p:nvSpPr>
          <p:cNvPr id="60" name="Retângulo 59"/>
          <p:cNvSpPr/>
          <p:nvPr/>
        </p:nvSpPr>
        <p:spPr>
          <a:xfrm rot="5400000">
            <a:off x="6320326" y="-1874010"/>
            <a:ext cx="364692" cy="51845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O que prevê o decreto?</a:t>
            </a:r>
            <a:endParaRPr lang="pt-BR" dirty="0"/>
          </a:p>
        </p:txBody>
      </p:sp>
      <p:sp>
        <p:nvSpPr>
          <p:cNvPr id="64" name="CaixaDeTexto 1"/>
          <p:cNvSpPr txBox="1"/>
          <p:nvPr/>
        </p:nvSpPr>
        <p:spPr>
          <a:xfrm>
            <a:off x="35496" y="-58082"/>
            <a:ext cx="9316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</a:rPr>
              <a:t>Proposta de decreto de regulamentação da Lei 13.019/14</a:t>
            </a:r>
            <a:endParaRPr lang="pt-BR" sz="3000" dirty="0">
              <a:solidFill>
                <a:schemeClr val="tx2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-2102" y="3294965"/>
            <a:ext cx="497514" cy="19955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Transparência</a:t>
            </a:r>
            <a:endParaRPr lang="pt-BR" dirty="0"/>
          </a:p>
        </p:txBody>
      </p:sp>
      <p:sp>
        <p:nvSpPr>
          <p:cNvPr id="32" name="Retângulo 31"/>
          <p:cNvSpPr>
            <a:spLocks noChangeArrowheads="1"/>
          </p:cNvSpPr>
          <p:nvPr/>
        </p:nvSpPr>
        <p:spPr bwMode="auto">
          <a:xfrm>
            <a:off x="1138678" y="3247635"/>
            <a:ext cx="2787221" cy="73718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Mapa das </a:t>
            </a:r>
            <a:r>
              <a:rPr lang="pt-BR" sz="2200" dirty="0" err="1" smtClean="0">
                <a:solidFill>
                  <a:schemeClr val="bg1"/>
                </a:solidFill>
                <a:ea typeface="+mj-ea"/>
                <a:cs typeface="Arial" pitchFamily="34" charset="0"/>
              </a:rPr>
              <a:t>OSCs</a:t>
            </a:r>
            <a:endParaRPr lang="pt-BR" sz="2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3" name="Retângulo 32"/>
          <p:cNvSpPr>
            <a:spLocks noChangeArrowheads="1"/>
          </p:cNvSpPr>
          <p:nvPr/>
        </p:nvSpPr>
        <p:spPr bwMode="auto">
          <a:xfrm>
            <a:off x="1137993" y="4136617"/>
            <a:ext cx="2787221" cy="87772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Divulgação e comunicação</a:t>
            </a:r>
            <a:endParaRPr lang="pt-BR" sz="2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pic>
        <p:nvPicPr>
          <p:cNvPr id="19" name="Picture 7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/>
          <a:stretch/>
        </p:blipFill>
        <p:spPr bwMode="auto">
          <a:xfrm>
            <a:off x="5567814" y="6108089"/>
            <a:ext cx="3491879" cy="74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2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1"/>
          <p:cNvSpPr txBox="1"/>
          <p:nvPr/>
        </p:nvSpPr>
        <p:spPr>
          <a:xfrm>
            <a:off x="206008" y="44624"/>
            <a:ext cx="573414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marL="342900" indent="-342900"/>
            <a:r>
              <a:rPr lang="pt-BR" sz="3000" b="1" dirty="0" smtClean="0">
                <a:solidFill>
                  <a:schemeClr val="tx2"/>
                </a:solidFill>
              </a:rPr>
              <a:t>Mapa das </a:t>
            </a:r>
            <a:r>
              <a:rPr lang="pt-BR" sz="3000" b="1" dirty="0" err="1" smtClean="0">
                <a:solidFill>
                  <a:schemeClr val="tx2"/>
                </a:solidFill>
              </a:rPr>
              <a:t>OSCs</a:t>
            </a:r>
            <a:endParaRPr lang="pt-BR" sz="3000" b="1" dirty="0">
              <a:solidFill>
                <a:schemeClr val="tx2"/>
              </a:solidFill>
            </a:endParaRPr>
          </a:p>
        </p:txBody>
      </p:sp>
      <p:cxnSp>
        <p:nvCxnSpPr>
          <p:cNvPr id="11" name="Conector reto 13"/>
          <p:cNvCxnSpPr/>
          <p:nvPr/>
        </p:nvCxnSpPr>
        <p:spPr>
          <a:xfrm>
            <a:off x="-108520" y="6926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739" r="885" b="24658"/>
          <a:stretch/>
        </p:blipFill>
        <p:spPr>
          <a:xfrm>
            <a:off x="431032" y="786771"/>
            <a:ext cx="8245424" cy="37943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39154" y="4941168"/>
            <a:ext cx="8381318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>
                <a:solidFill>
                  <a:schemeClr val="tx2"/>
                </a:solidFill>
              </a:rPr>
              <a:t>303.000 </a:t>
            </a:r>
            <a:r>
              <a:rPr lang="pt-BR" sz="2200" b="1" dirty="0"/>
              <a:t>fundações e associações sem fins lucrativos</a:t>
            </a:r>
          </a:p>
          <a:p>
            <a:pPr marL="0" indent="0">
              <a:buNone/>
            </a:pPr>
            <a:r>
              <a:rPr lang="pt-BR" sz="2200" b="1" dirty="0" smtClean="0"/>
              <a:t>Para conhecer mais sobre o universo das </a:t>
            </a:r>
            <a:r>
              <a:rPr lang="pt-BR" sz="2200" b="1" dirty="0" err="1" smtClean="0"/>
              <a:t>OSCs</a:t>
            </a:r>
            <a:r>
              <a:rPr lang="pt-BR" sz="2200" b="1" dirty="0" smtClean="0"/>
              <a:t>, acesse: </a:t>
            </a:r>
          </a:p>
          <a:p>
            <a:pPr marL="0" indent="0">
              <a:buNone/>
            </a:pPr>
            <a:r>
              <a:rPr lang="pt-BR" sz="2400" dirty="0" smtClean="0">
                <a:hlinkClick r:id="rId3"/>
              </a:rPr>
              <a:t>www.mapaosc.ipea.gov.br</a:t>
            </a:r>
            <a:endParaRPr lang="en-US" sz="2400" dirty="0"/>
          </a:p>
          <a:p>
            <a:pPr marL="0" indent="0">
              <a:buNone/>
            </a:pPr>
            <a:endParaRPr lang="pt-BR" sz="2200" b="1" dirty="0"/>
          </a:p>
        </p:txBody>
      </p:sp>
      <p:pic>
        <p:nvPicPr>
          <p:cNvPr id="6" name="Picture 7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/>
          <a:stretch/>
        </p:blipFill>
        <p:spPr bwMode="auto">
          <a:xfrm>
            <a:off x="5567814" y="6108089"/>
            <a:ext cx="3491879" cy="74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9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465"/>
            <a:ext cx="8229600" cy="673690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pt-BR" dirty="0" smtClean="0">
              <a:hlinkClick r:id="rId2"/>
            </a:endParaRPr>
          </a:p>
          <a:p>
            <a:pPr marL="0" indent="0" algn="ctr">
              <a:buNone/>
            </a:pPr>
            <a:r>
              <a:rPr lang="pt-BR" sz="4100" b="1" dirty="0" smtClean="0"/>
              <a:t>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Comunidade OSC no Participa.br</a:t>
            </a:r>
            <a:endParaRPr lang="pt-BR" b="1" dirty="0"/>
          </a:p>
          <a:p>
            <a:pPr marL="0" indent="0">
              <a:buNone/>
            </a:pPr>
            <a:r>
              <a:rPr lang="pt-BR" dirty="0" smtClean="0">
                <a:hlinkClick r:id="rId3"/>
              </a:rPr>
              <a:t>www.participa.br/osc</a:t>
            </a:r>
            <a:endParaRPr lang="pt-BR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nl-NL" b="1" dirty="0"/>
              <a:t>Seção do MROSC no site da </a:t>
            </a:r>
            <a:r>
              <a:rPr lang="nl-NL" b="1" dirty="0" smtClean="0"/>
              <a:t>Secretaria-Geral da Presidência da República</a:t>
            </a:r>
            <a:endParaRPr lang="pt-BR" b="1" dirty="0"/>
          </a:p>
          <a:p>
            <a:pPr marL="0" indent="0">
              <a:buNone/>
            </a:pPr>
            <a:r>
              <a:rPr lang="pt-BR" dirty="0">
                <a:hlinkClick r:id="rId4"/>
              </a:rPr>
              <a:t>http://www.secretariageral.gov.br/atuacao/mrosc</a:t>
            </a:r>
            <a:endParaRPr lang="pt-BR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/>
              <a:t>Mapa das </a:t>
            </a:r>
            <a:r>
              <a:rPr lang="pt-BR" b="1" dirty="0" err="1"/>
              <a:t>OSCs</a:t>
            </a:r>
            <a:endParaRPr lang="pt-BR" b="1" dirty="0"/>
          </a:p>
          <a:p>
            <a:pPr marL="0" indent="0">
              <a:buNone/>
            </a:pPr>
            <a:r>
              <a:rPr lang="pt-BR" dirty="0">
                <a:hlinkClick r:id="rId5"/>
              </a:rPr>
              <a:t>www.mapaosc.ipea.gov.br</a:t>
            </a:r>
            <a:endParaRPr lang="en-US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Página no Facebook</a:t>
            </a:r>
            <a:endParaRPr lang="pt-BR" b="1" dirty="0"/>
          </a:p>
          <a:p>
            <a:pPr marL="0" indent="0">
              <a:buNone/>
            </a:pP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://www.facebook.com/</a:t>
            </a:r>
            <a:r>
              <a:rPr lang="en-US" dirty="0" smtClean="0">
                <a:hlinkClick r:id="rId6"/>
              </a:rPr>
              <a:t>mroscs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Vídeo sobre o MROSC</a:t>
            </a:r>
            <a:endParaRPr lang="pt-BR" dirty="0" smtClean="0"/>
          </a:p>
          <a:p>
            <a:pPr marL="0" indent="0">
              <a:buNone/>
            </a:pPr>
            <a:r>
              <a:rPr lang="nl-NL" dirty="0" smtClean="0">
                <a:hlinkClick r:id="rId7"/>
              </a:rPr>
              <a:t>https</a:t>
            </a:r>
            <a:r>
              <a:rPr lang="nl-NL" dirty="0">
                <a:hlinkClick r:id="rId7"/>
              </a:rPr>
              <a:t>://www.youtube.com/watch?v=</a:t>
            </a:r>
            <a:r>
              <a:rPr lang="nl-NL" dirty="0" smtClean="0">
                <a:hlinkClick r:id="rId7"/>
              </a:rPr>
              <a:t>DqTZShCHmxY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x-none" b="1" dirty="0" smtClean="0"/>
              <a:t>Cerimônia de sanção presidencial da Lei 13.019/2014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hlinkClick r:id="rId8"/>
              </a:rPr>
              <a:t>https</a:t>
            </a:r>
            <a:r>
              <a:rPr lang="nl-NL" dirty="0">
                <a:hlinkClick r:id="rId8"/>
              </a:rPr>
              <a:t>://www.youtube.com/watch?v=sSeiCZfL06g&amp;list=</a:t>
            </a:r>
            <a:r>
              <a:rPr lang="nl-NL" dirty="0" smtClean="0">
                <a:hlinkClick r:id="rId8"/>
              </a:rPr>
              <a:t>UUjaWLFTNqLkq3ZY2BJ4NYRg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pt-BR" b="1" dirty="0" smtClean="0"/>
              <a:t>Entenda o MROSC de A a Z</a:t>
            </a:r>
          </a:p>
          <a:p>
            <a:pPr marL="0" indent="0">
              <a:buNone/>
            </a:pPr>
            <a:r>
              <a:rPr lang="pt-BR" dirty="0">
                <a:hlinkClick r:id="rId9"/>
              </a:rPr>
              <a:t>https://</a:t>
            </a:r>
            <a:r>
              <a:rPr lang="pt-BR" dirty="0" smtClean="0">
                <a:hlinkClick r:id="rId9"/>
              </a:rPr>
              <a:t>observatoriosc.files.wordpress.com/2014/07/entenda-o-mrosc-de-a-a-z.pdf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Rede </a:t>
            </a:r>
            <a:r>
              <a:rPr lang="pt-BR" b="1" dirty="0" err="1"/>
              <a:t>Siconv</a:t>
            </a:r>
            <a:endParaRPr lang="pt-BR" b="1" dirty="0"/>
          </a:p>
          <a:p>
            <a:pPr marL="0" indent="0">
              <a:buNone/>
            </a:pPr>
            <a:r>
              <a:rPr lang="pt-BR" dirty="0">
                <a:hlinkClick r:id="rId10"/>
              </a:rPr>
              <a:t>https://portal.convenios.gov.br/pagina-inicial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4" name="CaixaDeTexto 73"/>
          <p:cNvSpPr txBox="1"/>
          <p:nvPr/>
        </p:nvSpPr>
        <p:spPr>
          <a:xfrm>
            <a:off x="27295" y="44624"/>
            <a:ext cx="893719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342900" indent="-342900"/>
            <a:r>
              <a:rPr lang="pt-BR" sz="3000" b="1" dirty="0" smtClean="0">
                <a:solidFill>
                  <a:schemeClr val="tx2"/>
                </a:solidFill>
                <a:latin typeface="+mj-lt"/>
              </a:rPr>
              <a:t>Links de interesse</a:t>
            </a:r>
          </a:p>
        </p:txBody>
      </p:sp>
      <p:cxnSp>
        <p:nvCxnSpPr>
          <p:cNvPr id="6" name="Conector reto 13"/>
          <p:cNvCxnSpPr/>
          <p:nvPr/>
        </p:nvCxnSpPr>
        <p:spPr>
          <a:xfrm>
            <a:off x="-108520" y="6926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/>
          <a:stretch/>
        </p:blipFill>
        <p:spPr bwMode="auto">
          <a:xfrm>
            <a:off x="5567814" y="6108089"/>
            <a:ext cx="3491879" cy="74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2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465"/>
            <a:ext cx="8229600" cy="60888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>
              <a:hlinkClick r:id="rId2"/>
            </a:endParaRPr>
          </a:p>
          <a:p>
            <a:pPr marL="0" indent="0" algn="ctr">
              <a:buNone/>
            </a:pPr>
            <a:r>
              <a:rPr lang="pt-BR" sz="4100" b="1" dirty="0" smtClean="0"/>
              <a:t>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 smtClean="0">
                <a:hlinkClick r:id="rId3"/>
              </a:rPr>
              <a:t>marcoregulatorioosc@presidencia.gov.br</a:t>
            </a:r>
            <a:endParaRPr lang="pt-BR" b="1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4" name="CaixaDeTexto 73"/>
          <p:cNvSpPr txBox="1"/>
          <p:nvPr/>
        </p:nvSpPr>
        <p:spPr>
          <a:xfrm>
            <a:off x="27295" y="44624"/>
            <a:ext cx="893719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342900" indent="-342900"/>
            <a:r>
              <a:rPr lang="pt-BR" sz="3000" b="1" dirty="0" smtClean="0">
                <a:solidFill>
                  <a:schemeClr val="tx2"/>
                </a:solidFill>
                <a:latin typeface="+mj-lt"/>
              </a:rPr>
              <a:t>Contato</a:t>
            </a:r>
          </a:p>
        </p:txBody>
      </p:sp>
      <p:cxnSp>
        <p:nvCxnSpPr>
          <p:cNvPr id="6" name="Conector reto 13"/>
          <p:cNvCxnSpPr/>
          <p:nvPr/>
        </p:nvCxnSpPr>
        <p:spPr>
          <a:xfrm>
            <a:off x="-108520" y="6926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/>
          <a:stretch/>
        </p:blipFill>
        <p:spPr bwMode="auto">
          <a:xfrm>
            <a:off x="5567814" y="6108089"/>
            <a:ext cx="3491879" cy="74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0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95536" y="1052736"/>
            <a:ext cx="7715304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pt-BR" sz="3000" dirty="0" smtClean="0">
                <a:solidFill>
                  <a:schemeClr val="tx2"/>
                </a:solidFill>
                <a:latin typeface="+mj-lt"/>
              </a:rPr>
              <a:t>Aperfeiçoar o ambiente jurídico e institucional relacionado às organizações da sociedade civil e suas relações de parceria com o Estado.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7504" y="4462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Agenda #MROSC </a:t>
            </a:r>
          </a:p>
        </p:txBody>
      </p:sp>
      <p:graphicFrame>
        <p:nvGraphicFramePr>
          <p:cNvPr id="10" name="Diagrama 12"/>
          <p:cNvGraphicFramePr/>
          <p:nvPr>
            <p:extLst/>
          </p:nvPr>
        </p:nvGraphicFramePr>
        <p:xfrm>
          <a:off x="1187624" y="3212976"/>
          <a:ext cx="748883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Conector reto 13"/>
          <p:cNvCxnSpPr/>
          <p:nvPr/>
        </p:nvCxnSpPr>
        <p:spPr>
          <a:xfrm>
            <a:off x="-108520" y="6926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/>
          <a:stretch/>
        </p:blipFill>
        <p:spPr bwMode="auto">
          <a:xfrm>
            <a:off x="5567814" y="6108089"/>
            <a:ext cx="3491879" cy="74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6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467544" y="1381782"/>
          <a:ext cx="8208913" cy="234581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282912"/>
                <a:gridCol w="1983686"/>
                <a:gridCol w="1942315"/>
              </a:tblGrid>
              <a:tr h="260220">
                <a:tc rowSpan="2">
                  <a:txBody>
                    <a:bodyPr/>
                    <a:lstStyle/>
                    <a:p>
                      <a:pPr lvl="1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tx2"/>
                          </a:solidFill>
                          <a:effectLst/>
                        </a:rPr>
                        <a:t>ÓRGÃOS DO GOVERNO FEDERAL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2"/>
                          </a:solidFill>
                          <a:effectLst/>
                        </a:rPr>
                        <a:t>ORGANIZAÇÕES DA SOCIEDADE CIVIL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37" marR="10637" marT="0" marB="0"/>
                </a:tc>
              </a:tr>
              <a:tr h="23324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7" marR="10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tx2"/>
                          </a:solidFill>
                          <a:effectLst/>
                        </a:rPr>
                        <a:t>Titulares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pt-BR" sz="1400" b="1" dirty="0" smtClean="0">
                          <a:solidFill>
                            <a:schemeClr val="tx2"/>
                          </a:solidFill>
                          <a:effectLst/>
                        </a:rPr>
                        <a:t>Suplentes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</a:tr>
              <a:tr h="2499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1.Secretaria-Geral </a:t>
                      </a:r>
                      <a:r>
                        <a:rPr lang="pt-BR" sz="1500" b="0" dirty="0">
                          <a:solidFill>
                            <a:schemeClr val="tx2"/>
                          </a:solidFill>
                          <a:effectLst/>
                        </a:rPr>
                        <a:t>da Presidência da República 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1.ABONG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8.Instituto Ethos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</a:tr>
              <a:tr h="2499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2.Casa </a:t>
                      </a:r>
                      <a:r>
                        <a:rPr lang="pt-BR" sz="1500" b="0" dirty="0">
                          <a:solidFill>
                            <a:schemeClr val="tx2"/>
                          </a:solidFill>
                          <a:effectLst/>
                        </a:rPr>
                        <a:t>Civil da Presidência da </a:t>
                      </a: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República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2.GIFE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9.APEMA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</a:tr>
              <a:tr h="2499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3.Controladoria-Geral </a:t>
                      </a:r>
                      <a:r>
                        <a:rPr lang="pt-BR" sz="1500" b="0" dirty="0">
                          <a:solidFill>
                            <a:schemeClr val="tx2"/>
                          </a:solidFill>
                          <a:effectLst/>
                        </a:rPr>
                        <a:t>da </a:t>
                      </a: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União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3.CLAI-BRASIL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10.Cáritas </a:t>
                      </a: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</a:rPr>
                        <a:t>Brasileira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</a:tr>
              <a:tr h="2499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4.Advocacia-Geral </a:t>
                      </a:r>
                      <a:r>
                        <a:rPr lang="pt-BR" sz="1500" b="0" dirty="0">
                          <a:solidFill>
                            <a:schemeClr val="tx2"/>
                          </a:solidFill>
                          <a:effectLst/>
                        </a:rPr>
                        <a:t>da </a:t>
                      </a: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União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4.CEBRAF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11.Visão </a:t>
                      </a: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</a:rPr>
                        <a:t>Mundial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</a:tr>
              <a:tr h="2499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5.Ministério </a:t>
                      </a:r>
                      <a:r>
                        <a:rPr lang="pt-BR" sz="1500" b="0" dirty="0">
                          <a:solidFill>
                            <a:schemeClr val="tx2"/>
                          </a:solidFill>
                          <a:effectLst/>
                        </a:rPr>
                        <a:t>da </a:t>
                      </a: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Justiça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5.Fundação </a:t>
                      </a:r>
                      <a:r>
                        <a:rPr lang="pt-BR" sz="1500" dirty="0" err="1" smtClean="0">
                          <a:solidFill>
                            <a:schemeClr val="tx2"/>
                          </a:solidFill>
                          <a:effectLst/>
                        </a:rPr>
                        <a:t>Esquel</a:t>
                      </a: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 Brasil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12.INESC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</a:tr>
              <a:tr h="2499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6.Ministério </a:t>
                      </a:r>
                      <a:r>
                        <a:rPr lang="pt-BR" sz="1500" b="0" dirty="0">
                          <a:solidFill>
                            <a:schemeClr val="tx2"/>
                          </a:solidFill>
                          <a:effectLst/>
                        </a:rPr>
                        <a:t>do Planejamento, Orçamento e </a:t>
                      </a: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Gestão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6.UNICAFES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13.ISA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</a:tr>
              <a:tr h="2499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7.Ministério </a:t>
                      </a:r>
                      <a:r>
                        <a:rPr lang="pt-BR" sz="1500" b="0" dirty="0">
                          <a:solidFill>
                            <a:schemeClr val="tx2"/>
                          </a:solidFill>
                          <a:effectLst/>
                        </a:rPr>
                        <a:t>da Fazenda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7.CONCRAB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14.FENAPAE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71088" y="3784066"/>
            <a:ext cx="8715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itchFamily="2" charset="2"/>
              <a:buChar char="§"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Reuniões bilaterais </a:t>
            </a:r>
            <a:r>
              <a:rPr lang="pt-BR" b="0" dirty="0"/>
              <a:t>com Ministérios de atuação </a:t>
            </a:r>
            <a:r>
              <a:rPr lang="pt-BR" b="0" dirty="0" smtClean="0"/>
              <a:t>finalística, oitiva de especialistas</a:t>
            </a:r>
            <a:endParaRPr lang="pt-BR" b="0" dirty="0"/>
          </a:p>
          <a:p>
            <a:r>
              <a:rPr lang="pt-BR" dirty="0"/>
              <a:t>250 gestores públicos </a:t>
            </a:r>
            <a:r>
              <a:rPr lang="pt-BR" b="0" dirty="0"/>
              <a:t>foram ouvidos e contribuíram com a proposta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20694" y="490305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000" b="1" dirty="0" smtClean="0">
                <a:solidFill>
                  <a:schemeClr val="tx2"/>
                </a:solidFill>
              </a:rPr>
              <a:t>Plataforma por um Novo Marco Regulatório das </a:t>
            </a:r>
            <a:r>
              <a:rPr lang="pt-BR" sz="2000" b="1" dirty="0" err="1" smtClean="0">
                <a:solidFill>
                  <a:schemeClr val="tx2"/>
                </a:solidFill>
              </a:rPr>
              <a:t>OSCs</a:t>
            </a:r>
            <a:endParaRPr lang="pt-BR" sz="2000" b="1" dirty="0" smtClean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504" y="44624"/>
            <a:ext cx="714376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pt-BR" sz="3200" dirty="0" smtClean="0">
                <a:solidFill>
                  <a:schemeClr val="tx2"/>
                </a:solidFill>
                <a:latin typeface="+mn-lt"/>
                <a:cs typeface="+mn-cs"/>
              </a:rPr>
              <a:t>Construção democrática e participativa</a:t>
            </a:r>
            <a:endParaRPr lang="pt-BR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9552" y="6054864"/>
            <a:ext cx="8064896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As contribuições subsidiaram o Congresso Nacional na elaboração de projetos de lei sobre o tema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9575" y="76470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000" b="1" dirty="0" smtClean="0">
                <a:solidFill>
                  <a:schemeClr val="tx2"/>
                </a:solidFill>
              </a:rPr>
              <a:t>Grupo de Trabalho Interministerial </a:t>
            </a:r>
            <a:r>
              <a:rPr lang="pt-BR" dirty="0" smtClean="0">
                <a:solidFill>
                  <a:schemeClr val="tx2"/>
                </a:solidFill>
              </a:rPr>
              <a:t>(Novembro de 2011 a junho de 2012):</a:t>
            </a:r>
          </a:p>
        </p:txBody>
      </p:sp>
      <p:sp>
        <p:nvSpPr>
          <p:cNvPr id="13" name="Retângulo de cantos arredondados 5"/>
          <p:cNvSpPr/>
          <p:nvPr/>
        </p:nvSpPr>
        <p:spPr>
          <a:xfrm>
            <a:off x="755576" y="5310424"/>
            <a:ext cx="708467" cy="651196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tângulo de cantos arredondados 11"/>
          <p:cNvSpPr/>
          <p:nvPr/>
        </p:nvSpPr>
        <p:spPr>
          <a:xfrm>
            <a:off x="1691680" y="5310424"/>
            <a:ext cx="740670" cy="651196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tângulo de cantos arredondados 9"/>
          <p:cNvSpPr/>
          <p:nvPr/>
        </p:nvSpPr>
        <p:spPr>
          <a:xfrm>
            <a:off x="2682403" y="5310424"/>
            <a:ext cx="740670" cy="651196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tângulo de cantos arredondados 10"/>
          <p:cNvSpPr/>
          <p:nvPr/>
        </p:nvSpPr>
        <p:spPr>
          <a:xfrm>
            <a:off x="3635896" y="5310424"/>
            <a:ext cx="740670" cy="651196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tângulo de cantos arredondados 12"/>
          <p:cNvSpPr/>
          <p:nvPr/>
        </p:nvSpPr>
        <p:spPr>
          <a:xfrm>
            <a:off x="4572000" y="5310424"/>
            <a:ext cx="740670" cy="651196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aixaDeTexto 4"/>
          <p:cNvSpPr txBox="1"/>
          <p:nvPr/>
        </p:nvSpPr>
        <p:spPr>
          <a:xfrm>
            <a:off x="5312670" y="5287682"/>
            <a:ext cx="1026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1F497D"/>
                </a:solidFill>
              </a:rPr>
              <a:t>+ 50 mil </a:t>
            </a:r>
            <a:r>
              <a:rPr lang="pt-BR" sz="2000" b="1" dirty="0" err="1" smtClean="0">
                <a:solidFill>
                  <a:srgbClr val="1F497D"/>
                </a:solidFill>
              </a:rPr>
              <a:t>OSCs</a:t>
            </a:r>
            <a:endParaRPr lang="pt-BR" sz="2000" b="1" dirty="0">
              <a:solidFill>
                <a:srgbClr val="1F497D"/>
              </a:solidFill>
            </a:endParaRPr>
          </a:p>
        </p:txBody>
      </p:sp>
      <p:sp>
        <p:nvSpPr>
          <p:cNvPr id="20" name="CaixaDeTexto 14"/>
          <p:cNvSpPr txBox="1"/>
          <p:nvPr/>
        </p:nvSpPr>
        <p:spPr>
          <a:xfrm>
            <a:off x="6339561" y="5451356"/>
            <a:ext cx="291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1F497D"/>
                </a:solidFill>
              </a:rPr>
              <a:t>www.plataformaosc.org.br</a:t>
            </a:r>
            <a:endParaRPr lang="pt-BR" b="1" dirty="0">
              <a:solidFill>
                <a:srgbClr val="1F497D"/>
              </a:solidFill>
            </a:endParaRPr>
          </a:p>
        </p:txBody>
      </p:sp>
      <p:cxnSp>
        <p:nvCxnSpPr>
          <p:cNvPr id="21" name="Conector reto 13"/>
          <p:cNvCxnSpPr/>
          <p:nvPr/>
        </p:nvCxnSpPr>
        <p:spPr>
          <a:xfrm>
            <a:off x="-108520" y="6926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6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1521" y="1264200"/>
            <a:ext cx="4829006" cy="24852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800" b="1" dirty="0" smtClean="0">
                <a:latin typeface="+mn-lt"/>
                <a:ea typeface="Batang" pitchFamily="18" charset="-127"/>
              </a:rPr>
              <a:t>Insegurança jurídica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1700" dirty="0" smtClean="0">
                <a:latin typeface="+mn-lt"/>
                <a:ea typeface="Batang" pitchFamily="18" charset="-127"/>
              </a:rPr>
              <a:t>Ausência </a:t>
            </a:r>
            <a:r>
              <a:rPr lang="pt-BR" sz="1700" dirty="0">
                <a:latin typeface="+mn-lt"/>
                <a:ea typeface="Batang" pitchFamily="18" charset="-127"/>
              </a:rPr>
              <a:t>de lei </a:t>
            </a:r>
            <a:r>
              <a:rPr lang="pt-BR" sz="1700" dirty="0" smtClean="0">
                <a:latin typeface="+mn-lt"/>
                <a:ea typeface="Batang" pitchFamily="18" charset="-127"/>
              </a:rPr>
              <a:t>específica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1700" dirty="0" smtClean="0">
                <a:latin typeface="+mn-lt"/>
                <a:ea typeface="Batang" pitchFamily="18" charset="-127"/>
                <a:sym typeface="Wingdings" pitchFamily="2" charset="2"/>
              </a:rPr>
              <a:t>Interpretações distintas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1700" dirty="0" smtClean="0">
                <a:latin typeface="+mn-lt"/>
                <a:ea typeface="Batang" pitchFamily="18" charset="-127"/>
                <a:sym typeface="Wingdings" pitchFamily="2" charset="2"/>
              </a:rPr>
              <a:t>A</a:t>
            </a:r>
            <a:r>
              <a:rPr lang="pt-BR" sz="1700" dirty="0" smtClean="0">
                <a:latin typeface="+mn-lt"/>
                <a:ea typeface="Batang" pitchFamily="18" charset="-127"/>
              </a:rPr>
              <a:t>nalogias </a:t>
            </a:r>
            <a:r>
              <a:rPr lang="pt-BR" sz="1700" dirty="0">
                <a:latin typeface="+mn-lt"/>
                <a:ea typeface="Batang" pitchFamily="18" charset="-127"/>
              </a:rPr>
              <a:t>indevidas com entes </a:t>
            </a:r>
            <a:r>
              <a:rPr lang="pt-BR" sz="1700" dirty="0" smtClean="0">
                <a:latin typeface="+mn-lt"/>
                <a:ea typeface="Batang" pitchFamily="18" charset="-127"/>
              </a:rPr>
              <a:t>federados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1700" dirty="0">
                <a:latin typeface="+mn-lt"/>
              </a:rPr>
              <a:t>Pouca ênfase no controle de resultados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1700" dirty="0" smtClean="0">
                <a:latin typeface="+mn-lt"/>
              </a:rPr>
              <a:t>Estoque </a:t>
            </a:r>
            <a:r>
              <a:rPr lang="pt-BR" sz="1700" dirty="0">
                <a:latin typeface="+mn-lt"/>
              </a:rPr>
              <a:t>de prestação de </a:t>
            </a:r>
            <a:r>
              <a:rPr lang="pt-BR" sz="1700" dirty="0" smtClean="0">
                <a:latin typeface="+mn-lt"/>
              </a:rPr>
              <a:t>contas</a:t>
            </a:r>
            <a:endParaRPr lang="pt-BR" sz="1700" dirty="0" smtClean="0">
              <a:latin typeface="+mn-lt"/>
              <a:ea typeface="Batang" pitchFamily="18" charset="-127"/>
            </a:endParaRPr>
          </a:p>
        </p:txBody>
      </p:sp>
      <p:sp>
        <p:nvSpPr>
          <p:cNvPr id="9" name="CaixaDeTexto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390309" y="1670801"/>
            <a:ext cx="292610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t-BR" sz="2400" b="1" dirty="0" smtClean="0">
              <a:latin typeface="+mn-lt"/>
              <a:ea typeface="Batang" pitchFamily="18" charset="-127"/>
            </a:endParaRPr>
          </a:p>
          <a:p>
            <a:pPr eaLnBrk="1" hangingPunct="1">
              <a:defRPr/>
            </a:pPr>
            <a:r>
              <a:rPr lang="pt-BR" sz="2800" b="1" dirty="0" smtClean="0">
                <a:latin typeface="+mn-lt"/>
                <a:ea typeface="Batang" pitchFamily="18" charset="-127"/>
              </a:rPr>
              <a:t>Agenda normativa</a:t>
            </a:r>
          </a:p>
          <a:p>
            <a:pPr eaLnBrk="1" hangingPunct="1">
              <a:defRPr/>
            </a:pPr>
            <a:endParaRPr lang="pt-BR" sz="2000" b="1" dirty="0" smtClean="0">
              <a:latin typeface="+mn-lt"/>
              <a:ea typeface="Batang" pitchFamily="18" charset="-127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81951" y="1340768"/>
            <a:ext cx="2926107" cy="4924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/>
            <a:r>
              <a:rPr lang="pt-BR" sz="2600" b="1" dirty="0" smtClean="0">
                <a:solidFill>
                  <a:schemeClr val="bg1"/>
                </a:solidFill>
              </a:rPr>
              <a:t>Solução </a:t>
            </a:r>
          </a:p>
        </p:txBody>
      </p:sp>
      <p:sp>
        <p:nvSpPr>
          <p:cNvPr id="12" name="CaixaDeTexto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1520" y="3861048"/>
            <a:ext cx="4824536" cy="24852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800" b="1" dirty="0" smtClean="0">
                <a:latin typeface="+mn-lt"/>
                <a:ea typeface="Batang" pitchFamily="18" charset="-127"/>
              </a:rPr>
              <a:t>Insegurança institucional</a:t>
            </a:r>
            <a:endParaRPr lang="pt-BR" sz="2800" b="1" dirty="0">
              <a:latin typeface="+mn-lt"/>
              <a:ea typeface="Batang" pitchFamily="18" charset="-127"/>
            </a:endParaRPr>
          </a:p>
          <a:p>
            <a:pPr fontAlgn="ctr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700" dirty="0">
                <a:latin typeface="+mj-lt"/>
              </a:rPr>
              <a:t>Ausência de dados sistematizados</a:t>
            </a:r>
          </a:p>
          <a:p>
            <a:pPr fontAlgn="ctr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700" dirty="0" smtClean="0">
                <a:latin typeface="+mj-lt"/>
                <a:sym typeface="Wingdings" pitchFamily="2" charset="2"/>
              </a:rPr>
              <a:t>Pouca </a:t>
            </a:r>
            <a:r>
              <a:rPr lang="pt-BR" sz="1700" dirty="0">
                <a:latin typeface="+mj-lt"/>
                <a:sym typeface="Wingdings" pitchFamily="2" charset="2"/>
              </a:rPr>
              <a:t>capacitação</a:t>
            </a:r>
          </a:p>
          <a:p>
            <a:pPr fontAlgn="ctr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700" dirty="0" smtClean="0">
                <a:latin typeface="+mj-lt"/>
              </a:rPr>
              <a:t>Planejamento insuficiente </a:t>
            </a:r>
          </a:p>
          <a:p>
            <a:pPr fontAlgn="ctr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700" dirty="0" smtClean="0">
                <a:latin typeface="+mj-lt"/>
                <a:sym typeface="Wingdings" pitchFamily="2" charset="2"/>
              </a:rPr>
              <a:t>Dificuldade de adaptação às normas e ao sistema (Siconv)</a:t>
            </a:r>
          </a:p>
        </p:txBody>
      </p:sp>
      <p:sp>
        <p:nvSpPr>
          <p:cNvPr id="18" name="CaixaDeTexto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508105" y="4437112"/>
            <a:ext cx="2952328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t-BR" sz="2400" b="1" dirty="0" smtClean="0">
              <a:latin typeface="+mn-lt"/>
              <a:ea typeface="Batang" pitchFamily="18" charset="-127"/>
            </a:endParaRPr>
          </a:p>
          <a:p>
            <a:pPr eaLnBrk="1" hangingPunct="1">
              <a:defRPr/>
            </a:pPr>
            <a:r>
              <a:rPr lang="pt-BR" sz="2800" b="1" dirty="0" smtClean="0">
                <a:latin typeface="+mn-lt"/>
                <a:ea typeface="Batang" pitchFamily="18" charset="-127"/>
              </a:rPr>
              <a:t>Agenda de conhecimento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508105" y="4133986"/>
            <a:ext cx="2952328" cy="4924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/>
            <a:r>
              <a:rPr lang="pt-BR" sz="2600" b="1" dirty="0" smtClean="0">
                <a:solidFill>
                  <a:schemeClr val="bg1"/>
                </a:solidFill>
              </a:rPr>
              <a:t>Solução </a:t>
            </a:r>
          </a:p>
        </p:txBody>
      </p:sp>
      <p:sp>
        <p:nvSpPr>
          <p:cNvPr id="21" name="Seta para baixo 20"/>
          <p:cNvSpPr/>
          <p:nvPr/>
        </p:nvSpPr>
        <p:spPr>
          <a:xfrm rot="16200000">
            <a:off x="4970609" y="1943212"/>
            <a:ext cx="357190" cy="28575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Seta para baixo 21"/>
          <p:cNvSpPr/>
          <p:nvPr/>
        </p:nvSpPr>
        <p:spPr>
          <a:xfrm rot="16200000">
            <a:off x="4896321" y="4530661"/>
            <a:ext cx="357190" cy="28575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8"/>
          <p:cNvSpPr txBox="1"/>
          <p:nvPr/>
        </p:nvSpPr>
        <p:spPr>
          <a:xfrm>
            <a:off x="164536" y="44624"/>
            <a:ext cx="714376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pt-BR" sz="3200" dirty="0" smtClean="0">
                <a:solidFill>
                  <a:schemeClr val="tx2"/>
                </a:solidFill>
                <a:latin typeface="+mn-lt"/>
                <a:cs typeface="+mn-cs"/>
              </a:rPr>
              <a:t>Diagnóstico</a:t>
            </a:r>
            <a:endParaRPr lang="pt-BR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cxnSp>
        <p:nvCxnSpPr>
          <p:cNvPr id="15" name="Conector reto 13"/>
          <p:cNvCxnSpPr/>
          <p:nvPr/>
        </p:nvCxnSpPr>
        <p:spPr>
          <a:xfrm>
            <a:off x="-108520" y="6926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/>
          <a:stretch/>
        </p:blipFill>
        <p:spPr bwMode="auto">
          <a:xfrm>
            <a:off x="5567814" y="6108089"/>
            <a:ext cx="3491879" cy="74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89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628800"/>
            <a:ext cx="9144000" cy="357020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pPr marL="342900" indent="-342900"/>
            <a:r>
              <a:rPr lang="pt-BR" sz="4000" dirty="0" smtClean="0">
                <a:solidFill>
                  <a:schemeClr val="bg1"/>
                </a:solidFill>
                <a:latin typeface="+mj-lt"/>
              </a:rPr>
              <a:t>Agenda Normativa</a:t>
            </a:r>
          </a:p>
          <a:p>
            <a:pPr marL="342900" indent="-342900"/>
            <a:endParaRPr lang="pt-BR" sz="4600" dirty="0" smtClean="0">
              <a:solidFill>
                <a:schemeClr val="bg1"/>
              </a:solidFill>
              <a:latin typeface="+mj-lt"/>
            </a:endParaRPr>
          </a:p>
          <a:p>
            <a:pPr marL="342900" indent="-342900"/>
            <a:endParaRPr lang="pt-BR" sz="4000" dirty="0" smtClean="0">
              <a:solidFill>
                <a:schemeClr val="bg1"/>
              </a:solidFill>
              <a:latin typeface="+mj-lt"/>
            </a:endParaRPr>
          </a:p>
          <a:p>
            <a:pPr marL="342900" indent="-342900"/>
            <a:r>
              <a:rPr lang="pt-BR" sz="4000" dirty="0" smtClean="0">
                <a:solidFill>
                  <a:schemeClr val="bg1"/>
                </a:solidFill>
                <a:latin typeface="+mj-lt"/>
              </a:rPr>
              <a:t>Agenda de Conhecimento</a:t>
            </a:r>
            <a:endParaRPr lang="pt-BR" sz="4000" dirty="0">
              <a:solidFill>
                <a:schemeClr val="bg1"/>
              </a:solidFill>
              <a:latin typeface="+mj-lt"/>
            </a:endParaRPr>
          </a:p>
          <a:p>
            <a:pPr marL="342900" indent="-342900"/>
            <a:endParaRPr lang="pt-BR" sz="3000" dirty="0" smtClean="0">
              <a:solidFill>
                <a:schemeClr val="bg1"/>
              </a:solidFill>
              <a:latin typeface="+mj-lt"/>
            </a:endParaRPr>
          </a:p>
          <a:p>
            <a:pPr marL="342900" indent="-342900"/>
            <a:endParaRPr lang="pt-BR" sz="3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6009" y="2437438"/>
            <a:ext cx="2714644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/>
            <a:r>
              <a:rPr lang="pt-BR" sz="2400" b="1" dirty="0" smtClean="0">
                <a:solidFill>
                  <a:schemeClr val="bg1"/>
                </a:solidFill>
                <a:latin typeface="+mj-lt"/>
              </a:rPr>
              <a:t>Contratualização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065996" y="2437438"/>
            <a:ext cx="2928957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marL="342900" indent="-342900"/>
            <a:r>
              <a:rPr lang="pt-BR" sz="2400" b="1" dirty="0" smtClean="0">
                <a:solidFill>
                  <a:schemeClr val="bg1"/>
                </a:solidFill>
                <a:latin typeface="+mj-lt"/>
              </a:rPr>
              <a:t>Sustentabilidade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084168" y="2432636"/>
            <a:ext cx="2786082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marL="342900" indent="-342900"/>
            <a:r>
              <a:rPr lang="pt-BR" sz="2400" b="1" dirty="0" smtClean="0">
                <a:solidFill>
                  <a:schemeClr val="bg1"/>
                </a:solidFill>
                <a:latin typeface="+mj-lt"/>
              </a:rPr>
              <a:t>Certificação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6009" y="4369906"/>
            <a:ext cx="271464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/>
            <a:r>
              <a:rPr lang="pt-BR" dirty="0" smtClean="0">
                <a:solidFill>
                  <a:schemeClr val="bg1"/>
                </a:solidFill>
                <a:latin typeface="+mj-lt"/>
              </a:rPr>
              <a:t>Capacitação e Formação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065996" y="4369906"/>
            <a:ext cx="292895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/>
            <a:r>
              <a:rPr lang="pt-BR" dirty="0" smtClean="0">
                <a:solidFill>
                  <a:schemeClr val="bg1"/>
                </a:solidFill>
                <a:latin typeface="+mj-lt"/>
              </a:rPr>
              <a:t>Comunicação e Disseminação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4365104"/>
            <a:ext cx="2786082" cy="369332"/>
          </a:xfrm>
          <a:prstGeom prst="rect">
            <a:avLst/>
          </a:prstGeom>
          <a:solidFill>
            <a:srgbClr val="C89A06"/>
          </a:solidFill>
        </p:spPr>
        <p:txBody>
          <a:bodyPr wrap="square" rtlCol="0" anchor="ctr">
            <a:spAutoFit/>
          </a:bodyPr>
          <a:lstStyle/>
          <a:p>
            <a:pPr marL="342900" indent="-342900"/>
            <a:r>
              <a:rPr lang="pt-BR" dirty="0" smtClean="0">
                <a:solidFill>
                  <a:schemeClr val="bg1"/>
                </a:solidFill>
                <a:latin typeface="+mj-lt"/>
              </a:rPr>
              <a:t>Estudos e Pesquisas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7504" y="44624"/>
            <a:ext cx="573414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marL="342900" indent="-342900"/>
            <a:r>
              <a:rPr lang="pt-BR" sz="3000" b="1" dirty="0" smtClean="0">
                <a:solidFill>
                  <a:schemeClr val="tx2"/>
                </a:solidFill>
              </a:rPr>
              <a:t>Soluções</a:t>
            </a:r>
            <a:endParaRPr lang="pt-BR" sz="3000" b="1" dirty="0">
              <a:solidFill>
                <a:schemeClr val="tx2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-108520" y="6926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/>
          <a:stretch/>
        </p:blipFill>
        <p:spPr bwMode="auto">
          <a:xfrm>
            <a:off x="5567814" y="6108089"/>
            <a:ext cx="3491879" cy="74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233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3.bp.blogspot.com/-mUZgFYFPTPo/UCAlct6pxTI/AAAAAAAAAX4/TR988OXecC8/s1600/logo+cam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75" y="862399"/>
            <a:ext cx="2624138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data:image/jpeg;base64,/9j/4AAQSkZJRgABAQAAAQABAAD/2wCEAAkGBhASDxUUEhESFBQTGBIWGBYTERIWGBUZGBYYGBMXFhIXHCYfGBolGhgVHy8gIycpLDAtFx8xNTAqNSYrLCkBCQoKDgwOGA8PGi8iHyQsLiwqKSk2MC8sLSwsLS8qKiwpMDAvLywsLCwsLCosKSwsLCwsKSwsLCwsLCksKSwsLP/AABEIAHkBogMBIgACEQEDEQH/xAAcAAEAAgMBAQEAAAAAAAAAAAAABgcBBAUIAwL/xABSEAABAwIDAwQNBwgFDQEAAAABAAIDBBEFEiEGBzETIkFRFzVTYXFyc4GRk7Gz0hQyMzShstEIFiNCUlRjlCQlguPwGDZDVWJkdJKipMHT8RX/xAAbAQEAAgMBAQAAAAAAAAAAAAAAAQQDBQYCB//EAC4RAAICAQEFBgcBAQEAAAAAAAABAgMRBBIhMVFxBRMUM0FhFSMygaHR8CJiQv/aAAwDAQACEQMRAD8AjyIi7U4YIiIAiIgCIiAIiIAiIgCIiAIiIAiIgCIiAIiIAiIgCIiAIiIAiIgCIiAIiIAshYRAdzYp7RiEF2tdd7QMzWmxzCzhcaEdB4q9VQ+x3bCn8oz2q+Fzvaa+d9jpOy38p9Tx3i/1mbys3vHLUW3i/wBZm8rN7xy1Ffq+iPRGzCIiyEBERAEREAREQBERCQisPZjcxUVtHFUsqoWNlDiGuY8kWc5puRpxaVyNu93cuFiHlJo5eW5S2RrhbJkvfN44Vdamty2U94wRNERWAT5ERXziAiIgCIshp/x0pnBOMmEX7dE4fquHhBX4ChST4EuLXEIhPfWMw6x6QpyRgyiZh1j0odOKDARFm6ZIMIsrCZJwEWM46x6VmyIYCIT31jMOsekIMGUREICLIX6MLv2Xf8pUOSXFnpRbPwiadCKSAiIhAREQBERAEREAREQHZ2O7YU/lGfeV8Kh9j+2FP5RntV8Lnu1PNXQ6Psryn1PHeL/WZvKze8ctRbeL/WZvKze8ctRXqvoj0RtAiIshAREQBERAEREARERknp/dEP6kpPFk99IoT+UXwovDVeyBTbdF2kpPFk99IoT+UXwovDVeyBaGrzl1PRSyIi3+DyT5ERXjiAiIgBOit3CaOmw3D21Do8z8jHPe1oLyXWsATwbrbiAqjVqbJba000DYKlzGPa0M/SWySACwN3aA2GoP2rWdoqbisLd64Nn2c4KTT4+mT9YbvMp55hE+BzGyHK1znNcDfQZxbm3Nh08VyN5mz0MbWTwtYzM7I9rBYG4Ja6w4HQg+EKTVuwWHVAzNjDM2odC+wN9eAu038CgG1uwzqIB7XcpE45c2UBzT0B1tNeg/4NTTOrvY923H2fqXNQre6e2lL3XoSvdVSRvpJS5jHETEc5rT/o4+tfk7yMOBINJJoSNIoPiX33S/U5fLH3ca1DsVg5JJq+JJ+tQdfD5t1il3bun3mePoe4d53Ffd4XPJr4tt9QSwSxspntdIyRjSY4BYuaQ03Dr8T0LnbrYGvrJA9rXDkXaOAI+fH0HwrY2i2VwyKmkkgqc8jQMrflELr3cAea0XOhK+W6cf02TyLveRK1ivw9jrz9yv8zxMFY0+h2d4+yLDEamFoDmfSBosCwdNhpcdPev1KJ7v4w7EoQ4AgiXQi4+jf0FTzBdqQ+uqKOXW0k2Qu/Wbm1jIPeuR3hboUfwfZ40eORsseTPKmNxvYtMT7DN0kag+Y9Kx12yjTOqfHGV0MllUZXQthwzh9Ti7w4mtxGUNAAAi0AAH0begL57DYPy9dHcXYw53aG3N1aDpbU20PRdfbeP2zl8EXu2qabscMEVCZXWBmcXXNtGNu1uvVo4/2lnnd3ekjzawV4095q5L0TySJ1FTScpHycZLRleMjbjM246OoqisRojDNJE7jG5zT5jYH0Ka7I7WXxSUu+bVvsOHNLSeSB1/Z5vhK1t6eGcnViUDSZovw+eyzT/05Fi0Wabe7k+KMus2bqu8iuDx9jsbp6SN8E5exrrSN+c0G3MHWt3EdusPhmfE6lcTG4sJbFBa40JHOvbzLX3Q/V5/KN+4FBdru2FT5V/tRUxu1NkZEu6VOlrlH+4lksosMxSEljGhzdLsYGSM6ujUHzhVniGASx1hpuL84a3/AGg62R3gsQT51I908hFbI22hiJPHQte3L953oXfxWFv5w0unGInzhs9vYPQkJy01s608rDZEoR1NUbGsPKR98KwSkwul5aexlsMz7XJJ4MjB4fZe1z3tNm9inMlnU8gj05xLSe/eMaW8Dj4F8N7spDadg+aTI48eIDQB6HH0KtiSp02lWoh3tjeWRqNS9PPuq0kkWrtTsrTVdMailazlGgkGMaSBt8zbDTNoQDxvoqpVrbppSaSRpGjZTa99btaT9qrCvFppPHk+8Vn0LlGc6m8pGDWxjKELUsNnwREWzNYEREAREQBERAEREB2dj+2FP5RntV8Kh9j+2FP5RntV8Lnu1PNXQ6Psryn1PHeL/WZvKze8ctRbeL/WZvKze8ctRXqvoj0RtAiIshAREQBERAEREARERknp/dF2kpPFk99IoT+UXwovDVeyBTbdF2kpPFk99Ionv+wqeYUfIwTS5TU35KKSTLcQ2vkBtex49RWgqaVqb5nooxF1PzUr/wByq/5Wf4EW972HNHklSIi2JxAREQH1pgzO3PfJmbmy8ctxmtodbKx6/d3TSUYfRgmQtY9pdK4h46W680EjvcR0KtF28C2wq6QZY3tLNTkeMzRfq1BHmKp6mq2WJVPDXpzLmmtrjmNq3P8AB0cG2UxWKoAjZJDYtzPzgMt1mxtJp0KabyqhrcOc0nnPdEGjrs9rj6GtPp76iTt61aR9HTjvhkn/AJkso1iuMz1L88zy9wFhwAA7zRoFVWmuttjOxJY5Ft6mmquUK23nmWPuk+py+WPu41EJN3mIlxPIDif9LD1+Mufg+1dVSsLIXta1zi43Y12tgOJHU0LfG8fEe6t9TH+CnuNRXZKVeN/M899p51QhPO7kfh+73EQLmAWH8WH4l090zv6bJ5F3vIlz37xMRcCDK2x/hR/guRg+NzUry+Fwa4tyklrXaXBtZ3fAWV132VSjPG/hgxRsortjKvO7jk3do6l0eJzvY7K9k73NI6CHK2sExCGsghnsMzbm3TG/KWvb3tCR4CCqQrKx8sjpHm7nkucQANTx0GgW5g+0VTS5uRflDuIIDh4crtAe+vGp0btrjs/Uke9PrFXZJv6Wzt7c0rpcXdG350hgaPOxoViYvikWH0TTlLmxiONrQ4Au4AakccoJv3lUD9oqg1QqS5vLC1nZG20blHMtbgs4ztLU1WXl35gy9gGtaNbXuG8eAXiejnNVwlwS3nuGshW7JRzlvcTc73I/3V/rW/gu1tPQNr8NEjAS7IJo+PHLfKQON2kj/wCKmyF3cP23rYImxRyNDG3sDGx3Ek8SL8Slmg2WpU8U/UV6/aTjdvTXoTPdCf6PP5Rv3AuJtFsLXy1k8jIQWPkc5p5WIXBOmhdcLgYTtXVUweIXtaHuzOvGw696408C6HZIxHurfVR/gjovjdKyGN4WoolTGued3ImmwmyL6LlJJ3MzvAaA03DWg3JLjbjp6OlRTF9rB/8AsNqG2McLhGLfrMGYPI675n28y4+K7WVlS3LLMS39loDWnwhtr+dcglZKtJJylZc8t7tx4t1cVGMKVuW/eXHtThDcSo2OgcCR+kjJ0B0ILT1H2EKvItgsQMmQ05HC7nObkF+nOCb271ytTBNp6qkP6F9mmxLHDM0/2eg98WK7p3rVtrZKcd/JJf7X2WOFOp0+YV4a9zJO7T3tSsyn7E0poIsKw513Zi3M6/DO93zQB0fqjwaqmpHkkk6kkk98k3K3sWx6oqXAzSF9tALANHgaNL99c9WdJp5VZlN5b4lXVahW4jFYS4BERXSkEREAREQBERAEREB2dj+2FP5RntV8Kh9j+2FP5RntV8Lnu1PNXQ6Psryn1PHeL/WZvKze8ctRbeL/AFmbys3vHLUV6r6I9EbQIiLIQEREJCIiAIiIQEREZJ6f3RdpKTxZPfSLu4ztNR0mX5TURw582XlHBubLbNbrtcelcLdF2kpPFk99IoT+UXwovDVeyBc9GG3Zs+56LB7JeEf6wpvWBF5VRX/h/wD0RknyIi6E4cIiIDIUmw/d3WzQslYIssjQ5uaQg2OouMuijIVvx1csWAxviJEjaeMtIFyDYcAQb+hUNbdOrZ2PV+psNFTC1y2+CXoQ7sXYh/B9afhXEqNnZmVYpTl5VxY0WdzbvALedbqK6H564r3eX1UfwL5YHXyzYnBJK4ueZYgSQ0HQgC4aAOAtwURlqIpubTwvQSjp5NKCa3+pv9i7EOqH1x+FDuuxDqh9afhUn3j43V074Pk8j2ZhLmysa69izLe7T1n0qHfnnind5fUx/AsFVuqtgpJx38zPbVpqpuDUtxzIcElfVfJm5eVzvj+dzczc2bnW4c09C73YuxDpEHrj8K09jZ3PxaF7zdz5HucTbUmN5JsNON1Kt5G0VVTVETYJnRh0ZJAaw3OYi/OaVktuvVsaoNZaPFVNPdStnnCeCMV+7yviYXGNrwOPJPzkDpOWwJ81yo0VY+w23VRNUCCch+cOyvDQ0ggX1tob2PfuuFvLwZsFZmaLNmaX2HQ4aP8AtsfOVNWosVjqtSzjKaPNtFbrVtTeM4eT9jddXnhyPrT8Kz2LMQ/g+tPwqb7f4lPBSNfTuc1/KMaS1occpa+4sQRxAVefnrivd5fVR/AsNN+ptjtJxM91OmqezJSZzcVwWSmn5GXLn5vzXXHO4a2C73YtxDqg9cfhUfqMQmnqGvmc50maMEuABsCLCwAH2K1N4uK1NPBG6ne5rjLlJa0O0yPNrEHpAWW++6twimssx0U0zU5tPCIU7ddiA6IfW/i1RrEMOlgkMcrCxw6D1dBB4EGx1CmOzG1GKy1UbXGSVhc0PzRNAa0nU52tGWwudeoBbe9yNv8AR3aZjyg6L2GUj7SfSUr1FsblVZh55EWaeqdLsryscyA0NE+aVkbBdzyGi+gues9S7+I7va2GJ8rxFlYC45ZCTYcbDLqujurwvlKp0pGkLbDxn3H2NzelTrDsaZVTVVOQC2JwZ4zXNs/0ODh5wvGp1k67GocFxPem0cJ15nxfAo8LuQbHVT6Q1IEfJBj36vOazM2bm5ePNPSuZidA6CeSJ3GNzm+EA6Hzix86s/Cf83Xf8PVe2VWNVqJVwjKD4sr6bTxnKcZ+iKnssLJ4lYV5FF8QiIhAREQBERAEREAREQHZ2P7YU/lGe1XwqH2P7YU/lGe1Xwue7U81dDo+yvKfU8d4v9Zm8rN7xy1Ft4v9Zm8rN7xy1Feq+iPRG0YRbWHYZNUStihjfJI7g1jSSevQcAOknQcTpqrg2S3BAWfiEt/4MLub/bl4np0aB4dbDHbqIVcd7CRSzRcgDUnQAcT1ADpK69NsbiMjA9lDVOa7g5tPKQejQ2XqTCNmaSljDIII42g35rdSf2i83cTw1JvoOpdINVGWvl6InB5O/MTFP9X1n8tL+C0cR2fq6f6emni0veSJ7RbruQvYFl+XRAixAIPQRp6FHjp8hg8ZBF6m2j3aYdW3dLA1kpFuVi5jxa1ibaOsBbnA6aKndttzVVR5pKe9TAOoEzMGly6No5w46t6BcgalWa9bCW6W4YK7REV4g9P7ou0lJ4snvpFCfyi+FF4ar2QKbbou0lJ4snvpFCfyi+FF4ar2QLQ1ecup6KWREXQHknyIiunEBERAZCufDMU+TYNFNlz8nBG7Le19APnWNvQqYCs6pxWA4AI+Wi5TkGDJyjM1xluMt737y1faMdrYXubTs+extv2Pi7e//uh/mP7tRPAKjlMVifa2eoD7cbZpC61+niuFddTZeVra6nc4gBsrCSSAAAdSSeCyy0tdNc3Bb8MxLVWW2R23nDRau122XyF0Y5EycoHnSTJbKW/7Jv8AOUeO9/8A3Q+v/u12doaTDK0sM1VGOTDgMlRCPnZb3vf9kLkjYvBv3z/uoPwWppWnUfmReTbWy1Dm+7msEU2KdfFID1yPPpY8rub3frUPkj98rn4Wynp8aYI5GmCN+kjpGEWMFyTILA84kKZ7Q4fhdZI18tWwFjS0ZKmEaXvre+qt2WxhqIWYeMFSutzonXlZyQDYOnL8SgtcZXOcfA1pJXe3vSDl4B0iOS/ncLew+hd2idg+HNMkcrHOItcScq894BvC9h1cFW+0eNuq6h8ztA7Rrf2Wgc0eHiT3yvdblff3qTSS9TxZiijum0236FwbT7RfIoBKY+Uu5rMubLxDje9j1dXSor2YR+6H1/8AdqQ447DqyERS1UQaHNdzaiIG4BHEk6alcD8ysF/fB/NQfgqFPcKPzYvJsLne5fKkkvsQnFcU+U1pmy5OUkjOXNmtYNb86wvw6lbu1u03yGJknJ8pnfksH5bc1zr3sb8Dp31V+02GUtPUxNppRIwhjnO5Rj7HlCLFzQANAOKlO9LFIJaaIRyxPIluQyRjiBkfqQDwVu6MbZUpL/JUpnKmNzb/ANbiV4RtAyspzJAbPFxlk1yO6MwaeHfB1VRbV1dU+qeKr6RnNsBZrRxGXvHjdfXY7aM0dSHG5jfZsg719HAdYOvp61L9t8OpKt0UkdRTh2ZrHnl4heInU8eLdfMe8kILSXvK3PgxOx6ulPP+lxR1t32GGHD2uAGebNJrccdIwTa4GUDr4laWyOx9ZS1Zmklhc2QOEgaX3JJzX1YL872lY262qjipWx0s7M5c1t4ZGksY0X4tOn6o8F1AG7WVwIIqpzbrkdY+EX18Cx103XKc1/65mSy6mmUIPfs8iQb08LyVTZQNJm2PjMsD0dLS30FSPCf83Xf8PVe2VfDbSupavDQ5s0PKMDJWt5Rgde3Pblve+UuFuNxZbGy1fSOwlkE08Tc7JWOBmja4Bz3g6E6GxXiU29PFNb4yPVcYq+bT3SiVOQvyrM/MzBv3wfzcH4KJ7Y4TSU8jG0svKNc0lx5Rj7G9gLtGmi2tOshZLZSZqrtHOuO1Joj6IiulIIiIAiIgCIiAIiIDs7H9sKfyjPar4VD7Hn+sKfyjPvK9yue7U81dDo+yvKfU8eYv9Zm8rN7xy/OG4bLPMyGJuaSRwa0DpJNteoDiT0AEnRWXXbhMSfNI8TUdnvkcLyT3s5xcL/ouNipdux3USYfUPnqXwvky5IxEXODc30jiXsab2AaLdBd16enqoRqWy9+Da4JBu+3fw4bBYWfPIBystuPTkYD81gPnPE9FpcFhZWqbbeWSERFACIiAL8lq/SICkd7+7BrGvrqRth86eJo0FzrKwDhxu4cOLtNVTpXsyaJrmlpAIcCCCNCCLEEdVlROJfk/VnLP+TzUwhzO5MSPmDwwnmhwbGRcDS4Otr6XsNhptSorZmyGWTui7SUniye+kUJ/KL4UXhqvZArH2GwGSiw6CmlLHPiDgSwktN5Hu0JAPBw4gKO71t39TiYp+QfCzkTNm5VzxfOI7ZcjHfsHjZVa5KNik+GSTziis3/J9xPu9F6yf/0otv4urmRg0ERFuDhwiIgCysInEnIWbrCIQLLOVYS6jC9CcsysIiYT4k7TAWVhFPDgQP8AHSiIowhkyCsIiYGQs2WEupGWZssIiEGQsIijCJywiImEMhERSQEREAREQBERAEREB2dj+2FP5Rn3le91RGx3bCn8oz7yvdc92p5q6HR9leU+pHJN4eHtcQZnXaSD+hlOoNjqGr89kbDu7O9TN8KqKtP6WTx5PvFfG65vxE/Yoz7WtUmkl+S4+yNh3dnepm+FOyNh3dnepm+FU5dLp4ift/fc8/F7uS/P7Lj7I2Hd2d6mb4U7I2Hd2d6mb4VTl0uniJ+399x8Xu5L8/suPsjYd3Z3qZvhTsjYd3Z3qZvhVOXS6eIn7f33Hxe7kvz+y4+yNh3dnepm+FOyNh3dnepm+FU5dLp4ift/fcfF7uS/P7Lj7I2Hd2d6mb4U7I2Hd2d6mb4VTl0uniJ+399x8Xu5L8/suPsjYd3Z3qZvhTsjYd3Z3qZvhVOXS6eIn7f33Hxe7kvz+y4+yNh3dnepm+FFTl0TxE/b++4+L3cl+f2a6Ii+imsCIiAIiIAiIgCIiAIiIAiIgCIiAIiIAiIgCIiAIiIAiIgCIiAIiIAiIgCIiAIiIDs7HH+sKfyjPvBXwqI2M7YQeUZ7Qr3XPdqeauh0fZXlPqefK76WTx5PvFfBfeu+lk8eT7xXwXJnN2/XLqEREMYREQBERAEREAREQBERAER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2" name="Picture 8" descr="Logo do Senado Fed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67" y="862399"/>
            <a:ext cx="266604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20"/>
          <p:cNvSpPr txBox="1">
            <a:spLocks noChangeArrowheads="1"/>
          </p:cNvSpPr>
          <p:nvPr/>
        </p:nvSpPr>
        <p:spPr bwMode="auto">
          <a:xfrm>
            <a:off x="0" y="44624"/>
            <a:ext cx="9144000" cy="553998"/>
          </a:xfrm>
          <a:prstGeom prst="rect">
            <a:avLst/>
          </a:prstGeom>
          <a:noFill/>
          <a:ex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342900" indent="-342900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b="1" dirty="0" smtClean="0">
                <a:solidFill>
                  <a:srgbClr val="1F497D"/>
                </a:solidFill>
              </a:rPr>
              <a:t>O tema no Congresso Nacional</a:t>
            </a:r>
            <a:endParaRPr lang="pt-BR" b="1" dirty="0">
              <a:solidFill>
                <a:srgbClr val="1F497D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115616" y="1700808"/>
          <a:ext cx="7128792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396"/>
                <a:gridCol w="356439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PL 3877/2004  (PLS 07/2003)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PLS 649/2011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Autor</a:t>
                      </a:r>
                      <a:r>
                        <a:rPr lang="pt-BR" sz="1800" dirty="0" smtClean="0"/>
                        <a:t>: </a:t>
                      </a:r>
                      <a:r>
                        <a:rPr lang="pt-BR" sz="1800" b="1" dirty="0" smtClean="0"/>
                        <a:t>1ª CPI das ONGs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(PLS 07/2003)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 smtClean="0"/>
                        <a:t>Autor</a:t>
                      </a:r>
                      <a:r>
                        <a:rPr lang="pt-BR" sz="1800" dirty="0" smtClean="0"/>
                        <a:t>: Sen. Aloysio Nunes (PSDB/SP) - resultado final da </a:t>
                      </a:r>
                    </a:p>
                    <a:p>
                      <a:pPr algn="just"/>
                      <a:r>
                        <a:rPr lang="pt-BR" sz="1800" b="1" dirty="0" smtClean="0"/>
                        <a:t>2ª CPI das ONGs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/>
                        <a:t>2011 a 2012 - GT MROSC </a:t>
                      </a:r>
                      <a:r>
                        <a:rPr lang="en-US" sz="1600" b="0" i="1" dirty="0" err="1" smtClean="0"/>
                        <a:t>interministerial</a:t>
                      </a:r>
                      <a:r>
                        <a:rPr lang="en-US" sz="1600" b="0" i="1" dirty="0" smtClean="0"/>
                        <a:t> com </a:t>
                      </a:r>
                      <a:r>
                        <a:rPr lang="en-US" sz="1600" b="0" i="1" dirty="0" err="1" smtClean="0"/>
                        <a:t>participação</a:t>
                      </a:r>
                      <a:r>
                        <a:rPr lang="en-US" sz="1600" b="0" i="1" dirty="0" smtClean="0"/>
                        <a:t> das OSCs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/>
                        <a:t>(</a:t>
                      </a:r>
                      <a:r>
                        <a:rPr lang="en-US" sz="1600" b="0" i="1" dirty="0" err="1" smtClean="0"/>
                        <a:t>Decreto</a:t>
                      </a:r>
                      <a:r>
                        <a:rPr lang="en-US" sz="1600" b="0" i="1" baseline="0" dirty="0" smtClean="0"/>
                        <a:t> 7.568/11) </a:t>
                      </a:r>
                      <a:r>
                        <a:rPr lang="en-US" sz="1600" b="0" i="1" dirty="0" smtClean="0"/>
                        <a:t>– </a:t>
                      </a:r>
                      <a:r>
                        <a:rPr lang="en-US" sz="1600" b="0" i="1" dirty="0" err="1" smtClean="0"/>
                        <a:t>subsídios</a:t>
                      </a:r>
                      <a:r>
                        <a:rPr lang="en-US" sz="1600" b="0" i="1" dirty="0" smtClean="0"/>
                        <a:t> </a:t>
                      </a:r>
                      <a:r>
                        <a:rPr lang="en-US" sz="1600" b="0" i="1" dirty="0" err="1" smtClean="0"/>
                        <a:t>auxiliaram</a:t>
                      </a:r>
                      <a:r>
                        <a:rPr lang="en-US" sz="1600" b="0" i="1" dirty="0" smtClean="0"/>
                        <a:t> debates no </a:t>
                      </a:r>
                      <a:r>
                        <a:rPr lang="en-US" sz="1600" b="0" i="1" dirty="0" err="1" smtClean="0"/>
                        <a:t>Congresso</a:t>
                      </a:r>
                      <a:r>
                        <a:rPr lang="en-US" sz="1600" b="0" i="1" dirty="0" smtClean="0"/>
                        <a:t> </a:t>
                      </a:r>
                      <a:r>
                        <a:rPr lang="en-US" sz="1600" b="0" i="1" dirty="0" err="1" smtClean="0"/>
                        <a:t>Nacional</a:t>
                      </a:r>
                      <a:endParaRPr lang="en-US" sz="1600" b="0" i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pt-B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Substitutivo:</a:t>
                      </a:r>
                      <a:r>
                        <a:rPr lang="pt-BR" sz="1800" dirty="0" smtClean="0"/>
                        <a:t> Eduardo Barbosa (PSDB/MG) aprovado na CSSF em 05/12/2012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 smtClean="0"/>
                        <a:t>Substitutivo: </a:t>
                      </a:r>
                      <a:r>
                        <a:rPr lang="pt-BR" sz="1800" dirty="0" smtClean="0"/>
                        <a:t>Rodrigo Rollemberg (PSB/DF) aprovado na CMA </a:t>
                      </a:r>
                    </a:p>
                    <a:p>
                      <a:pPr algn="just"/>
                      <a:r>
                        <a:rPr lang="pt-BR" sz="1800" dirty="0" smtClean="0"/>
                        <a:t>08/10/2013 e na CCJ em dez/2013</a:t>
                      </a:r>
                    </a:p>
                    <a:p>
                      <a:pPr algn="just"/>
                      <a:endParaRPr lang="pt-BR" sz="180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Conector reto 13"/>
          <p:cNvCxnSpPr/>
          <p:nvPr/>
        </p:nvCxnSpPr>
        <p:spPr>
          <a:xfrm>
            <a:off x="-108520" y="6926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ta para a direita 20"/>
          <p:cNvSpPr/>
          <p:nvPr/>
        </p:nvSpPr>
        <p:spPr>
          <a:xfrm rot="19503982" flipH="1">
            <a:off x="4520604" y="4881755"/>
            <a:ext cx="720080" cy="55007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ctangle 1"/>
          <p:cNvSpPr/>
          <p:nvPr/>
        </p:nvSpPr>
        <p:spPr>
          <a:xfrm>
            <a:off x="1115616" y="4797152"/>
            <a:ext cx="30963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PL 7168/2014 </a:t>
            </a:r>
            <a:r>
              <a:rPr lang="pt-BR" b="1" dirty="0"/>
              <a:t>(apenso ao 3877/2004) foi aprovado no Plenário da Câmara dos Deputados em 2/7/</a:t>
            </a:r>
            <a:r>
              <a:rPr lang="pt-BR" b="1" dirty="0" smtClean="0"/>
              <a:t>2014.  </a:t>
            </a:r>
            <a:endParaRPr lang="pt-BR" b="1" dirty="0"/>
          </a:p>
        </p:txBody>
      </p:sp>
      <p:sp>
        <p:nvSpPr>
          <p:cNvPr id="12" name="CaixaDeTexto 26"/>
          <p:cNvSpPr txBox="1"/>
          <p:nvPr/>
        </p:nvSpPr>
        <p:spPr>
          <a:xfrm>
            <a:off x="179512" y="5956250"/>
            <a:ext cx="467076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342900" indent="-342900"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pt-BR" sz="3200" b="1" dirty="0" smtClean="0">
                <a:solidFill>
                  <a:schemeClr val="tx2"/>
                </a:solidFill>
              </a:rPr>
              <a:t>Lei 13.019/2014</a:t>
            </a:r>
            <a:endParaRPr lang="pt-BR" sz="3200" b="1" dirty="0">
              <a:solidFill>
                <a:schemeClr val="tx2"/>
              </a:solidFill>
            </a:endParaRPr>
          </a:p>
        </p:txBody>
      </p:sp>
      <p:pic>
        <p:nvPicPr>
          <p:cNvPr id="14" name="Picture 7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/>
          <a:stretch/>
        </p:blipFill>
        <p:spPr bwMode="auto">
          <a:xfrm>
            <a:off x="5567814" y="6108089"/>
            <a:ext cx="3491879" cy="74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0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33282" y="1415734"/>
            <a:ext cx="2115818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 algn="ctr"/>
            <a:r>
              <a:rPr lang="pt-BR" sz="2000" dirty="0" smtClean="0">
                <a:solidFill>
                  <a:schemeClr val="bg1"/>
                </a:solidFill>
                <a:latin typeface="+mj-lt"/>
              </a:rPr>
              <a:t>Publicação da Lei </a:t>
            </a:r>
          </a:p>
          <a:p>
            <a:pPr marL="342900" indent="-342900" algn="ctr"/>
            <a:r>
              <a:rPr lang="pt-BR" sz="2000" dirty="0" smtClean="0">
                <a:solidFill>
                  <a:schemeClr val="bg1"/>
                </a:solidFill>
                <a:latin typeface="+mj-lt"/>
              </a:rPr>
              <a:t>no D.O.U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92428" y="2370824"/>
            <a:ext cx="248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/>
                </a:solidFill>
              </a:rPr>
              <a:t>1º de agosto de 2014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094540" y="1415733"/>
            <a:ext cx="2655408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MP n</a:t>
            </a:r>
            <a:r>
              <a:rPr lang="pt-BR" sz="2000" b="1" dirty="0">
                <a:solidFill>
                  <a:schemeClr val="bg1"/>
                </a:solidFill>
              </a:rPr>
              <a:t>º</a:t>
            </a:r>
            <a:r>
              <a:rPr lang="en-US" sz="2000" b="1" dirty="0">
                <a:solidFill>
                  <a:schemeClr val="bg1"/>
                </a:solidFill>
              </a:rPr>
              <a:t> 658/2014 </a:t>
            </a:r>
            <a:r>
              <a:rPr lang="en-US" sz="2000" dirty="0">
                <a:solidFill>
                  <a:schemeClr val="bg1"/>
                </a:solidFill>
              </a:rPr>
              <a:t>– prorrogaç</a:t>
            </a:r>
            <a:r>
              <a:rPr lang="pt-BR" sz="2000" dirty="0">
                <a:solidFill>
                  <a:schemeClr val="bg1"/>
                </a:solidFill>
              </a:rPr>
              <a:t>ã</a:t>
            </a:r>
            <a:r>
              <a:rPr lang="en-US" sz="2000" dirty="0">
                <a:solidFill>
                  <a:schemeClr val="bg1"/>
                </a:solidFill>
              </a:rPr>
              <a:t>o da vigência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3" name="Seta para a direita 20"/>
          <p:cNvSpPr/>
          <p:nvPr/>
        </p:nvSpPr>
        <p:spPr>
          <a:xfrm>
            <a:off x="2596684" y="1542877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Seta para a direita 20"/>
          <p:cNvSpPr/>
          <p:nvPr/>
        </p:nvSpPr>
        <p:spPr>
          <a:xfrm>
            <a:off x="5670094" y="1596903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73"/>
          <p:cNvSpPr txBox="1"/>
          <p:nvPr/>
        </p:nvSpPr>
        <p:spPr>
          <a:xfrm>
            <a:off x="27295" y="44624"/>
            <a:ext cx="893719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342900" indent="-342900"/>
            <a:endParaRPr lang="pt-BR" sz="3000" b="1" dirty="0" smtClean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2" name="Conector reto 13"/>
          <p:cNvCxnSpPr/>
          <p:nvPr/>
        </p:nvCxnSpPr>
        <p:spPr>
          <a:xfrm>
            <a:off x="-108520" y="6926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353034" y="3429000"/>
            <a:ext cx="8415182" cy="64807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pt-BR" dirty="0" smtClean="0">
                <a:solidFill>
                  <a:schemeClr val="bg1"/>
                </a:solidFill>
              </a:rPr>
              <a:t>Regulamentação </a:t>
            </a:r>
            <a:r>
              <a:rPr lang="pt-BR" dirty="0">
                <a:solidFill>
                  <a:schemeClr val="bg1"/>
                </a:solidFill>
              </a:rPr>
              <a:t>Colaborativa</a:t>
            </a:r>
          </a:p>
        </p:txBody>
      </p:sp>
      <p:sp>
        <p:nvSpPr>
          <p:cNvPr id="19" name="CaixaDeTexto 1"/>
          <p:cNvSpPr txBox="1"/>
          <p:nvPr/>
        </p:nvSpPr>
        <p:spPr>
          <a:xfrm>
            <a:off x="-2011" y="44624"/>
            <a:ext cx="9146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tx2"/>
                </a:solidFill>
              </a:rPr>
              <a:t>Regulamentação da Lei 13.019/14</a:t>
            </a:r>
            <a:endParaRPr lang="pt-BR" sz="3000" b="1" dirty="0">
              <a:solidFill>
                <a:schemeClr val="tx2"/>
              </a:solidFill>
            </a:endParaRPr>
          </a:p>
        </p:txBody>
      </p:sp>
      <p:sp>
        <p:nvSpPr>
          <p:cNvPr id="25" name="CaixaDeTexto 16"/>
          <p:cNvSpPr txBox="1"/>
          <p:nvPr/>
        </p:nvSpPr>
        <p:spPr>
          <a:xfrm>
            <a:off x="2977066" y="6298777"/>
            <a:ext cx="266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/>
                </a:solidFill>
              </a:rPr>
              <a:t>8 a 24 de maio de 2015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28" name="Seta para a direita 20"/>
          <p:cNvSpPr/>
          <p:nvPr/>
        </p:nvSpPr>
        <p:spPr>
          <a:xfrm>
            <a:off x="2596951" y="4561667"/>
            <a:ext cx="396044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Seta para a direita 20"/>
          <p:cNvSpPr/>
          <p:nvPr/>
        </p:nvSpPr>
        <p:spPr>
          <a:xfrm>
            <a:off x="5724407" y="4599727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CaixaDeTexto 13"/>
          <p:cNvSpPr txBox="1"/>
          <p:nvPr/>
        </p:nvSpPr>
        <p:spPr>
          <a:xfrm>
            <a:off x="2992995" y="2848259"/>
            <a:ext cx="266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/>
                </a:solidFill>
              </a:rPr>
              <a:t>13 de setembro a 1º de outubro de 2014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33" name="CaixaDeTexto 13"/>
          <p:cNvSpPr txBox="1"/>
          <p:nvPr/>
        </p:nvSpPr>
        <p:spPr>
          <a:xfrm>
            <a:off x="6047335" y="2230483"/>
            <a:ext cx="2880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/>
                </a:solidFill>
              </a:rPr>
              <a:t>29 de outubro de 2014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34" name="CaixaDeTexto 15"/>
          <p:cNvSpPr txBox="1"/>
          <p:nvPr/>
        </p:nvSpPr>
        <p:spPr>
          <a:xfrm>
            <a:off x="333549" y="4366159"/>
            <a:ext cx="2115818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 algn="ctr"/>
            <a:r>
              <a:rPr lang="pt-BR" sz="2000" dirty="0" smtClean="0">
                <a:solidFill>
                  <a:schemeClr val="bg1"/>
                </a:solidFill>
                <a:latin typeface="+mj-lt"/>
              </a:rPr>
              <a:t>MP prorroga prazo de vigência  </a:t>
            </a:r>
          </a:p>
        </p:txBody>
      </p:sp>
      <p:sp>
        <p:nvSpPr>
          <p:cNvPr id="35" name="CaixaDeTexto 13"/>
          <p:cNvSpPr txBox="1"/>
          <p:nvPr/>
        </p:nvSpPr>
        <p:spPr>
          <a:xfrm>
            <a:off x="45564" y="5205236"/>
            <a:ext cx="2880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/>
                </a:solidFill>
              </a:rPr>
              <a:t>27 de fevereiro de 2015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39" name="CaixaDeTexto 15"/>
          <p:cNvSpPr txBox="1"/>
          <p:nvPr/>
        </p:nvSpPr>
        <p:spPr>
          <a:xfrm>
            <a:off x="6147637" y="4326761"/>
            <a:ext cx="2620579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 algn="ctr"/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Entrada em vigor da </a:t>
            </a:r>
          </a:p>
          <a:p>
            <a:pPr marL="342900" indent="-342900" algn="ctr"/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Lei 13.019/2014</a:t>
            </a:r>
            <a:endParaRPr lang="pt-BR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CaixaDeTexto 13"/>
          <p:cNvSpPr txBox="1"/>
          <p:nvPr/>
        </p:nvSpPr>
        <p:spPr>
          <a:xfrm>
            <a:off x="6290720" y="5153475"/>
            <a:ext cx="247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27 de julho de 2015</a:t>
            </a:r>
            <a:endParaRPr lang="pt-BR" sz="2000" b="1" dirty="0">
              <a:solidFill>
                <a:schemeClr val="tx2"/>
              </a:solidFill>
            </a:endParaRPr>
          </a:p>
        </p:txBody>
      </p:sp>
      <p:pic>
        <p:nvPicPr>
          <p:cNvPr id="26" name="Picture 18" descr="f8583176-d0c7-4cef-9dad-7034a0f30fda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82" y="698589"/>
            <a:ext cx="1952746" cy="2114438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55" y="4082317"/>
            <a:ext cx="2483691" cy="2061696"/>
          </a:xfrm>
          <a:prstGeom prst="rect">
            <a:avLst/>
          </a:prstGeom>
        </p:spPr>
      </p:pic>
      <p:pic>
        <p:nvPicPr>
          <p:cNvPr id="30" name="Picture 7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/>
          <a:stretch/>
        </p:blipFill>
        <p:spPr bwMode="auto">
          <a:xfrm>
            <a:off x="5567814" y="6108089"/>
            <a:ext cx="3491879" cy="74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411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079747" y="3717032"/>
            <a:ext cx="2790176" cy="64807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Chamamento público obrigatório</a:t>
            </a:r>
            <a:endParaRPr lang="pt-BR" sz="2200" b="1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60065" y="3743076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 smtClean="0">
                <a:effectLst/>
              </a:rPr>
              <a:t>Transparência e democratização do acesso</a:t>
            </a:r>
            <a:r>
              <a:rPr lang="pt-BR" sz="1600" dirty="0" smtClean="0">
                <a:effectLst/>
              </a:rPr>
              <a:t> às parcerias com editais.</a:t>
            </a:r>
            <a:endParaRPr lang="pt-BR" sz="1600" dirty="0">
              <a:ea typeface="Times New Roman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081252" y="2996952"/>
            <a:ext cx="2787709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pt-BR" sz="2200" b="1" dirty="0" smtClean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Atuação em rede	</a:t>
            </a:r>
            <a:endParaRPr lang="pt-BR" sz="2200" b="1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18" name="Retângulo 34"/>
          <p:cNvSpPr>
            <a:spLocks noChangeArrowheads="1"/>
          </p:cNvSpPr>
          <p:nvPr/>
        </p:nvSpPr>
        <p:spPr bwMode="auto">
          <a:xfrm>
            <a:off x="1079745" y="2276872"/>
            <a:ext cx="2790178" cy="64807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Novas diretrizes e princípios</a:t>
            </a:r>
            <a:endParaRPr lang="pt-BR" sz="22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083016" y="1556792"/>
            <a:ext cx="2783760" cy="64807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Instrumentos jurídicos próprios</a:t>
            </a:r>
            <a:endParaRPr lang="pt-BR" sz="2200" b="1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26" name="Retângulo 25"/>
          <p:cNvSpPr>
            <a:spLocks noChangeArrowheads="1"/>
          </p:cNvSpPr>
          <p:nvPr/>
        </p:nvSpPr>
        <p:spPr bwMode="auto">
          <a:xfrm>
            <a:off x="1079361" y="816678"/>
            <a:ext cx="2788744" cy="66810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Abrangência Nacional</a:t>
            </a:r>
            <a:endParaRPr lang="pt-BR" sz="22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960065" y="2996952"/>
            <a:ext cx="5040560" cy="658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600" b="1" dirty="0" smtClean="0">
                <a:effectLst/>
              </a:rPr>
              <a:t>Agregação de projetos, </a:t>
            </a:r>
            <a:r>
              <a:rPr lang="pt-BR" sz="1600" dirty="0" smtClean="0">
                <a:effectLst/>
              </a:rPr>
              <a:t>valorizando a integração entre as </a:t>
            </a:r>
            <a:r>
              <a:rPr lang="pt-BR" sz="1600" dirty="0" err="1" smtClean="0">
                <a:effectLst/>
              </a:rPr>
              <a:t>OSCs</a:t>
            </a:r>
            <a:r>
              <a:rPr lang="pt-BR" sz="1600" dirty="0" smtClean="0">
                <a:effectLst/>
              </a:rPr>
              <a:t> maiores e menores.</a:t>
            </a:r>
            <a:endParaRPr lang="pt-BR" sz="1700" dirty="0">
              <a:ea typeface="Times New Roman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960065" y="2282973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 smtClean="0">
                <a:effectLst/>
              </a:rPr>
              <a:t>Gestão pública democrática, </a:t>
            </a:r>
            <a:r>
              <a:rPr lang="pt-BR" sz="1600" dirty="0" smtClean="0">
                <a:effectLst/>
              </a:rPr>
              <a:t>participação social e fortalecimento da sociedade civil, entre outros. </a:t>
            </a:r>
            <a:endParaRPr lang="pt-BR" sz="1600" dirty="0">
              <a:ea typeface="Times New Roman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3960065" y="1556792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 smtClean="0">
                <a:effectLst/>
              </a:rPr>
              <a:t>Termo de Fomento e Termo de </a:t>
            </a:r>
            <a:r>
              <a:rPr lang="pt-BR" sz="1600" b="1" dirty="0"/>
              <a:t>Colaboração</a:t>
            </a:r>
            <a:r>
              <a:rPr lang="pt-BR" sz="1600" dirty="0"/>
              <a:t>. Fim dos </a:t>
            </a:r>
            <a:r>
              <a:rPr lang="pt-BR" sz="1600" dirty="0" smtClean="0"/>
              <a:t>Convênios para as </a:t>
            </a:r>
            <a:r>
              <a:rPr lang="pt-BR" sz="1600" dirty="0" err="1" smtClean="0"/>
              <a:t>OSCs</a:t>
            </a:r>
            <a:r>
              <a:rPr lang="pt-BR" sz="1600" dirty="0" smtClean="0"/>
              <a:t>, mantêm entre órgãos públicos. </a:t>
            </a:r>
            <a:endParaRPr lang="pt-BR" sz="1600" dirty="0">
              <a:ea typeface="Times New Roman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3941607" y="862756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>
                <a:effectLst/>
              </a:rPr>
              <a:t>Administração direta e indireta da </a:t>
            </a:r>
            <a:r>
              <a:rPr lang="pt-BR" sz="1600" b="1" dirty="0" smtClean="0"/>
              <a:t>União, Estados, Distrito Federal e Municípios</a:t>
            </a:r>
            <a:endParaRPr lang="pt-BR" sz="1600" b="1" dirty="0">
              <a:ea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496" y="44624"/>
            <a:ext cx="23194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</a:rPr>
              <a:t>O que muda?</a:t>
            </a:r>
            <a:endParaRPr lang="pt-BR" sz="3000" b="1" dirty="0">
              <a:solidFill>
                <a:schemeClr val="tx2"/>
              </a:solidFill>
            </a:endParaRPr>
          </a:p>
        </p:txBody>
      </p:sp>
      <p:sp>
        <p:nvSpPr>
          <p:cNvPr id="38" name="Seta para a direita 37"/>
          <p:cNvSpPr/>
          <p:nvPr/>
        </p:nvSpPr>
        <p:spPr>
          <a:xfrm>
            <a:off x="647697" y="934707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Seta para a direita 38"/>
          <p:cNvSpPr/>
          <p:nvPr/>
        </p:nvSpPr>
        <p:spPr>
          <a:xfrm>
            <a:off x="647697" y="1726795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Seta para a direita 39"/>
          <p:cNvSpPr/>
          <p:nvPr/>
        </p:nvSpPr>
        <p:spPr>
          <a:xfrm>
            <a:off x="647697" y="2446875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Seta para a direita 40"/>
          <p:cNvSpPr/>
          <p:nvPr/>
        </p:nvSpPr>
        <p:spPr>
          <a:xfrm>
            <a:off x="647697" y="3166955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Seta para a direita 41"/>
          <p:cNvSpPr/>
          <p:nvPr/>
        </p:nvSpPr>
        <p:spPr>
          <a:xfrm>
            <a:off x="647697" y="3861048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Retângulo 26"/>
          <p:cNvSpPr>
            <a:spLocks noChangeArrowheads="1"/>
          </p:cNvSpPr>
          <p:nvPr/>
        </p:nvSpPr>
        <p:spPr bwMode="auto">
          <a:xfrm>
            <a:off x="1081549" y="4437112"/>
            <a:ext cx="2787221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Remuneração da equipe de trabalho</a:t>
            </a:r>
            <a:endParaRPr lang="pt-BR" sz="2200" b="1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34" name="Retângulo 33"/>
          <p:cNvSpPr>
            <a:spLocks noChangeArrowheads="1"/>
          </p:cNvSpPr>
          <p:nvPr/>
        </p:nvSpPr>
        <p:spPr bwMode="auto">
          <a:xfrm>
            <a:off x="1089147" y="5137158"/>
            <a:ext cx="2788744" cy="66810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Remuneração de custos indiretos</a:t>
            </a:r>
            <a:endParaRPr lang="pt-BR" sz="22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3960065" y="4470627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 smtClean="0">
                <a:effectLst/>
              </a:rPr>
              <a:t>Remuneração de pagamento de equipe de trabalho</a:t>
            </a:r>
            <a:r>
              <a:rPr lang="pt-BR" sz="1600" dirty="0" smtClean="0">
                <a:effectLst/>
              </a:rPr>
              <a:t>, com todos os encargos sociais inclusos</a:t>
            </a:r>
            <a:endParaRPr lang="pt-BR" sz="1700" dirty="0">
              <a:ea typeface="Times New Roman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3941607" y="5191361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/>
              <a:t>Remuneração de </a:t>
            </a:r>
            <a:r>
              <a:rPr lang="pt-BR" sz="1600" b="1" dirty="0" smtClean="0"/>
              <a:t>custos </a:t>
            </a:r>
            <a:r>
              <a:rPr lang="pt-BR" sz="1600" b="1" dirty="0"/>
              <a:t>indiretos </a:t>
            </a:r>
            <a:r>
              <a:rPr lang="pt-BR" sz="1600" dirty="0"/>
              <a:t>(despesas administrativas) </a:t>
            </a:r>
            <a:r>
              <a:rPr lang="pt-BR" sz="1600" dirty="0" smtClean="0"/>
              <a:t>limitada a 15% do valor total</a:t>
            </a:r>
            <a:endParaRPr lang="pt-BR" sz="1700" dirty="0">
              <a:ea typeface="Times New Roman"/>
            </a:endParaRPr>
          </a:p>
        </p:txBody>
      </p:sp>
      <p:sp>
        <p:nvSpPr>
          <p:cNvPr id="48" name="Seta para a direita 47"/>
          <p:cNvSpPr/>
          <p:nvPr/>
        </p:nvSpPr>
        <p:spPr>
          <a:xfrm>
            <a:off x="647697" y="4607115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Seta para a direita 48"/>
          <p:cNvSpPr/>
          <p:nvPr/>
        </p:nvSpPr>
        <p:spPr>
          <a:xfrm>
            <a:off x="647697" y="5255187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8" name="Picture 7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/>
          <a:stretch/>
        </p:blipFill>
        <p:spPr bwMode="auto">
          <a:xfrm>
            <a:off x="5567814" y="6108089"/>
            <a:ext cx="3491879" cy="74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9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>
            <a:spLocks noChangeArrowheads="1"/>
          </p:cNvSpPr>
          <p:nvPr/>
        </p:nvSpPr>
        <p:spPr bwMode="auto">
          <a:xfrm>
            <a:off x="902863" y="2332375"/>
            <a:ext cx="2858591" cy="64807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Prestação de contas simplificada</a:t>
            </a:r>
            <a:endParaRPr lang="pt-BR" sz="2200" b="1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833462" y="2358419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 smtClean="0">
                <a:effectLst/>
              </a:rPr>
              <a:t>Sistema aperfeiçoado. Regulamento deverá prever regras mais simplificadas </a:t>
            </a:r>
            <a:r>
              <a:rPr lang="pt-BR" sz="1600" dirty="0" smtClean="0">
                <a:effectLst/>
              </a:rPr>
              <a:t>abaixo de R$ 600.000,00</a:t>
            </a:r>
            <a:endParaRPr lang="pt-BR" sz="1700" dirty="0">
              <a:ea typeface="Times New Roman"/>
            </a:endParaRPr>
          </a:p>
        </p:txBody>
      </p:sp>
      <p:sp>
        <p:nvSpPr>
          <p:cNvPr id="45" name="Seta para a direita 44"/>
          <p:cNvSpPr/>
          <p:nvPr/>
        </p:nvSpPr>
        <p:spPr>
          <a:xfrm>
            <a:off x="521094" y="2476391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Retângulo 45"/>
          <p:cNvSpPr>
            <a:spLocks noChangeArrowheads="1"/>
          </p:cNvSpPr>
          <p:nvPr/>
        </p:nvSpPr>
        <p:spPr bwMode="auto">
          <a:xfrm>
            <a:off x="924144" y="1540287"/>
            <a:ext cx="2787709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pt-BR" sz="2200" b="1" dirty="0" smtClean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Monitoramento e Avaliação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	</a:t>
            </a:r>
            <a:endParaRPr lang="pt-BR" sz="2200" b="1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7" name="Retângulo 34"/>
          <p:cNvSpPr>
            <a:spLocks noChangeArrowheads="1"/>
          </p:cNvSpPr>
          <p:nvPr/>
        </p:nvSpPr>
        <p:spPr bwMode="auto">
          <a:xfrm>
            <a:off x="924528" y="4682071"/>
            <a:ext cx="2790178" cy="64807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Manifestação de  Interesse Social</a:t>
            </a:r>
            <a:endParaRPr lang="pt-BR" sz="22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8" name="Retângulo 47"/>
          <p:cNvSpPr>
            <a:spLocks noChangeArrowheads="1"/>
          </p:cNvSpPr>
          <p:nvPr/>
        </p:nvSpPr>
        <p:spPr bwMode="auto">
          <a:xfrm>
            <a:off x="927799" y="3889983"/>
            <a:ext cx="2783760" cy="64807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Capacitação</a:t>
            </a:r>
            <a:endParaRPr lang="pt-BR" sz="2200" b="1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9" name="Retângulo 48"/>
          <p:cNvSpPr>
            <a:spLocks noChangeArrowheads="1"/>
          </p:cNvSpPr>
          <p:nvPr/>
        </p:nvSpPr>
        <p:spPr bwMode="auto">
          <a:xfrm>
            <a:off x="924144" y="2986978"/>
            <a:ext cx="2788744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cs typeface="Arial" pitchFamily="34" charset="0"/>
              </a:rPr>
              <a:t>Conselho </a:t>
            </a:r>
            <a:r>
              <a:rPr lang="pt-BR" sz="2000" b="1" dirty="0">
                <a:solidFill>
                  <a:schemeClr val="bg1"/>
                </a:solidFill>
                <a:cs typeface="Arial" pitchFamily="34" charset="0"/>
              </a:rPr>
              <a:t>Nacional de Fomento e Colaboração 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3779912" y="1540287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600" b="1" dirty="0" smtClean="0">
                <a:ea typeface="Times New Roman"/>
              </a:rPr>
              <a:t>Criação de Comissões de Monitoramento e Avaliação nos órgãos </a:t>
            </a:r>
            <a:r>
              <a:rPr lang="pt-BR" sz="1600" dirty="0" smtClean="0">
                <a:ea typeface="Times New Roman"/>
              </a:rPr>
              <a:t>e pesquisas junto a beneficiários</a:t>
            </a:r>
            <a:endParaRPr lang="pt-BR" sz="1600" dirty="0">
              <a:ea typeface="Times New Roman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3804848" y="4688172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/>
              <a:t>E</a:t>
            </a:r>
            <a:r>
              <a:rPr lang="pt-BR" sz="1600" dirty="0" smtClean="0"/>
              <a:t>laboração </a:t>
            </a:r>
            <a:r>
              <a:rPr lang="pt-BR" sz="1600" dirty="0"/>
              <a:t>de </a:t>
            </a:r>
            <a:r>
              <a:rPr lang="pt-BR" sz="1600" b="1" dirty="0"/>
              <a:t>propostas de chamamento público </a:t>
            </a:r>
            <a:r>
              <a:rPr lang="pt-BR" sz="1600" b="1" dirty="0" smtClean="0"/>
              <a:t>pelas próprias  </a:t>
            </a:r>
            <a:r>
              <a:rPr lang="pt-BR" sz="1600" b="1" dirty="0" err="1"/>
              <a:t>OSCs</a:t>
            </a:r>
            <a:r>
              <a:rPr lang="pt-BR" sz="1600" dirty="0"/>
              <a:t>, movimentos sociais e interessados</a:t>
            </a:r>
            <a:endParaRPr lang="pt-BR" sz="1600" dirty="0">
              <a:ea typeface="Times New Roman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3821038" y="3907292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 smtClean="0">
                <a:ea typeface="Times New Roman"/>
              </a:rPr>
              <a:t>Para gestores públicos, conselheiros e a sociedade civil organizada </a:t>
            </a:r>
            <a:endParaRPr lang="pt-BR" sz="1600" b="1" dirty="0">
              <a:ea typeface="Times New Roman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3821038" y="3106532"/>
            <a:ext cx="504056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spcAft>
                <a:spcPts val="0"/>
              </a:spcAft>
            </a:pPr>
            <a:r>
              <a:rPr lang="pt-BR" sz="1600" b="1" dirty="0" smtClean="0">
                <a:latin typeface="+mn-lt"/>
              </a:rPr>
              <a:t>Composição paritária </a:t>
            </a:r>
            <a:r>
              <a:rPr lang="pt-BR" sz="1600" dirty="0" smtClean="0">
                <a:latin typeface="+mn-lt"/>
              </a:rPr>
              <a:t>para</a:t>
            </a:r>
            <a:r>
              <a:rPr lang="pt-BR" sz="1600" b="1" dirty="0" smtClean="0">
                <a:latin typeface="+mn-lt"/>
              </a:rPr>
              <a:t> </a:t>
            </a:r>
            <a:r>
              <a:rPr lang="pt-BR" sz="1600" dirty="0" smtClean="0">
                <a:latin typeface="+mn-lt"/>
              </a:rPr>
              <a:t>divulgar boas práticas, propor e apoiar políticas e ações voltadas ao fortalecimento</a:t>
            </a:r>
            <a:endParaRPr lang="pt-BR" sz="1600" dirty="0">
              <a:ea typeface="Times New Roman"/>
            </a:endParaRPr>
          </a:p>
        </p:txBody>
      </p:sp>
      <p:sp>
        <p:nvSpPr>
          <p:cNvPr id="54" name="Seta para a direita 53"/>
          <p:cNvSpPr/>
          <p:nvPr/>
        </p:nvSpPr>
        <p:spPr>
          <a:xfrm>
            <a:off x="492480" y="3195890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Seta para a direita 54"/>
          <p:cNvSpPr/>
          <p:nvPr/>
        </p:nvSpPr>
        <p:spPr>
          <a:xfrm>
            <a:off x="492480" y="4059986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6" name="Seta para a direita 55"/>
          <p:cNvSpPr/>
          <p:nvPr/>
        </p:nvSpPr>
        <p:spPr>
          <a:xfrm>
            <a:off x="492480" y="4852074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7" name="Seta para a direita 56"/>
          <p:cNvSpPr/>
          <p:nvPr/>
        </p:nvSpPr>
        <p:spPr>
          <a:xfrm>
            <a:off x="490589" y="1710290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896240" y="812126"/>
            <a:ext cx="2787221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200" b="1" dirty="0">
                <a:solidFill>
                  <a:schemeClr val="bg1"/>
                </a:solidFill>
                <a:cs typeface="Arial" pitchFamily="34" charset="0"/>
              </a:rPr>
              <a:t>Contrapartida facultativa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774756" y="784203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600" b="1" dirty="0"/>
              <a:t>Não será mais permitida a exigência de contrapartida financeira, </a:t>
            </a:r>
            <a:r>
              <a:rPr lang="pt-BR" sz="1600" dirty="0"/>
              <a:t>sendo facultativa a de bens e serviços.</a:t>
            </a:r>
            <a:endParaRPr lang="pt-BR" sz="1600" dirty="0">
              <a:ea typeface="Times New Roman"/>
            </a:endParaRPr>
          </a:p>
        </p:txBody>
      </p:sp>
      <p:sp>
        <p:nvSpPr>
          <p:cNvPr id="21" name="Seta para a direita 20"/>
          <p:cNvSpPr/>
          <p:nvPr/>
        </p:nvSpPr>
        <p:spPr>
          <a:xfrm>
            <a:off x="462388" y="982129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921383" y="5449575"/>
            <a:ext cx="2790176" cy="64807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Comunicação Pública</a:t>
            </a:r>
            <a:endParaRPr lang="pt-BR" sz="2200" b="1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23" name="Seta para a direita 22"/>
          <p:cNvSpPr/>
          <p:nvPr/>
        </p:nvSpPr>
        <p:spPr>
          <a:xfrm>
            <a:off x="501789" y="5502485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821038" y="5439005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 smtClean="0"/>
              <a:t>Divulgação em meios públicos de comunicação </a:t>
            </a:r>
            <a:r>
              <a:rPr lang="pt-BR" sz="1600" dirty="0" smtClean="0"/>
              <a:t>– campanhas e programações desenvolvidas por </a:t>
            </a:r>
            <a:r>
              <a:rPr lang="pt-BR" sz="1600" dirty="0" err="1" smtClean="0"/>
              <a:t>OSCs</a:t>
            </a:r>
            <a:endParaRPr lang="pt-BR" sz="1600" dirty="0">
              <a:ea typeface="Times New Roman"/>
            </a:endParaRPr>
          </a:p>
        </p:txBody>
      </p:sp>
      <p:sp>
        <p:nvSpPr>
          <p:cNvPr id="27" name="CaixaDeTexto 1"/>
          <p:cNvSpPr txBox="1"/>
          <p:nvPr/>
        </p:nvSpPr>
        <p:spPr>
          <a:xfrm>
            <a:off x="35496" y="44624"/>
            <a:ext cx="23194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</a:rPr>
              <a:t>O que muda?</a:t>
            </a:r>
            <a:endParaRPr lang="pt-BR" sz="3000" b="1" dirty="0">
              <a:solidFill>
                <a:schemeClr val="tx2"/>
              </a:solidFill>
            </a:endParaRPr>
          </a:p>
        </p:txBody>
      </p:sp>
      <p:pic>
        <p:nvPicPr>
          <p:cNvPr id="25" name="Picture 7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/>
          <a:stretch/>
        </p:blipFill>
        <p:spPr bwMode="auto">
          <a:xfrm>
            <a:off x="5567814" y="6108089"/>
            <a:ext cx="3491879" cy="74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0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5119</TotalTime>
  <Words>1552</Words>
  <Application>Microsoft Office PowerPoint</Application>
  <PresentationFormat>Apresentação na tela (4:3)</PresentationFormat>
  <Paragraphs>257</Paragraphs>
  <Slides>17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Batang</vt:lpstr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Anna Paula Feminella</dc:creator>
  <cp:lastModifiedBy>Bruno de Souza Vichi</cp:lastModifiedBy>
  <cp:revision>179</cp:revision>
  <cp:lastPrinted>2015-06-15T17:28:26Z</cp:lastPrinted>
  <dcterms:created xsi:type="dcterms:W3CDTF">2014-07-14T15:14:34Z</dcterms:created>
  <dcterms:modified xsi:type="dcterms:W3CDTF">2015-07-15T14:25:27Z</dcterms:modified>
</cp:coreProperties>
</file>