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5" r:id="rId4"/>
    <p:sldId id="281" r:id="rId5"/>
    <p:sldId id="304" r:id="rId6"/>
    <p:sldId id="273" r:id="rId7"/>
    <p:sldId id="306" r:id="rId8"/>
    <p:sldId id="308" r:id="rId9"/>
    <p:sldId id="283" r:id="rId10"/>
    <p:sldId id="276" r:id="rId11"/>
    <p:sldId id="278" r:id="rId12"/>
    <p:sldId id="284" r:id="rId13"/>
    <p:sldId id="282" r:id="rId14"/>
    <p:sldId id="295" r:id="rId15"/>
    <p:sldId id="286" r:id="rId16"/>
    <p:sldId id="287" r:id="rId17"/>
    <p:sldId id="293" r:id="rId18"/>
    <p:sldId id="292" r:id="rId19"/>
    <p:sldId id="288" r:id="rId20"/>
    <p:sldId id="279" r:id="rId21"/>
    <p:sldId id="289" r:id="rId22"/>
    <p:sldId id="290" r:id="rId23"/>
    <p:sldId id="277" r:id="rId24"/>
    <p:sldId id="294" r:id="rId25"/>
    <p:sldId id="274" r:id="rId26"/>
    <p:sldId id="298" r:id="rId27"/>
    <p:sldId id="302" r:id="rId28"/>
    <p:sldId id="309" r:id="rId29"/>
    <p:sldId id="299" r:id="rId30"/>
    <p:sldId id="300" r:id="rId31"/>
    <p:sldId id="307" r:id="rId32"/>
    <p:sldId id="301" r:id="rId33"/>
    <p:sldId id="310" r:id="rId34"/>
    <p:sldId id="311" r:id="rId35"/>
    <p:sldId id="291" r:id="rId36"/>
    <p:sldId id="285" r:id="rId37"/>
    <p:sldId id="312" r:id="rId38"/>
  </p:sldIdLst>
  <p:sldSz cx="9906000" cy="6858000" type="A4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2" autoAdjust="0"/>
    <p:restoredTop sz="94563" autoAdjust="0"/>
  </p:normalViewPr>
  <p:slideViewPr>
    <p:cSldViewPr snapToGrid="0">
      <p:cViewPr varScale="1">
        <p:scale>
          <a:sx n="69" d="100"/>
          <a:sy n="69" d="100"/>
        </p:scale>
        <p:origin x="-1092" y="-17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8" b="36470"/>
          <a:stretch/>
        </p:blipFill>
        <p:spPr>
          <a:xfrm>
            <a:off x="2776425" y="5880554"/>
            <a:ext cx="4219688" cy="9515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611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4310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5561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53" r="7084"/>
          <a:stretch/>
        </p:blipFill>
        <p:spPr>
          <a:xfrm>
            <a:off x="8049725" y="23814"/>
            <a:ext cx="1856275" cy="151541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888" b="36470"/>
          <a:stretch/>
        </p:blipFill>
        <p:spPr>
          <a:xfrm>
            <a:off x="2776425" y="5880554"/>
            <a:ext cx="4219688" cy="9515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7563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9765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0805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3927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9828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4778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1778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B2DD3-7FF4-4986-B66B-12E1C03F581F}" type="datetimeFigureOut">
              <a:rPr lang="pt-BR" smtClean="0"/>
              <a:pPr/>
              <a:t>15/05/2018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B80A-2A26-4186-801A-B28C5338BB0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3644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s009\g\A&#199;&#195;O_ESAG_KIDS_1min12s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73973" y="1491174"/>
            <a:ext cx="83471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PROGRAMA ESAG KIDS E A EXTENSÃO UNIVERSITÁRIA </a:t>
            </a:r>
          </a:p>
          <a:p>
            <a:pPr algn="ctr"/>
            <a:r>
              <a:rPr lang="pt-BR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COMO PROPONENTE DE AÇÕES</a:t>
            </a:r>
          </a:p>
          <a:p>
            <a:pPr algn="ctr"/>
            <a:r>
              <a:rPr lang="pt-BR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EMPREENDEDORISMO, INOVAÇÃO E EDUCAÇÃO FISCAL</a:t>
            </a:r>
            <a:endParaRPr lang="pt-BR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1"/>
            <a:ext cx="1135198" cy="17373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 cstate="print"/>
          <a:srcRect l="39657" t="30897" r="31837" b="63966"/>
          <a:stretch/>
        </p:blipFill>
        <p:spPr>
          <a:xfrm>
            <a:off x="1002891" y="0"/>
            <a:ext cx="2823810" cy="6005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/>
          <a:srcRect l="61381" t="44315" r="18939" b="48427"/>
          <a:stretch/>
        </p:blipFill>
        <p:spPr>
          <a:xfrm>
            <a:off x="6452675" y="21494"/>
            <a:ext cx="1949429" cy="70791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/>
          <a:srcRect l="51978" t="38394" r="26447" b="57239"/>
          <a:stretch/>
        </p:blipFill>
        <p:spPr>
          <a:xfrm>
            <a:off x="4050707" y="37578"/>
            <a:ext cx="2325839" cy="563021"/>
          </a:xfrm>
          <a:prstGeom prst="rect">
            <a:avLst/>
          </a:prstGeom>
        </p:spPr>
      </p:pic>
      <p:pic>
        <p:nvPicPr>
          <p:cNvPr id="14" name="Imagem 13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8731330" y="0"/>
            <a:ext cx="1135198" cy="17373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Planejando ação de extensão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2052" name="Picture 4" descr="http://gigix.thoughtworkers.org/assets/2016/1/8/build-measure-lear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4588" y="1492432"/>
            <a:ext cx="3854053" cy="4057650"/>
          </a:xfrm>
          <a:prstGeom prst="rect">
            <a:avLst/>
          </a:prstGeom>
          <a:noFill/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5913528" y="3732803"/>
            <a:ext cx="1505359" cy="4473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dirty="0" smtClean="0"/>
              <a:t>EXECUTAR</a:t>
            </a: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3426416" y="4877981"/>
            <a:ext cx="1505359" cy="5953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dirty="0" smtClean="0"/>
              <a:t>AVALIAR</a:t>
            </a:r>
          </a:p>
        </p:txBody>
      </p:sp>
      <p:sp>
        <p:nvSpPr>
          <p:cNvPr id="16" name="Espaço Reservado para Conteúdo 2"/>
          <p:cNvSpPr txBox="1">
            <a:spLocks/>
          </p:cNvSpPr>
          <p:nvPr/>
        </p:nvSpPr>
        <p:spPr>
          <a:xfrm>
            <a:off x="2812597" y="3249478"/>
            <a:ext cx="1921056" cy="4473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dirty="0" smtClean="0"/>
              <a:t>PLANEJAR</a:t>
            </a:r>
          </a:p>
        </p:txBody>
      </p:sp>
      <p:pic>
        <p:nvPicPr>
          <p:cNvPr id="2054" name="Picture 6" descr="https://ocioutil.files.wordpress.com/2014/05/startu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89431">
            <a:off x="462062" y="2272939"/>
            <a:ext cx="1723114" cy="3065591"/>
          </a:xfrm>
          <a:prstGeom prst="rect">
            <a:avLst/>
          </a:prstGeom>
          <a:noFill/>
        </p:spPr>
      </p:pic>
      <p:pic>
        <p:nvPicPr>
          <p:cNvPr id="17" name="Imagem 16" descr="banner_sem-10encontroSEF-Transparencia-EducFisc.jpg"/>
          <p:cNvPicPr>
            <a:picLocks noChangeAspect="1"/>
          </p:cNvPicPr>
          <p:nvPr/>
        </p:nvPicPr>
        <p:blipFill>
          <a:blip r:embed="rId8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365126"/>
            <a:ext cx="9906000" cy="96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O Programa ESAG 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5" name="Picture 2" descr="https://scontent.frao1-1.fna.fbcdn.net/hphotos-xtf1/t31.0-8/12006538_970886446332264_4189942115894156747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09" y="1384664"/>
            <a:ext cx="6427488" cy="4310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1572444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O Programa ESAG 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548841" y="2055812"/>
            <a:ext cx="5653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3200" dirty="0" smtClean="0"/>
              <a:t> OBJETIVO: Formar novos líderes que irão se adaptar às futuras demandas sociais e econômicas, visando sempre um desenvolvimento sustentável, propondo uma cultura de inovação, empreendedorismo e Educação Fiscal.</a:t>
            </a:r>
            <a:endParaRPr lang="pt-BR" sz="3200" dirty="0"/>
          </a:p>
        </p:txBody>
      </p:sp>
      <p:pic>
        <p:nvPicPr>
          <p:cNvPr id="12" name="Picture 2" descr="https://scontent.frao1-1.fna.fbcdn.net/hphotos-xaf1/v/t1.0-9/995344_977924965628412_2324224432050307383_n.jpg?oh=689558118db34cff6e71ab5f62080c2a&amp;oe=57950B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759" b="8170"/>
          <a:stretch>
            <a:fillRect/>
          </a:stretch>
        </p:blipFill>
        <p:spPr bwMode="auto">
          <a:xfrm>
            <a:off x="6768675" y="1530645"/>
            <a:ext cx="3137325" cy="4659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O Programa ESAG 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681036" y="1825625"/>
            <a:ext cx="75869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600" dirty="0" smtClean="0"/>
              <a:t> Empreendedorismo social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600" dirty="0" smtClean="0"/>
              <a:t> Empreendedorismo verde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600" dirty="0" smtClean="0"/>
              <a:t> Empreendedorismo de negócios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600" dirty="0" smtClean="0"/>
              <a:t>Planejamento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600" dirty="0" smtClean="0"/>
              <a:t> Educação Fiscal</a:t>
            </a:r>
            <a:endParaRPr kumimoji="0" lang="pt-BR" sz="3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715327" y="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O Programa ESAG 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4" name="AÇÃO_ESAG_KIDS_1min12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276945" y="1286692"/>
            <a:ext cx="6969800" cy="4821479"/>
          </a:xfrm>
          <a:prstGeom prst="rect">
            <a:avLst/>
          </a:prstGeom>
        </p:spPr>
      </p:pic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8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Metodologia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681036" y="1825625"/>
            <a:ext cx="75869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200" dirty="0" smtClean="0"/>
              <a:t> Manual do Empreendedor Mirim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200" dirty="0" smtClean="0"/>
              <a:t> Atividades e Oficinas: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200" dirty="0" smtClean="0"/>
              <a:t> Cartões de Visita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200" dirty="0" smtClean="0"/>
              <a:t> Planejamento </a:t>
            </a:r>
            <a:r>
              <a:rPr lang="pt-BR" sz="3200" dirty="0" err="1" smtClean="0"/>
              <a:t>Canvas</a:t>
            </a:r>
            <a:r>
              <a:rPr lang="pt-BR" sz="3200" dirty="0" smtClean="0"/>
              <a:t> </a:t>
            </a:r>
            <a:r>
              <a:rPr lang="pt-BR" sz="3200" dirty="0" err="1" smtClean="0"/>
              <a:t>Kids</a:t>
            </a:r>
            <a:endParaRPr lang="pt-BR" sz="3200" dirty="0" smtClean="0"/>
          </a:p>
          <a:p>
            <a:pPr lvl="1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/>
            </a:pPr>
            <a:r>
              <a:rPr lang="pt-BR" sz="3200" dirty="0" smtClean="0"/>
              <a:t> Nota Fiscal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  <a:defRPr/>
            </a:pPr>
            <a:endParaRPr kumimoji="0" lang="pt-BR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print"/>
          <a:srcRect l="25993" t="12275" r="27260" b="5405"/>
          <a:stretch/>
        </p:blipFill>
        <p:spPr>
          <a:xfrm>
            <a:off x="5716106" y="1079226"/>
            <a:ext cx="3342427" cy="4905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22215" y="6113417"/>
            <a:ext cx="783785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5726" y="5963523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0" y="1493430"/>
            <a:ext cx="3532909" cy="15902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Manual do Empreendedor Mirim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5" name="Imagem 14" descr="aeiou-empreended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7992" y="0"/>
            <a:ext cx="4057649" cy="6242536"/>
          </a:xfrm>
          <a:prstGeom prst="rect">
            <a:avLst/>
          </a:prstGeom>
        </p:spPr>
      </p:pic>
      <p:pic>
        <p:nvPicPr>
          <p:cNvPr id="12" name="Imagem 11" descr="esag_kids+IGK+200kids.jpg"/>
          <p:cNvPicPr>
            <a:picLocks noChangeAspect="1"/>
          </p:cNvPicPr>
          <p:nvPr/>
        </p:nvPicPr>
        <p:blipFill>
          <a:blip r:embed="rId6" cstate="print"/>
          <a:srcRect l="6163" t="23736" r="52722" b="28846"/>
          <a:stretch>
            <a:fillRect/>
          </a:stretch>
        </p:blipFill>
        <p:spPr>
          <a:xfrm flipH="1">
            <a:off x="7347700" y="3231870"/>
            <a:ext cx="2124876" cy="2991395"/>
          </a:xfrm>
          <a:prstGeom prst="rect">
            <a:avLst/>
          </a:prstGeom>
        </p:spPr>
      </p:pic>
      <p:pic>
        <p:nvPicPr>
          <p:cNvPr id="14" name="Imagem 13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" y="1838716"/>
            <a:ext cx="3097530" cy="15902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Manual do Empreendedor Mirim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Imagem 11" descr="entrepreneur_ki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6224" y="0"/>
            <a:ext cx="5167993" cy="6858000"/>
          </a:xfrm>
          <a:prstGeom prst="rect">
            <a:avLst/>
          </a:prstGeom>
        </p:spPr>
      </p:pic>
      <p:pic>
        <p:nvPicPr>
          <p:cNvPr id="9" name="Imagem 8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Cartão de Visita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43010" name="Picture 2" descr="https://scontent-grt2-1.xx.fbcdn.net/v/t1.0-9/13494944_1034205696667005_250545864282275188_n.jpg?oh=248dcd6b353a4490e5ab2d9b19f364d2&amp;oe=57EA612F"/>
          <p:cNvPicPr>
            <a:picLocks noChangeAspect="1" noChangeArrowheads="1"/>
          </p:cNvPicPr>
          <p:nvPr/>
        </p:nvPicPr>
        <p:blipFill>
          <a:blip r:embed="rId6" cstate="print"/>
          <a:srcRect l="9376" t="13577" r="7240" b="8423"/>
          <a:stretch>
            <a:fillRect/>
          </a:stretch>
        </p:blipFill>
        <p:spPr bwMode="auto">
          <a:xfrm>
            <a:off x="1703070" y="1519312"/>
            <a:ext cx="6195060" cy="4754880"/>
          </a:xfrm>
          <a:prstGeom prst="rect">
            <a:avLst/>
          </a:prstGeom>
          <a:noFill/>
        </p:spPr>
      </p:pic>
      <p:pic>
        <p:nvPicPr>
          <p:cNvPr id="12" name="Picture 2" descr="https://scontent-grt2-1.xx.fbcdn.net/v/t1.0-9/13494944_1034205696667005_250545864282275188_n.jpg?oh=248dcd6b353a4490e5ab2d9b19f364d2&amp;oe=57EA612F"/>
          <p:cNvPicPr>
            <a:picLocks noChangeAspect="1" noChangeArrowheads="1"/>
          </p:cNvPicPr>
          <p:nvPr/>
        </p:nvPicPr>
        <p:blipFill>
          <a:blip r:embed="rId6" cstate="print"/>
          <a:srcRect l="34017" t="72461" r="41368" b="24538"/>
          <a:stretch>
            <a:fillRect/>
          </a:stretch>
        </p:blipFill>
        <p:spPr bwMode="auto">
          <a:xfrm>
            <a:off x="2663191" y="5092504"/>
            <a:ext cx="1828799" cy="182880"/>
          </a:xfrm>
          <a:prstGeom prst="rect">
            <a:avLst/>
          </a:prstGeom>
          <a:noFill/>
        </p:spPr>
      </p:pic>
      <p:pic>
        <p:nvPicPr>
          <p:cNvPr id="14" name="Imagem 13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8376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45058" name="Picture 2" descr="http://canalgerentedigital.com.br/wp-content/uploads/2014/12/canvas-g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3894" y="1650814"/>
            <a:ext cx="5733522" cy="4159143"/>
          </a:xfrm>
          <a:prstGeom prst="rect">
            <a:avLst/>
          </a:prstGeom>
          <a:noFill/>
        </p:spPr>
      </p:pic>
      <p:pic>
        <p:nvPicPr>
          <p:cNvPr id="45060" name="Picture 4" descr="http://www.businessmodelgeneration.com/images/book_hero.png"/>
          <p:cNvPicPr>
            <a:picLocks noChangeAspect="1" noChangeArrowheads="1"/>
          </p:cNvPicPr>
          <p:nvPr/>
        </p:nvPicPr>
        <p:blipFill>
          <a:blip r:embed="rId7" cstate="print"/>
          <a:srcRect l="8325" t="7984" r="4940" b="8580"/>
          <a:stretch>
            <a:fillRect/>
          </a:stretch>
        </p:blipFill>
        <p:spPr bwMode="auto">
          <a:xfrm rot="20298074">
            <a:off x="548920" y="2698255"/>
            <a:ext cx="1989106" cy="1978210"/>
          </a:xfrm>
          <a:prstGeom prst="rect">
            <a:avLst/>
          </a:prstGeom>
          <a:noFill/>
        </p:spPr>
      </p:pic>
      <p:pic>
        <p:nvPicPr>
          <p:cNvPr id="14" name="Imagem 13" descr="canvas_kids_A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65963" y="1332910"/>
            <a:ext cx="5787390" cy="5342207"/>
          </a:xfrm>
          <a:prstGeom prst="rect">
            <a:avLst/>
          </a:prstGeom>
        </p:spPr>
      </p:pic>
      <p:sp>
        <p:nvSpPr>
          <p:cNvPr id="15" name="Título 1"/>
          <p:cNvSpPr txBox="1">
            <a:spLocks/>
          </p:cNvSpPr>
          <p:nvPr/>
        </p:nvSpPr>
        <p:spPr>
          <a:xfrm>
            <a:off x="2782254" y="9548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6" name="Imagem 15" descr="banner_sem-10encontroSEF-Transparencia-EducFisc.jpg"/>
          <p:cNvPicPr>
            <a:picLocks noChangeAspect="1"/>
          </p:cNvPicPr>
          <p:nvPr/>
        </p:nvPicPr>
        <p:blipFill>
          <a:blip r:embed="rId9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Roteiro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Aspectos Legais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Planejando uma ação de Extensão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 Programa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Esag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Kids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Metodologia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Ações e Resultados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Perspectivas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365126"/>
            <a:ext cx="9906000" cy="96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35844" name="Picture 4" descr="https://fbcdn-sphotos-c-a.akamaihd.net/hphotos-ak-xal1/v/t1.0-9/13508845_1034205140000394_569358593349852678_n.jpg?oh=b485dabc37761fb15d4755650a7228c7&amp;oe=5834FE73&amp;__gda__=1475993124_95ef3414104553c7640d16bd2b13fc4d"/>
          <p:cNvPicPr>
            <a:picLocks noChangeAspect="1" noChangeArrowheads="1"/>
          </p:cNvPicPr>
          <p:nvPr/>
        </p:nvPicPr>
        <p:blipFill>
          <a:blip r:embed="rId6" cstate="print"/>
          <a:srcRect l="7222" t="14308" r="15855"/>
          <a:stretch>
            <a:fillRect/>
          </a:stretch>
        </p:blipFill>
        <p:spPr bwMode="auto">
          <a:xfrm>
            <a:off x="308611" y="2447778"/>
            <a:ext cx="3391039" cy="309958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m 13" descr="0_DSCN26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9557" y="2082018"/>
            <a:ext cx="2878666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bg1">
                <a:lumMod val="9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Imagem 17" descr="mateus_regada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6987" y="2124223"/>
            <a:ext cx="3438095" cy="2658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9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365126"/>
            <a:ext cx="9906000" cy="96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35842" name="Picture 2" descr="https://scontent-grt2-1.xx.fbcdn.net/v/t1.0-9/13501694_1034205683333673_4455682129709267786_n.jpg?oh=43bf55bbc21c64317bfe4eed0f8aa578&amp;oe=57F635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3964" y="1270984"/>
            <a:ext cx="6071920" cy="4982089"/>
          </a:xfrm>
          <a:prstGeom prst="rect">
            <a:avLst/>
          </a:prstGeom>
          <a:noFill/>
        </p:spPr>
      </p:pic>
      <p:pic>
        <p:nvPicPr>
          <p:cNvPr id="13" name="Picture 2" descr="https://scontent-grt2-1.xx.fbcdn.net/v/t1.0-9/13501694_1034205683333673_4455682129709267786_n.jpg?oh=43bf55bbc21c64317bfe4eed0f8aa578&amp;oe=57F63551"/>
          <p:cNvPicPr>
            <a:picLocks noChangeAspect="1" noChangeArrowheads="1"/>
          </p:cNvPicPr>
          <p:nvPr/>
        </p:nvPicPr>
        <p:blipFill>
          <a:blip r:embed="rId6" cstate="print"/>
          <a:srcRect l="27867" t="60052" r="46263" b="9533"/>
          <a:stretch>
            <a:fillRect/>
          </a:stretch>
        </p:blipFill>
        <p:spPr bwMode="auto">
          <a:xfrm>
            <a:off x="1597162" y="1789612"/>
            <a:ext cx="4590552" cy="4428309"/>
          </a:xfrm>
          <a:prstGeom prst="rect">
            <a:avLst/>
          </a:prstGeom>
          <a:noFill/>
        </p:spPr>
      </p:pic>
      <p:pic>
        <p:nvPicPr>
          <p:cNvPr id="14" name="Imagem 13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365126"/>
            <a:ext cx="9906000" cy="96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47106" name="Picture 2" descr="https://fbcdn-sphotos-g-a.akamaihd.net/hphotos-ak-xpf1/v/t1.0-9/13516256_1034206466666928_7829854938060349682_n.jpg?oh=c08fbdb1f92238f36fd2fc26bfa5f99f&amp;oe=582EA7F8&amp;__gda__=1479627207_f91957c8ec5e6dd28d99f339baa67a09"/>
          <p:cNvPicPr>
            <a:picLocks noChangeAspect="1" noChangeArrowheads="1"/>
          </p:cNvPicPr>
          <p:nvPr/>
        </p:nvPicPr>
        <p:blipFill>
          <a:blip r:embed="rId6" cstate="print"/>
          <a:srcRect l="20914" t="23576" r="24163" b="19193"/>
          <a:stretch>
            <a:fillRect/>
          </a:stretch>
        </p:blipFill>
        <p:spPr bwMode="auto">
          <a:xfrm>
            <a:off x="2308861" y="1237957"/>
            <a:ext cx="5166359" cy="4969323"/>
          </a:xfrm>
          <a:prstGeom prst="rect">
            <a:avLst/>
          </a:prstGeom>
          <a:noFill/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1785963"/>
            <a:ext cx="3554730" cy="23640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dirty="0" smtClean="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rPr>
              <a:t>c</a:t>
            </a:r>
            <a:r>
              <a:rPr kumimoji="0" lang="pt-BR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om</a:t>
            </a: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Nota Fiscal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21" name="Imagem 20" descr="NOTA_FISCAL_SAG_KI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6171" y="506436"/>
            <a:ext cx="4371157" cy="5901397"/>
          </a:xfrm>
          <a:prstGeom prst="rect">
            <a:avLst/>
          </a:prstGeom>
        </p:spPr>
      </p:pic>
      <p:pic>
        <p:nvPicPr>
          <p:cNvPr id="22" name="Imagem 21" descr="DSCN4988.JPG"/>
          <p:cNvPicPr>
            <a:picLocks noChangeAspect="1"/>
          </p:cNvPicPr>
          <p:nvPr/>
        </p:nvPicPr>
        <p:blipFill>
          <a:blip r:embed="rId7" cstate="print"/>
          <a:srcRect l="12103" t="29128" r="9744" b="50359"/>
          <a:stretch>
            <a:fillRect/>
          </a:stretch>
        </p:blipFill>
        <p:spPr>
          <a:xfrm>
            <a:off x="354330" y="3868614"/>
            <a:ext cx="9348370" cy="2264900"/>
          </a:xfrm>
          <a:prstGeom prst="rect">
            <a:avLst/>
          </a:prstGeom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8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637309" y="0"/>
            <a:ext cx="9268691" cy="96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Canvas</a:t>
            </a:r>
            <a:r>
              <a:rPr kumimoji="0" lang="pt-BR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</a:t>
            </a:r>
            <a:r>
              <a:rPr kumimoji="0" lang="pt-BR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Kids</a:t>
            </a:r>
            <a:r>
              <a:rPr kumimoji="0" lang="pt-BR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com Nota Fiscal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34820" name="Picture 4" descr="https://scontent-gru2-1.xx.fbcdn.net/v/t1.0-9/13466344_1028690447180701_3683213274104494360_n.jpg?oh=65a9ac92e46df2867e7ac40a96b87716&amp;oe=57FEF40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6421" y="1280160"/>
            <a:ext cx="5668605" cy="4651164"/>
          </a:xfrm>
          <a:prstGeom prst="rect">
            <a:avLst/>
          </a:prstGeom>
          <a:noFill/>
        </p:spPr>
      </p:pic>
      <p:pic>
        <p:nvPicPr>
          <p:cNvPr id="16" name="Picture 4" descr="https://scontent-gru2-1.xx.fbcdn.net/v/t1.0-9/13466344_1028690447180701_3683213274104494360_n.jpg?oh=65a9ac92e46df2867e7ac40a96b87716&amp;oe=57FEF40B"/>
          <p:cNvPicPr>
            <a:picLocks noChangeAspect="1" noChangeArrowheads="1"/>
          </p:cNvPicPr>
          <p:nvPr/>
        </p:nvPicPr>
        <p:blipFill>
          <a:blip r:embed="rId6" cstate="print"/>
          <a:srcRect l="13459" t="42697" r="17581" b="34619"/>
          <a:stretch>
            <a:fillRect/>
          </a:stretch>
        </p:blipFill>
        <p:spPr bwMode="auto">
          <a:xfrm>
            <a:off x="293525" y="2757269"/>
            <a:ext cx="9277497" cy="2504048"/>
          </a:xfrm>
          <a:prstGeom prst="rect">
            <a:avLst/>
          </a:prstGeom>
          <a:noFill/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938342" y="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1" y="1825625"/>
            <a:ext cx="40004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4400" dirty="0" smtClean="0"/>
              <a:t> Participação de acadêmicos</a:t>
            </a:r>
          </a:p>
        </p:txBody>
      </p:sp>
      <p:pic>
        <p:nvPicPr>
          <p:cNvPr id="15" name="Imagem 14" descr="DSCN4937.JPG"/>
          <p:cNvPicPr>
            <a:picLocks noChangeAspect="1"/>
          </p:cNvPicPr>
          <p:nvPr/>
        </p:nvPicPr>
        <p:blipFill>
          <a:blip r:embed="rId6" cstate="print"/>
          <a:srcRect l="14564" t="24410" r="10051"/>
          <a:stretch>
            <a:fillRect/>
          </a:stretch>
        </p:blipFill>
        <p:spPr>
          <a:xfrm>
            <a:off x="4114805" y="1631852"/>
            <a:ext cx="5600700" cy="5183945"/>
          </a:xfrm>
          <a:prstGeom prst="rect">
            <a:avLst/>
          </a:prstGeom>
        </p:spPr>
      </p:pic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1" y="1825625"/>
            <a:ext cx="9499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 Mais de 5.000 crianças atendidas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turma_3t_adm_vesp_IGK_11-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85585"/>
            <a:ext cx="9906000" cy="3406140"/>
          </a:xfrm>
          <a:prstGeom prst="rect">
            <a:avLst/>
          </a:prstGeom>
        </p:spPr>
      </p:pic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885434" y="2007473"/>
            <a:ext cx="90205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/>
              <a:t> </a:t>
            </a:r>
            <a:r>
              <a:rPr lang="pt-BR" sz="3200" dirty="0" smtClean="0"/>
              <a:t>Relação direta com Ensino</a:t>
            </a:r>
            <a:r>
              <a:rPr lang="pt-BR" sz="3200" dirty="0"/>
              <a:t>, Pesquisa e </a:t>
            </a:r>
            <a:r>
              <a:rPr lang="pt-BR" sz="3200" dirty="0" smtClean="0"/>
              <a:t>Extensão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Artigos completos publicados em eventos e Revista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Palestras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Participação em Eventos Nacionais e Internacionais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3" y="5859626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5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4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4" y="5957590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2597727" y="0"/>
            <a:ext cx="7308273" cy="9956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0" name="Imagem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9520" y="1767840"/>
            <a:ext cx="7274560" cy="406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6197600" y="4409440"/>
            <a:ext cx="2316480" cy="1070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075709" y="980035"/>
            <a:ext cx="530125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>
                <a:solidFill>
                  <a:srgbClr val="4F81BD"/>
                </a:solidFill>
              </a:rPr>
              <a:t>Aprimorando a Metodologia</a:t>
            </a:r>
          </a:p>
        </p:txBody>
      </p:sp>
      <p:pic>
        <p:nvPicPr>
          <p:cNvPr id="14" name="Imagem 13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72179" y="6035964"/>
            <a:ext cx="1133821" cy="822036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617794" y="-151267"/>
            <a:ext cx="8543925" cy="9797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0" y="819780"/>
            <a:ext cx="9499146" cy="5779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 </a:t>
            </a:r>
            <a:r>
              <a:rPr lang="pt-BR" sz="4400" dirty="0" smtClean="0"/>
              <a:t>Parcerias ampliadas</a:t>
            </a: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m 16" descr="parceiros-esag-kids.jpg"/>
          <p:cNvPicPr>
            <a:picLocks noChangeAspect="1"/>
          </p:cNvPicPr>
          <p:nvPr/>
        </p:nvPicPr>
        <p:blipFill>
          <a:blip r:embed="rId6" cstate="print"/>
          <a:srcRect t="39036" r="50309" b="4257"/>
          <a:stretch>
            <a:fillRect/>
          </a:stretch>
        </p:blipFill>
        <p:spPr>
          <a:xfrm>
            <a:off x="127363" y="3344090"/>
            <a:ext cx="4217215" cy="3409406"/>
          </a:xfrm>
          <a:prstGeom prst="rect">
            <a:avLst/>
          </a:prstGeom>
        </p:spPr>
      </p:pic>
      <p:pic>
        <p:nvPicPr>
          <p:cNvPr id="18" name="Imagem 17" descr="parceiros-esag-kids.jpg"/>
          <p:cNvPicPr>
            <a:picLocks noChangeAspect="1"/>
          </p:cNvPicPr>
          <p:nvPr/>
        </p:nvPicPr>
        <p:blipFill>
          <a:blip r:embed="rId7" cstate="print"/>
          <a:srcRect l="49546" t="58784" b="-3378"/>
          <a:stretch>
            <a:fillRect/>
          </a:stretch>
        </p:blipFill>
        <p:spPr>
          <a:xfrm>
            <a:off x="4351565" y="4289437"/>
            <a:ext cx="4289820" cy="2633879"/>
          </a:xfrm>
          <a:prstGeom prst="rect">
            <a:avLst/>
          </a:prstGeom>
        </p:spPr>
      </p:pic>
      <p:pic>
        <p:nvPicPr>
          <p:cNvPr id="19" name="Imagem 18" descr="parceiros-esag-kids.jpg"/>
          <p:cNvPicPr>
            <a:picLocks noChangeAspect="1"/>
          </p:cNvPicPr>
          <p:nvPr/>
        </p:nvPicPr>
        <p:blipFill>
          <a:blip r:embed="rId8" cstate="print"/>
          <a:srcRect l="49546" b="40691"/>
          <a:stretch>
            <a:fillRect/>
          </a:stretch>
        </p:blipFill>
        <p:spPr>
          <a:xfrm>
            <a:off x="4889316" y="753291"/>
            <a:ext cx="4130618" cy="3439886"/>
          </a:xfrm>
          <a:prstGeom prst="rect">
            <a:avLst/>
          </a:prstGeom>
        </p:spPr>
      </p:pic>
      <p:pic>
        <p:nvPicPr>
          <p:cNvPr id="20" name="Imagem 19" descr="parceiros-esag-kids.jpg"/>
          <p:cNvPicPr>
            <a:picLocks noChangeAspect="1"/>
          </p:cNvPicPr>
          <p:nvPr/>
        </p:nvPicPr>
        <p:blipFill>
          <a:blip r:embed="rId6" cstate="print"/>
          <a:srcRect t="2318" r="50309" b="62195"/>
          <a:stretch>
            <a:fillRect/>
          </a:stretch>
        </p:blipFill>
        <p:spPr>
          <a:xfrm>
            <a:off x="696959" y="1262743"/>
            <a:ext cx="4217215" cy="2133600"/>
          </a:xfrm>
          <a:prstGeom prst="rect">
            <a:avLst/>
          </a:prstGeom>
        </p:spPr>
      </p:pic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9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97548" y="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Aspectos Legais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784484" y="1419225"/>
            <a:ext cx="71647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pt-BR" sz="3200" dirty="0" smtClean="0"/>
              <a:t>  LDB Lei nº 9.394/1996, alterada pela </a:t>
            </a:r>
            <a:r>
              <a:rPr lang="pt-BR" sz="3200" dirty="0"/>
              <a:t>Lei nº </a:t>
            </a:r>
            <a:r>
              <a:rPr lang="pt-BR" sz="3200" dirty="0" smtClean="0"/>
              <a:t>13.174/2015:</a:t>
            </a:r>
          </a:p>
          <a:p>
            <a:r>
              <a:rPr lang="pt-BR" sz="3200" dirty="0" smtClean="0"/>
              <a:t> A educação superior tem por finalidade :</a:t>
            </a:r>
          </a:p>
          <a:p>
            <a:r>
              <a:rPr lang="pt-BR" sz="3200" dirty="0" smtClean="0"/>
              <a:t>ART. 43 - </a:t>
            </a:r>
            <a:r>
              <a:rPr lang="pt-BR" sz="3200" b="1" dirty="0" smtClean="0"/>
              <a:t>VIII -</a:t>
            </a:r>
            <a:r>
              <a:rPr lang="pt-BR" sz="3200" dirty="0" smtClean="0"/>
              <a:t> aprimoramento da educação básica, mediante a formação e a capacitação de profissionais, a realização de pesquisas pedagógicas e o desenvolvimento de atividades de extensão que aproximem os dois níveis escolares. </a:t>
            </a:r>
          </a:p>
        </p:txBody>
      </p:sp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715007" y="0"/>
            <a:ext cx="8543925" cy="860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48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 cstate="print"/>
          <a:srcRect l="30730" t="17284" r="46183" b="72442"/>
          <a:stretch/>
        </p:blipFill>
        <p:spPr>
          <a:xfrm>
            <a:off x="6363729" y="1"/>
            <a:ext cx="3166109" cy="13872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 cstate="print"/>
          <a:srcRect l="27329" t="30619" r="26849" b="7716"/>
          <a:stretch/>
        </p:blipFill>
        <p:spPr>
          <a:xfrm>
            <a:off x="613889" y="1114818"/>
            <a:ext cx="4235717" cy="5612555"/>
          </a:xfrm>
          <a:prstGeom prst="rect">
            <a:avLst/>
          </a:prstGeom>
        </p:spPr>
      </p:pic>
      <p:pic>
        <p:nvPicPr>
          <p:cNvPr id="17" name="Imagem 16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 cstate="print"/>
          <a:srcRect l="25591" t="30897" r="27157" b="8615"/>
          <a:stretch/>
        </p:blipFill>
        <p:spPr>
          <a:xfrm>
            <a:off x="4844441" y="1196893"/>
            <a:ext cx="4342396" cy="55179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938342" y="-286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7" cstate="print"/>
          <a:srcRect l="10376" t="19596" r="35582" b="27236"/>
          <a:stretch/>
        </p:blipFill>
        <p:spPr>
          <a:xfrm rot="20256590">
            <a:off x="397811" y="2247999"/>
            <a:ext cx="2986993" cy="28935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8" cstate="print"/>
          <a:srcRect l="51061" t="27686" r="6610" b="38667"/>
          <a:stretch/>
        </p:blipFill>
        <p:spPr>
          <a:xfrm rot="1605318">
            <a:off x="2383621" y="2897202"/>
            <a:ext cx="2672694" cy="20918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9" cstate="print"/>
          <a:srcRect t="6881" r="80582" b="88881"/>
          <a:stretch/>
        </p:blipFill>
        <p:spPr>
          <a:xfrm>
            <a:off x="0" y="1382492"/>
            <a:ext cx="4124139" cy="88626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1936" y="5578626"/>
            <a:ext cx="5233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/>
              <a:t>Mais de 1.500 trabalhos inscritos, de 158 países.</a:t>
            </a:r>
            <a:endParaRPr lang="pt-BR" sz="24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0" cstate="print"/>
          <a:srcRect l="29178" t="52215" r="46329" b="20409"/>
          <a:stretch/>
        </p:blipFill>
        <p:spPr>
          <a:xfrm>
            <a:off x="5436371" y="2741136"/>
            <a:ext cx="3622162" cy="398623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0" cstate="print"/>
          <a:srcRect l="29178" t="29741" r="30753" b="58337"/>
          <a:stretch/>
        </p:blipFill>
        <p:spPr>
          <a:xfrm>
            <a:off x="4551121" y="1168395"/>
            <a:ext cx="5344794" cy="1565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82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938342" y="-2861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Ações</a:t>
            </a:r>
            <a:r>
              <a:rPr kumimoji="0" lang="pt-BR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 e Resultados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1" y="1825625"/>
            <a:ext cx="94991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95% das crianças tendo 1º contato com universidade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todosjuntos3.jpg"/>
          <p:cNvPicPr>
            <a:picLocks noChangeAspect="1"/>
          </p:cNvPicPr>
          <p:nvPr/>
        </p:nvPicPr>
        <p:blipFill>
          <a:blip r:embed="rId6" cstate="print"/>
          <a:srcRect t="35692" b="3795"/>
          <a:stretch>
            <a:fillRect/>
          </a:stretch>
        </p:blipFill>
        <p:spPr>
          <a:xfrm>
            <a:off x="0" y="2546254"/>
            <a:ext cx="9906000" cy="4149970"/>
          </a:xfrm>
          <a:prstGeom prst="rect">
            <a:avLst/>
          </a:prstGeom>
        </p:spPr>
      </p:pic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3" y="5859626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5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4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4" y="5957590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9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Perspectivas...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" y="1825625"/>
            <a:ext cx="9905999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r>
              <a:rPr lang="pt-BR" sz="3200" dirty="0" smtClean="0"/>
              <a:t> Capacitar multiplicadores da metodologia Esag Kids.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15060" y="2892425"/>
            <a:ext cx="7345580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3600" dirty="0" smtClean="0"/>
              <a:t>Requisitos: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pt-BR" sz="3600" dirty="0" smtClean="0"/>
              <a:t> Responsável pela ação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pt-BR" sz="3600" dirty="0" smtClean="0"/>
              <a:t> Turma de kids 8-12 anos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pt-BR" sz="3600" dirty="0" smtClean="0"/>
              <a:t> Relatório de atividades</a:t>
            </a: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3" y="5859626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5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4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4" y="5957590"/>
            <a:ext cx="1061752" cy="769785"/>
          </a:xfrm>
          <a:prstGeom prst="rect">
            <a:avLst/>
          </a:prstGeom>
        </p:spPr>
      </p:pic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0" y="1422401"/>
            <a:ext cx="9905999" cy="2357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6600" dirty="0" smtClean="0"/>
              <a:t> </a:t>
            </a:r>
            <a:r>
              <a:rPr lang="pt-BR" sz="8800" dirty="0" smtClean="0">
                <a:solidFill>
                  <a:srgbClr val="00B0F0"/>
                </a:solidFill>
                <a:latin typeface="Bebas Neue" pitchFamily="34" charset="0"/>
              </a:rPr>
              <a:t>Seja um Embaixador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8800" dirty="0" smtClean="0">
                <a:solidFill>
                  <a:srgbClr val="00B0F0"/>
                </a:solidFill>
                <a:latin typeface="Bebas Neue" pitchFamily="34" charset="0"/>
              </a:rPr>
              <a:t> Esag Kids!</a:t>
            </a:r>
            <a:endParaRPr lang="pt-BR" sz="6600" dirty="0" smtClean="0">
              <a:solidFill>
                <a:srgbClr val="00B0F0"/>
              </a:solidFill>
              <a:latin typeface="Bebas Neue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t-BR" sz="6600" b="1" dirty="0" smtClean="0">
                <a:solidFill>
                  <a:srgbClr val="FFC000"/>
                </a:solidFill>
              </a:rPr>
              <a:t>esagkids@gmail.com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kumimoji="0" lang="pt-BR" sz="6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m 8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618345"/>
            <a:ext cx="9906000" cy="4685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Eduquem as crianças e não será preciso punir os homens.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 smtClean="0">
                <a:solidFill>
                  <a:schemeClr val="accent1"/>
                </a:solidFill>
                <a:latin typeface="Britannic Bold" panose="020B0903060703020204" pitchFamily="34" charset="0"/>
                <a:ea typeface="+mj-ea"/>
                <a:cs typeface="+mj-cs"/>
              </a:rPr>
              <a:t>Pitágoras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9906000" cy="13324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Muito Obrigado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e um abraço!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34818" name="Picture 2" descr="https://fbcdn-sphotos-e-a.akamaihd.net/hphotos-ak-xfp1/t31.0-8/s960x960/13483041_1028690217180724_2489221610923624416_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0229" y="1279843"/>
            <a:ext cx="3544128" cy="4389438"/>
          </a:xfrm>
          <a:prstGeom prst="rect">
            <a:avLst/>
          </a:prstGeom>
          <a:noFill/>
        </p:spPr>
      </p:pic>
      <p:pic>
        <p:nvPicPr>
          <p:cNvPr id="13" name="Imagem 12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3" y="5859626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5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4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4" y="5957590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0" y="1"/>
            <a:ext cx="8543925" cy="955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Referências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2" y="1825625"/>
            <a:ext cx="9905999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764024"/>
            <a:ext cx="9906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2400" dirty="0" smtClean="0"/>
              <a:t>BRASIL. Ministério da Educação. Lei de Diretrizes e Bases da Educação Nacional - Lei 9394/96. Brasília, 1996</a:t>
            </a:r>
          </a:p>
          <a:p>
            <a:r>
              <a:rPr lang="pt-BR" sz="2400" dirty="0" smtClean="0"/>
              <a:t>BRASIL. Senado Federal. Projeto de Lei do Senado nº 772, de 8 de dezembro de 2015. Disponível em: ˂https://www25.senado.leg.br/web/atividade/materias/-/materia/124353˃. Acesso em: 05 de Setembro 2017.</a:t>
            </a:r>
          </a:p>
          <a:p>
            <a:r>
              <a:rPr lang="pt-BR" sz="2400" dirty="0" smtClean="0"/>
              <a:t>OSTERWALDER, Alexander - </a:t>
            </a:r>
            <a:r>
              <a:rPr lang="pt-BR" sz="2400" b="1" dirty="0" smtClean="0"/>
              <a:t>Inovação Em Modelos de Negócios – </a:t>
            </a:r>
            <a:r>
              <a:rPr lang="pt-BR" sz="2400" b="1" i="1" dirty="0" smtClean="0"/>
              <a:t>Business </a:t>
            </a:r>
            <a:r>
              <a:rPr lang="pt-BR" sz="2400" b="1" i="1" dirty="0" err="1" smtClean="0"/>
              <a:t>Model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Generation</a:t>
            </a:r>
            <a:r>
              <a:rPr lang="pt-BR" sz="2400" dirty="0" smtClean="0"/>
              <a:t> - ED: Alta Book, Rio de Janeiro, 2011.</a:t>
            </a:r>
          </a:p>
          <a:p>
            <a:r>
              <a:rPr lang="pt-BR" sz="2400" dirty="0" smtClean="0"/>
              <a:t>PISA - </a:t>
            </a:r>
            <a:r>
              <a:rPr lang="pt-BR" sz="2400" dirty="0" err="1" smtClean="0"/>
              <a:t>Programme</a:t>
            </a:r>
            <a:r>
              <a:rPr lang="pt-BR" sz="2400" dirty="0" smtClean="0"/>
              <a:t> for </a:t>
            </a:r>
            <a:r>
              <a:rPr lang="pt-BR" sz="2400" dirty="0" err="1" smtClean="0"/>
              <a:t>International</a:t>
            </a:r>
            <a:r>
              <a:rPr lang="pt-BR" sz="2400" dirty="0" smtClean="0"/>
              <a:t> </a:t>
            </a:r>
            <a:r>
              <a:rPr lang="pt-BR" sz="2400" dirty="0" err="1" smtClean="0"/>
              <a:t>Student</a:t>
            </a:r>
            <a:r>
              <a:rPr lang="pt-BR" sz="2400" dirty="0" smtClean="0"/>
              <a:t> </a:t>
            </a:r>
            <a:r>
              <a:rPr lang="pt-BR" sz="2400" dirty="0" err="1" smtClean="0"/>
              <a:t>Assessment</a:t>
            </a:r>
            <a:r>
              <a:rPr lang="pt-BR" sz="2400" dirty="0" smtClean="0"/>
              <a:t> , OCDE,  2015. - </a:t>
            </a:r>
            <a:r>
              <a:rPr lang="pt-BR" sz="2400" b="1" dirty="0" smtClean="0"/>
              <a:t>Brasil Resumo de resultados nacionais do PISA 2015</a:t>
            </a:r>
            <a:r>
              <a:rPr lang="pt-BR" sz="2400" dirty="0" smtClean="0"/>
              <a:t> , 2015.</a:t>
            </a:r>
          </a:p>
          <a:p>
            <a:r>
              <a:rPr lang="pt-BR" sz="2400" dirty="0" smtClean="0"/>
              <a:t>RIES, Eric - </a:t>
            </a:r>
            <a:r>
              <a:rPr lang="pt-BR" sz="2400" b="1" dirty="0" smtClean="0"/>
              <a:t>A startup enxuta</a:t>
            </a:r>
            <a:r>
              <a:rPr lang="pt-BR" sz="2400" dirty="0" smtClean="0"/>
              <a:t> - Ed </a:t>
            </a:r>
            <a:r>
              <a:rPr lang="pt-BR" sz="2400" dirty="0" err="1" smtClean="0"/>
              <a:t>Leya</a:t>
            </a:r>
            <a:r>
              <a:rPr lang="pt-BR" sz="2400" dirty="0" smtClean="0"/>
              <a:t> Brasil, Rio de Janeiro, 2012</a:t>
            </a:r>
          </a:p>
          <a:p>
            <a:r>
              <a:rPr lang="en-US" sz="2400" dirty="0" smtClean="0"/>
              <a:t>WDR – World Development Report– </a:t>
            </a:r>
            <a:r>
              <a:rPr lang="en-US" sz="2400" b="1" dirty="0" smtClean="0"/>
              <a:t>Learning to Realize Education´s promise</a:t>
            </a:r>
            <a:r>
              <a:rPr lang="en-US" sz="2400" dirty="0" smtClean="0"/>
              <a:t> - International Bank for Reconstruction and Development / The World Bank, 2018. </a:t>
            </a:r>
            <a:endParaRPr lang="pt-BR" sz="2400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9370353" y="0"/>
            <a:ext cx="535647" cy="819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Aspectos Legais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798165" y="1945477"/>
            <a:ext cx="6967189" cy="3757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 smtClean="0"/>
              <a:t> SENADO FEDERAL: PLS 772/2015: Altera </a:t>
            </a:r>
            <a:r>
              <a:rPr lang="pt-BR" sz="3200" dirty="0"/>
              <a:t>a Lei nº 9.394, de 20 de dezembro de 1996, que estabelece as diretrizes e bases da educação nacional, para incluir o tema do empreendedorismo no currículo da educação básica</a:t>
            </a:r>
            <a:r>
              <a:rPr lang="pt-BR" sz="3200" dirty="0" smtClean="0"/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pt-BR" sz="24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2400" dirty="0" smtClean="0"/>
              <a:t>Última atualização: 05/12/2017 – na relatoria da Comissão </a:t>
            </a:r>
            <a:r>
              <a:rPr lang="pt-BR" sz="2400" dirty="0"/>
              <a:t>de Educação, Cultura e Esporte (Secretaria de Apoio à Comissão de Educação, Cultura e Esporte)</a:t>
            </a: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Aspectos Legais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798165" y="1945477"/>
            <a:ext cx="6967189" cy="37573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 smtClean="0"/>
              <a:t> Em Florianópolis: Projeto de </a:t>
            </a:r>
            <a:r>
              <a:rPr lang="pt-BR" sz="3200" dirty="0"/>
              <a:t>Lei PL./17023/2017 (</a:t>
            </a:r>
            <a:r>
              <a:rPr lang="pt-BR" sz="3200" dirty="0" smtClean="0"/>
              <a:t>Vereador Miltinho).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3200" dirty="0" smtClean="0"/>
              <a:t>DISPÕE </a:t>
            </a:r>
            <a:r>
              <a:rPr lang="pt-BR" sz="3200" dirty="0"/>
              <a:t>SOBRE A INCLUSÃO DE CONTEÚDO SOBRE EMPREENDEDORISMO NAS DISCIPLINAS DOS CURRÍCULOS DAS ESCOLAS MUNICIPAIS DE FLORIANÓPOLIS </a:t>
            </a:r>
            <a:endParaRPr lang="pt-BR" sz="3200" dirty="0" smtClean="0"/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2400" dirty="0" smtClean="0"/>
              <a:t>Última atualização</a:t>
            </a:r>
            <a:r>
              <a:rPr lang="pt-BR" sz="2400" dirty="0"/>
              <a:t>: </a:t>
            </a:r>
            <a:r>
              <a:rPr lang="pt-BR" sz="2400" dirty="0" smtClean="0"/>
              <a:t>11/05/2018 – Em análise na Comissão </a:t>
            </a:r>
            <a:r>
              <a:rPr lang="pt-BR" sz="2400" dirty="0"/>
              <a:t>de Educação, Cultura e Desporto </a:t>
            </a: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38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Cenário Atual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681037" y="1825625"/>
            <a:ext cx="8818109" cy="1193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 smtClean="0"/>
              <a:t> </a:t>
            </a: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</a:rPr>
              <a:t> PISA 2015– Dentre 70 países, Brasil 59º em Leitura; 63º em Ciências e 66º em Matemática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pt-BR" sz="32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98165" y="2924119"/>
            <a:ext cx="7323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</a:rPr>
              <a:t>Brasil </a:t>
            </a:r>
            <a:r>
              <a:rPr lang="pt-BR" sz="2400" dirty="0" smtClean="0">
                <a:solidFill>
                  <a:srgbClr val="545454"/>
                </a:solidFill>
                <a:latin typeface="arial" panose="020B0604020202020204" pitchFamily="34" charset="0"/>
              </a:rPr>
              <a:t>demorará:</a:t>
            </a:r>
          </a:p>
          <a:p>
            <a:pPr marL="285750" indent="-285750">
              <a:buFontTx/>
              <a:buChar char="-"/>
            </a:pPr>
            <a:r>
              <a:rPr lang="pt-BR" sz="2400" b="1" dirty="0" smtClean="0">
                <a:solidFill>
                  <a:srgbClr val="6A6A6A"/>
                </a:solidFill>
                <a:latin typeface="arial" panose="020B0604020202020204" pitchFamily="34" charset="0"/>
              </a:rPr>
              <a:t>260 </a:t>
            </a:r>
            <a:r>
              <a:rPr lang="pt-BR" sz="2400" b="1" dirty="0">
                <a:solidFill>
                  <a:srgbClr val="6A6A6A"/>
                </a:solidFill>
                <a:latin typeface="arial" panose="020B0604020202020204" pitchFamily="34" charset="0"/>
              </a:rPr>
              <a:t>anos</a:t>
            </a:r>
            <a:r>
              <a:rPr lang="pt-BR" sz="2400" dirty="0">
                <a:solidFill>
                  <a:srgbClr val="545454"/>
                </a:solidFill>
                <a:latin typeface="arial" panose="020B0604020202020204" pitchFamily="34" charset="0"/>
              </a:rPr>
              <a:t> para atingir índice de leitura de países </a:t>
            </a:r>
            <a:r>
              <a:rPr lang="pt-BR" sz="2400" dirty="0" smtClean="0">
                <a:solidFill>
                  <a:srgbClr val="545454"/>
                </a:solidFill>
                <a:latin typeface="arial" panose="020B0604020202020204" pitchFamily="34" charset="0"/>
              </a:rPr>
              <a:t>ricos</a:t>
            </a:r>
          </a:p>
          <a:p>
            <a:pPr marL="285750" indent="-285750">
              <a:buFontTx/>
              <a:buChar char="-"/>
            </a:pPr>
            <a:r>
              <a:rPr lang="pt-BR" sz="2400" dirty="0" smtClean="0">
                <a:solidFill>
                  <a:srgbClr val="545454"/>
                </a:solidFill>
                <a:latin typeface="arial" panose="020B0604020202020204" pitchFamily="34" charset="0"/>
              </a:rPr>
              <a:t>Para Matemática, serão necessários 75 anos 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673444" y="4584148"/>
            <a:ext cx="71972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 PISA 2015 – Letramento Financeiro – </a:t>
            </a:r>
            <a:r>
              <a:rPr lang="pt-BR" sz="3200" b="1" dirty="0">
                <a:solidFill>
                  <a:schemeClr val="bg2">
                    <a:lumMod val="25000"/>
                  </a:schemeClr>
                </a:solidFill>
              </a:rPr>
              <a:t>Último lugar</a:t>
            </a:r>
          </a:p>
        </p:txBody>
      </p:sp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" y="2141952"/>
            <a:ext cx="3073574" cy="22296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Cenário Atual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/>
          <a:srcRect l="31438" t="14845" r="12671" b="11055"/>
          <a:stretch/>
        </p:blipFill>
        <p:spPr>
          <a:xfrm>
            <a:off x="3421030" y="148922"/>
            <a:ext cx="5039298" cy="6578450"/>
          </a:xfrm>
          <a:prstGeom prst="rect">
            <a:avLst/>
          </a:prstGeom>
        </p:spPr>
      </p:pic>
      <p:pic>
        <p:nvPicPr>
          <p:cNvPr id="15" name="Imagem 14" descr="banner_sem-10encontroSEF-Transparencia-EducFisc.jpg"/>
          <p:cNvPicPr>
            <a:picLocks noChangeAspect="1"/>
          </p:cNvPicPr>
          <p:nvPr/>
        </p:nvPicPr>
        <p:blipFill>
          <a:blip r:embed="rId7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3154994" y="6063314"/>
            <a:ext cx="5699343" cy="437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91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3" y="5859626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5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4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4" y="5957590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938342" y="3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Cenário Atual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7489" y="1686363"/>
            <a:ext cx="7572832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61,7 milhões de </a:t>
            </a: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</a:rPr>
              <a:t>endividados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(SERASA fev/2018</a:t>
            </a:r>
            <a:r>
              <a:rPr lang="pt-BR" sz="32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2688" y="4472552"/>
            <a:ext cx="7871567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Ecossistema empreendedor </a:t>
            </a:r>
            <a:endParaRPr lang="pt-BR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</a:rPr>
              <a:t> ( SC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</a:rPr>
              <a:t>Pacto pela 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</a:rPr>
              <a:t>Inovação)</a:t>
            </a:r>
            <a:endParaRPr lang="pt-BR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4608" y="5257453"/>
            <a:ext cx="7769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pt-BR" sz="2400" dirty="0"/>
          </a:p>
        </p:txBody>
      </p:sp>
      <p:sp>
        <p:nvSpPr>
          <p:cNvPr id="15" name="Retângulo 14"/>
          <p:cNvSpPr/>
          <p:nvPr/>
        </p:nvSpPr>
        <p:spPr>
          <a:xfrm>
            <a:off x="555247" y="3058550"/>
            <a:ext cx="9096753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</a:rPr>
              <a:t>134 observatórios sociais em 16 estados brasileiros </a:t>
            </a:r>
            <a:endParaRPr lang="pt-BR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( Fonte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bg2">
                    <a:lumMod val="25000"/>
                  </a:schemeClr>
                </a:solidFill>
              </a:rPr>
              <a:t>osbrasil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, Maio/2018)</a:t>
            </a:r>
            <a:endParaRPr lang="pt-BR" sz="2400" dirty="0"/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04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33" r="16655" b="37037"/>
          <a:stretch/>
        </p:blipFill>
        <p:spPr>
          <a:xfrm>
            <a:off x="2548892" y="5859624"/>
            <a:ext cx="4063361" cy="99837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4" y="6084768"/>
            <a:ext cx="1221599" cy="7732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8533" y="6113417"/>
            <a:ext cx="847467" cy="732608"/>
          </a:xfrm>
          <a:prstGeom prst="rect">
            <a:avLst/>
          </a:prstGeom>
        </p:spPr>
      </p:pic>
      <p:pic>
        <p:nvPicPr>
          <p:cNvPr id="11" name="Imagem 10" descr="esag_kid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7453" y="5957588"/>
            <a:ext cx="1061752" cy="769785"/>
          </a:xfrm>
          <a:prstGeom prst="rect">
            <a:avLst/>
          </a:prstGeom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ritannic Bold" panose="020B0903060703020204" pitchFamily="34" charset="0"/>
                <a:ea typeface="+mj-ea"/>
                <a:cs typeface="+mj-cs"/>
              </a:rPr>
              <a:t>Planejando ação de extensão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Britannic Bold" panose="020B0903060703020204" pitchFamily="34" charset="0"/>
              <a:ea typeface="+mj-ea"/>
              <a:cs typeface="+mj-cs"/>
            </a:endParaRPr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681037" y="1825625"/>
            <a:ext cx="88181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 smtClean="0"/>
              <a:t> Demandas da sociedade 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dirty="0" smtClean="0"/>
              <a:t> Área de interesse/Expertise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Público-alvo</a:t>
            </a:r>
            <a:endParaRPr kumimoji="0" lang="pt-BR" sz="320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pt-BR" sz="3200" baseline="0" dirty="0" smtClean="0"/>
              <a:t> Parcerias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kumimoji="0" lang="pt-BR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Metodologia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kumimoji="0" lang="pt-BR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Aplicação / Análise / Validação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3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m 11" descr="banner_sem-10encontroSEF-Transparencia-EducFisc.jpg"/>
          <p:cNvPicPr>
            <a:picLocks noChangeAspect="1"/>
          </p:cNvPicPr>
          <p:nvPr/>
        </p:nvPicPr>
        <p:blipFill>
          <a:blip r:embed="rId6" cstate="print"/>
          <a:srcRect t="5389" r="74771" b="36246"/>
          <a:stretch>
            <a:fillRect/>
          </a:stretch>
        </p:blipFill>
        <p:spPr>
          <a:xfrm>
            <a:off x="1" y="2"/>
            <a:ext cx="681038" cy="1042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7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5102</TotalTime>
  <Words>667</Words>
  <Application>Microsoft Office PowerPoint</Application>
  <PresentationFormat>Papel A4 (210 x 297 mm)</PresentationFormat>
  <Paragraphs>119</Paragraphs>
  <Slides>37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 WILDNER CUNHA</dc:creator>
  <cp:lastModifiedBy>Acer</cp:lastModifiedBy>
  <cp:revision>46</cp:revision>
  <dcterms:created xsi:type="dcterms:W3CDTF">2016-03-31T15:12:28Z</dcterms:created>
  <dcterms:modified xsi:type="dcterms:W3CDTF">2018-05-16T10:37:42Z</dcterms:modified>
</cp:coreProperties>
</file>