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99" r:id="rId1"/>
  </p:sldMasterIdLst>
  <p:notesMasterIdLst>
    <p:notesMasterId r:id="rId6"/>
  </p:notesMasterIdLst>
  <p:handoutMasterIdLst>
    <p:handoutMasterId r:id="rId7"/>
  </p:handoutMasterIdLst>
  <p:sldIdLst>
    <p:sldId id="349" r:id="rId2"/>
    <p:sldId id="350" r:id="rId3"/>
    <p:sldId id="351" r:id="rId4"/>
    <p:sldId id="352" r:id="rId5"/>
  </p:sldIdLst>
  <p:sldSz cx="24385588" cy="13717588"/>
  <p:notesSz cx="6797675" cy="9928225"/>
  <p:embeddedFontLst>
    <p:embeddedFont>
      <p:font typeface="Wingdings 2" panose="05020102010507070707" pitchFamily="18" charset="2"/>
      <p:regular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1340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70118" algn="l" defTabSz="1340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40236" algn="l" defTabSz="1340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2010354" algn="l" defTabSz="1340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80472" algn="l" defTabSz="1340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350590" algn="l" defTabSz="1340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4020708" algn="l" defTabSz="1340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690826" algn="l" defTabSz="1340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360944" algn="l" defTabSz="1340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Rafael Corrêa" initials="JRC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A4CE3A"/>
    <a:srgbClr val="1A4792"/>
    <a:srgbClr val="006600"/>
    <a:srgbClr val="003399"/>
    <a:srgbClr val="282D33"/>
    <a:srgbClr val="C52932"/>
    <a:srgbClr val="990000"/>
    <a:srgbClr val="5EB4E7"/>
    <a:srgbClr val="2E9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972" autoAdjust="0"/>
  </p:normalViewPr>
  <p:slideViewPr>
    <p:cSldViewPr snapToGrid="0">
      <p:cViewPr varScale="1">
        <p:scale>
          <a:sx n="35" d="100"/>
          <a:sy n="35" d="100"/>
        </p:scale>
        <p:origin x="780" y="72"/>
      </p:cViewPr>
      <p:guideLst>
        <p:guide orient="horz" pos="4321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68717-EC6B-4426-9264-35D4E9745C72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9EE31-D4A0-44A0-9EC7-7C01F00A64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481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947DF-5CAA-4857-A941-49601B54C362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1DD37-4632-4660-8D44-B0FB424DE5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21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199" y="2249321"/>
            <a:ext cx="18289191" cy="4775753"/>
          </a:xfrm>
        </p:spPr>
        <p:txBody>
          <a:bodyPr anchor="b">
            <a:normAutofit/>
          </a:bodyPr>
          <a:lstStyle>
            <a:lvl1pPr algn="ctr">
              <a:defRPr sz="8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199" y="7204911"/>
            <a:ext cx="18289191" cy="3311907"/>
          </a:xfrm>
        </p:spPr>
        <p:txBody>
          <a:bodyPr>
            <a:normAutofit/>
          </a:bodyPr>
          <a:lstStyle>
            <a:lvl1pPr marL="0" indent="0" algn="ctr">
              <a:buNone/>
              <a:defRPr sz="3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70118" indent="0" algn="ctr">
              <a:buNone/>
              <a:defRPr sz="4100"/>
            </a:lvl2pPr>
            <a:lvl3pPr marL="1340236" indent="0" algn="ctr">
              <a:buNone/>
              <a:defRPr sz="3500"/>
            </a:lvl3pPr>
            <a:lvl4pPr marL="2010354" indent="0" algn="ctr">
              <a:buNone/>
              <a:defRPr sz="2900"/>
            </a:lvl4pPr>
            <a:lvl5pPr marL="2680472" indent="0" algn="ctr">
              <a:buNone/>
              <a:defRPr sz="2900"/>
            </a:lvl5pPr>
            <a:lvl6pPr marL="3350590" indent="0" algn="ctr">
              <a:buNone/>
              <a:defRPr sz="2900"/>
            </a:lvl6pPr>
            <a:lvl7pPr marL="4020708" indent="0" algn="ctr">
              <a:buNone/>
              <a:defRPr sz="2900"/>
            </a:lvl7pPr>
            <a:lvl8pPr marL="4690826" indent="0" algn="ctr">
              <a:buNone/>
              <a:defRPr sz="2900"/>
            </a:lvl8pPr>
            <a:lvl9pPr marL="5360944" indent="0" algn="ctr">
              <a:buNone/>
              <a:defRPr sz="29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E52B-8F23-4260-AEC4-ADC272CB0156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E468-9A43-4F0F-AC60-C9B1F08DC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29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E52B-8F23-4260-AEC4-ADC272CB0156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E468-9A43-4F0F-AC60-C9B1F08DC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807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0936" y="720808"/>
            <a:ext cx="5258143" cy="116250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510" y="720810"/>
            <a:ext cx="15469607" cy="1162502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E52B-8F23-4260-AEC4-ADC272CB0156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E468-9A43-4F0F-AC60-C9B1F08DC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20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E52B-8F23-4260-AEC4-ADC272CB0156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E468-9A43-4F0F-AC60-C9B1F08DC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44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809" y="3425242"/>
            <a:ext cx="21032569" cy="5703077"/>
          </a:xfrm>
        </p:spPr>
        <p:txBody>
          <a:bodyPr anchor="b">
            <a:normAutofit/>
          </a:bodyPr>
          <a:lstStyle>
            <a:lvl1pPr>
              <a:defRPr sz="8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809" y="9106324"/>
            <a:ext cx="21032569" cy="3000722"/>
          </a:xfrm>
        </p:spPr>
        <p:txBody>
          <a:bodyPr anchor="t">
            <a:normAutofit/>
          </a:bodyPr>
          <a:lstStyle>
            <a:lvl1pPr marL="0" indent="0">
              <a:buNone/>
              <a:defRPr sz="3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7011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402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103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6804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3505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207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6908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3609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E52B-8F23-4260-AEC4-ADC272CB0156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E468-9A43-4F0F-AC60-C9B1F08DC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69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0364" y="3658027"/>
            <a:ext cx="10363875" cy="870368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5206" y="3658027"/>
            <a:ext cx="10363875" cy="870368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E52B-8F23-4260-AEC4-ADC272CB0156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E468-9A43-4F0F-AC60-C9B1F08DC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99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366" y="3364093"/>
            <a:ext cx="10313072" cy="165158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500" b="1"/>
            </a:lvl1pPr>
            <a:lvl2pPr marL="670118" indent="0">
              <a:buNone/>
              <a:defRPr sz="2900" b="1"/>
            </a:lvl2pPr>
            <a:lvl3pPr marL="1340236" indent="0">
              <a:buNone/>
              <a:defRPr sz="2600" b="1"/>
            </a:lvl3pPr>
            <a:lvl4pPr marL="2010354" indent="0">
              <a:buNone/>
              <a:defRPr sz="2300" b="1"/>
            </a:lvl4pPr>
            <a:lvl5pPr marL="2680472" indent="0">
              <a:buNone/>
              <a:defRPr sz="2300" b="1"/>
            </a:lvl5pPr>
            <a:lvl6pPr marL="3350590" indent="0">
              <a:buNone/>
              <a:defRPr sz="2300" b="1"/>
            </a:lvl6pPr>
            <a:lvl7pPr marL="4020708" indent="0">
              <a:buNone/>
              <a:defRPr sz="2300" b="1"/>
            </a:lvl7pPr>
            <a:lvl8pPr marL="4690826" indent="0">
              <a:buNone/>
              <a:defRPr sz="2300" b="1"/>
            </a:lvl8pPr>
            <a:lvl9pPr marL="5360944" indent="0">
              <a:buNone/>
              <a:defRPr sz="23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90366" y="5015684"/>
            <a:ext cx="10313072" cy="736190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5205" y="3364093"/>
            <a:ext cx="10363877" cy="16515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3500" b="1"/>
            </a:lvl1pPr>
            <a:lvl2pPr marL="670118" indent="0">
              <a:buNone/>
              <a:defRPr sz="2900" b="1"/>
            </a:lvl2pPr>
            <a:lvl3pPr marL="1340236" indent="0">
              <a:buNone/>
              <a:defRPr sz="2600" b="1"/>
            </a:lvl3pPr>
            <a:lvl4pPr marL="2010354" indent="0">
              <a:buNone/>
              <a:defRPr sz="2300" b="1"/>
            </a:lvl4pPr>
            <a:lvl5pPr marL="2680472" indent="0">
              <a:buNone/>
              <a:defRPr sz="2300" b="1"/>
            </a:lvl5pPr>
            <a:lvl6pPr marL="3350590" indent="0">
              <a:buNone/>
              <a:defRPr sz="2300" b="1"/>
            </a:lvl6pPr>
            <a:lvl7pPr marL="4020708" indent="0">
              <a:buNone/>
              <a:defRPr sz="2300" b="1"/>
            </a:lvl7pPr>
            <a:lvl8pPr marL="4690826" indent="0">
              <a:buNone/>
              <a:defRPr sz="2300" b="1"/>
            </a:lvl8pPr>
            <a:lvl9pPr marL="5360944" indent="0">
              <a:buNone/>
              <a:defRPr sz="23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5205" y="5015684"/>
            <a:ext cx="10363877" cy="736190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E52B-8F23-4260-AEC4-ADC272CB0156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E468-9A43-4F0F-AC60-C9B1F08DC6BA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2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E52B-8F23-4260-AEC4-ADC272CB0156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E468-9A43-4F0F-AC60-C9B1F08DC6BA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4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E52B-8F23-4260-AEC4-ADC272CB0156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E468-9A43-4F0F-AC60-C9B1F08DC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53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608" y="914508"/>
            <a:ext cx="7864353" cy="3200765"/>
          </a:xfrm>
        </p:spPr>
        <p:txBody>
          <a:bodyPr anchor="b">
            <a:normAutofit/>
          </a:bodyPr>
          <a:lstStyle>
            <a:lvl1pPr>
              <a:defRPr sz="47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875" y="1981430"/>
            <a:ext cx="12345204" cy="9754729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2608" y="4115276"/>
            <a:ext cx="7864353" cy="762088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300"/>
            </a:lvl1pPr>
            <a:lvl2pPr marL="670118" indent="0">
              <a:buNone/>
              <a:defRPr sz="1800"/>
            </a:lvl2pPr>
            <a:lvl3pPr marL="1340236" indent="0">
              <a:buNone/>
              <a:defRPr sz="1500"/>
            </a:lvl3pPr>
            <a:lvl4pPr marL="2010354" indent="0">
              <a:buNone/>
              <a:defRPr sz="1300"/>
            </a:lvl4pPr>
            <a:lvl5pPr marL="2680472" indent="0">
              <a:buNone/>
              <a:defRPr sz="1300"/>
            </a:lvl5pPr>
            <a:lvl6pPr marL="3350590" indent="0">
              <a:buNone/>
              <a:defRPr sz="1300"/>
            </a:lvl6pPr>
            <a:lvl7pPr marL="4020708" indent="0">
              <a:buNone/>
              <a:defRPr sz="1300"/>
            </a:lvl7pPr>
            <a:lvl8pPr marL="4690826" indent="0">
              <a:buNone/>
              <a:defRPr sz="1300"/>
            </a:lvl8pPr>
            <a:lvl9pPr marL="5360944" indent="0">
              <a:buNone/>
              <a:defRPr sz="13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E52B-8F23-4260-AEC4-ADC272CB0156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E468-9A43-4F0F-AC60-C9B1F08DC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96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608" y="914506"/>
            <a:ext cx="7864353" cy="3200770"/>
          </a:xfrm>
        </p:spPr>
        <p:txBody>
          <a:bodyPr anchor="b">
            <a:normAutofit/>
          </a:bodyPr>
          <a:lstStyle>
            <a:lvl1pPr>
              <a:defRPr sz="47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875" y="1981430"/>
            <a:ext cx="12345204" cy="9754729"/>
          </a:xfrm>
        </p:spPr>
        <p:txBody>
          <a:bodyPr/>
          <a:lstStyle>
            <a:lvl1pPr marL="0" indent="0">
              <a:buNone/>
              <a:defRPr sz="4700"/>
            </a:lvl1pPr>
            <a:lvl2pPr marL="670118" indent="0">
              <a:buNone/>
              <a:defRPr sz="4100"/>
            </a:lvl2pPr>
            <a:lvl3pPr marL="1340236" indent="0">
              <a:buNone/>
              <a:defRPr sz="3500"/>
            </a:lvl3pPr>
            <a:lvl4pPr marL="2010354" indent="0">
              <a:buNone/>
              <a:defRPr sz="2900"/>
            </a:lvl4pPr>
            <a:lvl5pPr marL="2680472" indent="0">
              <a:buNone/>
              <a:defRPr sz="2900"/>
            </a:lvl5pPr>
            <a:lvl6pPr marL="3350590" indent="0">
              <a:buNone/>
              <a:defRPr sz="2900"/>
            </a:lvl6pPr>
            <a:lvl7pPr marL="4020708" indent="0">
              <a:buNone/>
              <a:defRPr sz="2900"/>
            </a:lvl7pPr>
            <a:lvl8pPr marL="4690826" indent="0">
              <a:buNone/>
              <a:defRPr sz="2900"/>
            </a:lvl8pPr>
            <a:lvl9pPr marL="5360944" indent="0">
              <a:buNone/>
              <a:defRPr sz="29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2608" y="4115276"/>
            <a:ext cx="7864353" cy="762088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300"/>
            </a:lvl1pPr>
            <a:lvl2pPr marL="670118" indent="0">
              <a:buNone/>
              <a:defRPr sz="1800"/>
            </a:lvl2pPr>
            <a:lvl3pPr marL="1340236" indent="0">
              <a:buNone/>
              <a:defRPr sz="1500"/>
            </a:lvl3pPr>
            <a:lvl4pPr marL="2010354" indent="0">
              <a:buNone/>
              <a:defRPr sz="1300"/>
            </a:lvl4pPr>
            <a:lvl5pPr marL="2680472" indent="0">
              <a:buNone/>
              <a:defRPr sz="1300"/>
            </a:lvl5pPr>
            <a:lvl6pPr marL="3350590" indent="0">
              <a:buNone/>
              <a:defRPr sz="1300"/>
            </a:lvl6pPr>
            <a:lvl7pPr marL="4020708" indent="0">
              <a:buNone/>
              <a:defRPr sz="1300"/>
            </a:lvl7pPr>
            <a:lvl8pPr marL="4690826" indent="0">
              <a:buNone/>
              <a:defRPr sz="1300"/>
            </a:lvl8pPr>
            <a:lvl9pPr marL="5360944" indent="0">
              <a:buNone/>
              <a:defRPr sz="13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E52B-8F23-4260-AEC4-ADC272CB0156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E468-9A43-4F0F-AC60-C9B1F08DC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930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0366" y="731605"/>
            <a:ext cx="21032569" cy="2651431"/>
          </a:xfrm>
          <a:prstGeom prst="rect">
            <a:avLst/>
          </a:prstGeom>
        </p:spPr>
        <p:txBody>
          <a:bodyPr vert="horz" lIns="134024" tIns="67012" rIns="134024" bIns="67012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366" y="3658027"/>
            <a:ext cx="21032569" cy="8703682"/>
          </a:xfrm>
          <a:prstGeom prst="rect">
            <a:avLst/>
          </a:prstGeom>
        </p:spPr>
        <p:txBody>
          <a:bodyPr vert="horz" lIns="134024" tIns="67012" rIns="134024" bIns="67012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510" y="12714175"/>
            <a:ext cx="5486757" cy="730335"/>
          </a:xfrm>
          <a:prstGeom prst="rect">
            <a:avLst/>
          </a:prstGeom>
        </p:spPr>
        <p:txBody>
          <a:bodyPr vert="horz" lIns="134024" tIns="67012" rIns="134024" bIns="67012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F09E52B-8F23-4260-AEC4-ADC272CB0156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728" y="12714175"/>
            <a:ext cx="8230136" cy="730335"/>
          </a:xfrm>
          <a:prstGeom prst="rect">
            <a:avLst/>
          </a:prstGeom>
        </p:spPr>
        <p:txBody>
          <a:bodyPr vert="horz" lIns="134024" tIns="67012" rIns="134024" bIns="67012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36177" y="12714175"/>
            <a:ext cx="5486757" cy="730335"/>
          </a:xfrm>
          <a:prstGeom prst="rect">
            <a:avLst/>
          </a:prstGeom>
        </p:spPr>
        <p:txBody>
          <a:bodyPr vert="horz" lIns="134024" tIns="67012" rIns="134024" bIns="6701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7E468-9A43-4F0F-AC60-C9B1F08DC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62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1340236" rtl="0" eaLnBrk="1" latinLnBrk="0" hangingPunct="1">
        <a:lnSpc>
          <a:spcPct val="90000"/>
        </a:lnSpc>
        <a:spcBef>
          <a:spcPct val="0"/>
        </a:spcBef>
        <a:buNone/>
        <a:defRPr sz="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059" indent="-335059" algn="l" defTabSz="1340236" rtl="0" eaLnBrk="1" latinLnBrk="0" hangingPunct="1">
        <a:lnSpc>
          <a:spcPct val="90000"/>
        </a:lnSpc>
        <a:spcBef>
          <a:spcPts val="1466"/>
        </a:spcBef>
        <a:buFont typeface="Wingdings 2" pitchFamily="18" charset="2"/>
        <a:buChar char="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05177" indent="-335059" algn="l" defTabSz="1340236" rtl="0" eaLnBrk="1" latinLnBrk="0" hangingPunct="1">
        <a:lnSpc>
          <a:spcPct val="90000"/>
        </a:lnSpc>
        <a:spcBef>
          <a:spcPts val="733"/>
        </a:spcBef>
        <a:buFont typeface="Wingdings 2" pitchFamily="18" charset="2"/>
        <a:buChar char="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675295" indent="-335059" algn="l" defTabSz="1340236" rtl="0" eaLnBrk="1" latinLnBrk="0" hangingPunct="1">
        <a:lnSpc>
          <a:spcPct val="90000"/>
        </a:lnSpc>
        <a:spcBef>
          <a:spcPts val="733"/>
        </a:spcBef>
        <a:buFont typeface="Wingdings 2" pitchFamily="18" charset="2"/>
        <a:buChar char="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345413" indent="-335059" algn="l" defTabSz="1340236" rtl="0" eaLnBrk="1" latinLnBrk="0" hangingPunct="1">
        <a:lnSpc>
          <a:spcPct val="90000"/>
        </a:lnSpc>
        <a:spcBef>
          <a:spcPts val="733"/>
        </a:spcBef>
        <a:buFont typeface="Wingdings 2" pitchFamily="18" charset="2"/>
        <a:buChar char="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3015531" indent="-335059" algn="l" defTabSz="1340236" rtl="0" eaLnBrk="1" latinLnBrk="0" hangingPunct="1">
        <a:lnSpc>
          <a:spcPct val="90000"/>
        </a:lnSpc>
        <a:spcBef>
          <a:spcPts val="733"/>
        </a:spcBef>
        <a:buFont typeface="Wingdings 2" pitchFamily="18" charset="2"/>
        <a:buChar char="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85649" indent="-335059" algn="l" defTabSz="1340236" rtl="0" eaLnBrk="1" latinLnBrk="0" hangingPunct="1">
        <a:spcBef>
          <a:spcPct val="20000"/>
        </a:spcBef>
        <a:buFont typeface="Wingdings 2" pitchFamily="18" charset="2"/>
        <a:buChar char="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355767" indent="-335059" algn="l" defTabSz="1340236" rtl="0" eaLnBrk="1" latinLnBrk="0" hangingPunct="1">
        <a:spcBef>
          <a:spcPct val="20000"/>
        </a:spcBef>
        <a:buFont typeface="Wingdings 2" pitchFamily="18" charset="2"/>
        <a:buChar char="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5025885" indent="-335059" algn="l" defTabSz="1340236" rtl="0" eaLnBrk="1" latinLnBrk="0" hangingPunct="1">
        <a:spcBef>
          <a:spcPct val="20000"/>
        </a:spcBef>
        <a:buFont typeface="Wingdings 2" pitchFamily="18" charset="2"/>
        <a:buChar char="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96003" indent="-335059" algn="l" defTabSz="1340236" rtl="0" eaLnBrk="1" latinLnBrk="0" hangingPunct="1">
        <a:spcBef>
          <a:spcPct val="20000"/>
        </a:spcBef>
        <a:buFont typeface="Wingdings 2" pitchFamily="18" charset="2"/>
        <a:buChar char="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0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70118" algn="l" defTabSz="1340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40236" algn="l" defTabSz="1340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10354" algn="l" defTabSz="1340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80472" algn="l" defTabSz="1340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590" algn="l" defTabSz="1340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20708" algn="l" defTabSz="1340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90826" algn="l" defTabSz="1340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60944" algn="l" defTabSz="1340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2"/>
          <a:srcRect l="23157" t="3831" r="32000" b="19034"/>
          <a:stretch/>
        </p:blipFill>
        <p:spPr>
          <a:xfrm>
            <a:off x="17180512" y="185985"/>
            <a:ext cx="7205076" cy="2617761"/>
          </a:xfrm>
          <a:prstGeom prst="rect">
            <a:avLst/>
          </a:prstGeom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1 - Disponibilização de informações sobre licitações e contratações diretas</a:t>
            </a:r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pt-BR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Número e ano do edital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1.2 - Modalidade de licitação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1.3 - Objeto da licitação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1.4 - Situação/Status da licitação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1.5 - Critério de julgamento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1.6 - Data da abertura do certame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1.7 - Participantes da licitação (Nome e CNPJ/CPF)  (atende parcial)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1.8 - Cotação dos participantes (quantidade e valor do item cotado, indicativo do vencedor e ordem de classificação dos participantes) (atende parcial)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1.9 - Data da homologação ou ratificação da autoridade superior </a:t>
            </a:r>
          </a:p>
          <a:p>
            <a:pPr marL="0" indent="0">
              <a:buNone/>
            </a:pPr>
            <a:endParaRPr lang="pt-BR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690365" y="710865"/>
            <a:ext cx="162492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Ofício Circular TC/GAP/n. 11/2019</a:t>
            </a:r>
          </a:p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Assunto: Orientação aos Chefes dos Poderes Executivos catarinenses acerca da necessidade de disponibilizarem, periodicamente, em seu portal de domínio público na internet, </a:t>
            </a:r>
            <a:r>
              <a:rPr lang="pt-BR" sz="3200" u="sng" dirty="0">
                <a:latin typeface="Arial" panose="020B0604020202020204" pitchFamily="34" charset="0"/>
                <a:cs typeface="Arial" panose="020B0604020202020204" pitchFamily="34" charset="0"/>
              </a:rPr>
              <a:t>os preços contratados de obras, equipamentos e materiais da área educacional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74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2"/>
          <a:srcRect l="23157" t="3831" r="32000" b="19034"/>
          <a:stretch/>
        </p:blipFill>
        <p:spPr>
          <a:xfrm>
            <a:off x="17180512" y="185985"/>
            <a:ext cx="7205076" cy="2617761"/>
          </a:xfrm>
          <a:prstGeom prst="rect">
            <a:avLst/>
          </a:prstGeom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Disponibilização de informações sobre contratos: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pt-BR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2.1 - Número e ano do contrato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2.2 - Objeto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2.3 - Valor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2.4 - Favorecido (Nome e CNPJ/CPF)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2.5 - Nome e CNPJ/CPF do fiscal do contrato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2.6 - Período de vigência do contrato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2.7 - Processo licitatório de origem, inclusive contratação direta </a:t>
            </a:r>
          </a:p>
          <a:p>
            <a:pPr marL="0" indent="0">
              <a:buNone/>
            </a:pPr>
            <a:endParaRPr lang="pt-BR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690365" y="710865"/>
            <a:ext cx="162492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Ofício Circular TC/GAP/n. 11/2019</a:t>
            </a:r>
          </a:p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Assunto: Orientação aos Chefes dos Poderes Executivos catarinenses acerca da necessidade de disponibilizarem, periodicamente, em seu portal de domínio público na internet, </a:t>
            </a:r>
            <a:r>
              <a:rPr lang="pt-BR" sz="3200" u="sng" dirty="0">
                <a:latin typeface="Arial" panose="020B0604020202020204" pitchFamily="34" charset="0"/>
                <a:cs typeface="Arial" panose="020B0604020202020204" pitchFamily="34" charset="0"/>
              </a:rPr>
              <a:t>os preços contratados de obras, equipamentos e materiais da área educacional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4684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2"/>
          <a:srcRect l="23157" t="3831" r="32000" b="19034"/>
          <a:stretch/>
        </p:blipFill>
        <p:spPr>
          <a:xfrm>
            <a:off x="17180512" y="185985"/>
            <a:ext cx="7205076" cy="2617761"/>
          </a:xfrm>
          <a:prstGeom prst="rect">
            <a:avLst/>
          </a:prstGeom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Disponibilização de informações sobre despesas orçamentárias: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pt-BR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3.1 - Número do empenho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3.2 - Modalidade do empenho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3.3 - Valor do empenho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3.4 - Data do empenho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3.5 - Favorecido do empenho (Nome e CNPJ/CPF)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3.6 - Histórico do empenho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3.7 - Classificações orçamentárias da despesa: institucional, programática, funcional, natureza da despesa e fonte de recurso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3.8 - Data e valor da liquidação da despesa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3.9 - Data e valor do pagamento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690365" y="710865"/>
            <a:ext cx="162492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Ofício Circular TC/GAP/n. 11/2019</a:t>
            </a:r>
          </a:p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Assunto: Orientação aos Chefes dos Poderes Executivos catarinenses acerca da necessidade de disponibilizarem, periodicamente, em seu portal de domínio público na internet, </a:t>
            </a:r>
            <a:r>
              <a:rPr lang="pt-BR" sz="3200" u="sng" dirty="0">
                <a:latin typeface="Arial" panose="020B0604020202020204" pitchFamily="34" charset="0"/>
                <a:cs typeface="Arial" panose="020B0604020202020204" pitchFamily="34" charset="0"/>
              </a:rPr>
              <a:t>os preços contratados de obras, equipamentos e materiais da área educacional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280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2"/>
          <a:srcRect l="23157" t="3831" r="32000" b="19034"/>
          <a:stretch/>
        </p:blipFill>
        <p:spPr>
          <a:xfrm>
            <a:off x="17180512" y="185985"/>
            <a:ext cx="7205076" cy="2617761"/>
          </a:xfrm>
          <a:prstGeom prst="rect">
            <a:avLst/>
          </a:prstGeom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Disponibilização de informações sobre obras públicas: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pt-BR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4.1 - Número e ano do contrato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≠ </a:t>
            </a:r>
            <a:r>
              <a:rPr lang="pt-BR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 – Objeto  (atende parcial)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 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4.3 - Valor total </a:t>
            </a:r>
            <a:endParaRPr lang="pt-BR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 4.4 - Empresa contratada (Nome e CNPJ/CPF)</a:t>
            </a:r>
            <a:r>
              <a:rPr lang="pt-BR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t-BR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(atende parcial)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 4.5 - Origem dos recursos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 4.6 - Data de início (atende parcial)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 4.7 - Data prevista para o término ou prazo de execução (atende parcial)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 4.8 - Percentual de execução física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 4.9 - Percentual de execução financeira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4.10 - Situação atual da obra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690365" y="710865"/>
            <a:ext cx="162492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Ofício Circular TC/GAP/n. 11/2019</a:t>
            </a:r>
          </a:p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Assunto: Orientação aos Chefes dos Poderes Executivos catarinenses acerca da necessidade de disponibilizarem, periodicamente, em seu portal de domínio público na internet, </a:t>
            </a:r>
            <a:r>
              <a:rPr lang="pt-BR" sz="3200" u="sng" dirty="0">
                <a:latin typeface="Arial" panose="020B0604020202020204" pitchFamily="34" charset="0"/>
                <a:cs typeface="Arial" panose="020B0604020202020204" pitchFamily="34" charset="0"/>
              </a:rPr>
              <a:t>os preços contratados de obras, equipamentos e materiais da área educacional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7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16112</TotalTime>
  <Words>509</Words>
  <Application>Microsoft Office PowerPoint</Application>
  <PresentationFormat>Personalizar</PresentationFormat>
  <Paragraphs>56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Arial</vt:lpstr>
      <vt:lpstr>Wingdings 2</vt:lpstr>
      <vt:lpstr>Symbol</vt:lpstr>
      <vt:lpstr>Calibri Light</vt:lpstr>
      <vt:lpstr>Calibri</vt:lpstr>
      <vt:lpstr>HDOfficeLightV0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</dc:creator>
  <cp:lastModifiedBy>Rafael</cp:lastModifiedBy>
  <cp:revision>415</cp:revision>
  <cp:lastPrinted>2017-06-13T17:15:46Z</cp:lastPrinted>
  <dcterms:created xsi:type="dcterms:W3CDTF">2017-01-17T00:56:13Z</dcterms:created>
  <dcterms:modified xsi:type="dcterms:W3CDTF">2019-10-09T20:01:00Z</dcterms:modified>
</cp:coreProperties>
</file>