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8" r:id="rId2"/>
    <p:sldId id="281" r:id="rId3"/>
    <p:sldId id="311" r:id="rId4"/>
    <p:sldId id="310" r:id="rId5"/>
    <p:sldId id="282" r:id="rId6"/>
    <p:sldId id="283" r:id="rId7"/>
    <p:sldId id="308" r:id="rId8"/>
    <p:sldId id="284" r:id="rId9"/>
    <p:sldId id="285"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9" r:id="rId32"/>
    <p:sldId id="307"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2957A4"/>
    <a:srgbClr val="E4E5E7"/>
    <a:srgbClr val="C7323C"/>
    <a:srgbClr val="E2E4E7"/>
    <a:srgbClr val="F60000"/>
    <a:srgbClr val="FF3B3B"/>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206" autoAdjust="0"/>
    <p:restoredTop sz="94660"/>
  </p:normalViewPr>
  <p:slideViewPr>
    <p:cSldViewPr snapToGrid="0">
      <p:cViewPr varScale="1">
        <p:scale>
          <a:sx n="62" d="100"/>
          <a:sy n="62" d="100"/>
        </p:scale>
        <p:origin x="53" y="480"/>
      </p:cViewPr>
      <p:guideLst>
        <p:guide orient="horz" pos="2160"/>
        <p:guide pos="3840"/>
      </p:guideLst>
    </p:cSldViewPr>
  </p:slideViewPr>
  <p:notesTextViewPr>
    <p:cViewPr>
      <p:scale>
        <a:sx n="1" d="1"/>
        <a:sy n="1" d="1"/>
      </p:scale>
      <p:origin x="0" y="0"/>
    </p:cViewPr>
  </p:notesTextViewPr>
  <p:notesViewPr>
    <p:cSldViewPr snapToGrid="0">
      <p:cViewPr varScale="1">
        <p:scale>
          <a:sx n="52" d="100"/>
          <a:sy n="52" d="100"/>
        </p:scale>
        <p:origin x="-284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4B5E2B1-24D1-43CA-A80E-0DD9CAD85A7A}" type="datetimeFigureOut">
              <a:rPr lang="pt-BR" smtClean="0"/>
              <a:pPr/>
              <a:t>23/10/2017</a:t>
            </a:fld>
            <a:endParaRPr lang="pt-BR"/>
          </a:p>
        </p:txBody>
      </p:sp>
      <p:sp>
        <p:nvSpPr>
          <p:cNvPr id="4" name="Espaço Reservado para Rodapé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94D559-94BA-4651-AA55-67B169768B4C}" type="slidenum">
              <a:rPr lang="pt-BR" smtClean="0"/>
              <a:pPr/>
              <a:t>‹nº›</a:t>
            </a:fld>
            <a:endParaRPr lang="pt-BR"/>
          </a:p>
        </p:txBody>
      </p:sp>
    </p:spTree>
    <p:extLst>
      <p:ext uri="{BB962C8B-B14F-4D97-AF65-F5344CB8AC3E}">
        <p14:creationId xmlns:p14="http://schemas.microsoft.com/office/powerpoint/2010/main" val="64483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7A89AF-0524-447B-B7ED-66B279BBB0A7}" type="datetimeFigureOut">
              <a:rPr lang="pt-BR" smtClean="0"/>
              <a:pPr/>
              <a:t>23/10/2017</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858861-7D77-467D-A4A2-FA2DAE70E875}" type="slidenum">
              <a:rPr lang="pt-BR" smtClean="0"/>
              <a:pPr/>
              <a:t>‹nº›</a:t>
            </a:fld>
            <a:endParaRPr lang="pt-BR"/>
          </a:p>
        </p:txBody>
      </p:sp>
    </p:spTree>
    <p:extLst>
      <p:ext uri="{BB962C8B-B14F-4D97-AF65-F5344CB8AC3E}">
        <p14:creationId xmlns:p14="http://schemas.microsoft.com/office/powerpoint/2010/main" val="3980740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E045176-ED53-421F-A81F-E0CB9966257E}" type="datetime1">
              <a:rPr lang="pt-BR" smtClean="0"/>
              <a:pPr/>
              <a:t>23/10/2017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3570499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838203" y="365126"/>
            <a:ext cx="10515600" cy="1325563"/>
          </a:xfrm>
          <a:prstGeom prst="rect">
            <a:avLst/>
          </a:prstGeom>
        </p:spPr>
        <p:txBody>
          <a:bodyPr/>
          <a:lstStyle/>
          <a:p>
            <a:r>
              <a:rPr lang="pt-BR" smtClean="0"/>
              <a:t>Clique para editar o título mestre</a:t>
            </a:r>
            <a:endParaRPr lang="pt-BR"/>
          </a:p>
        </p:txBody>
      </p:sp>
      <p:sp>
        <p:nvSpPr>
          <p:cNvPr id="3" name="Espaço Reservado para Conteúdo 2"/>
          <p:cNvSpPr>
            <a:spLocks noGrp="1"/>
          </p:cNvSpPr>
          <p:nvPr>
            <p:ph idx="1"/>
          </p:nvPr>
        </p:nvSpPr>
        <p:spPr>
          <a:xfrm>
            <a:off x="838203" y="1825625"/>
            <a:ext cx="10515600" cy="4351338"/>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0B5D1DC6-79D7-4A48-AB3B-1E93773D3398}" type="datetime1">
              <a:rPr lang="pt-BR" smtClean="0"/>
              <a:pPr/>
              <a:t>23/10/2017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992479" y="6309057"/>
            <a:ext cx="2743200" cy="365125"/>
          </a:xfrm>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334708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2" y="1709738"/>
            <a:ext cx="10515600" cy="2852737"/>
          </a:xfrm>
          <a:prstGeom prst="rect">
            <a:avLst/>
          </a:prstGeo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2" y="4589466"/>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F8D70F0F-C304-4D4B-9EDB-B4D8F37D9409}" type="datetime1">
              <a:rPr lang="pt-BR" smtClean="0"/>
              <a:pPr/>
              <a:t>23/10/2017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3515065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838203" y="365126"/>
            <a:ext cx="10515600" cy="1325563"/>
          </a:xfrm>
          <a:prstGeom prst="rect">
            <a:avLst/>
          </a:prstGeom>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1" y="1825625"/>
            <a:ext cx="5181600" cy="4351338"/>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1" y="1825625"/>
            <a:ext cx="5181600" cy="4351338"/>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3B1DA795-E7FF-45FA-917E-48DDDC98018D}" type="datetime1">
              <a:rPr lang="pt-BR" smtClean="0"/>
              <a:pPr/>
              <a:t>23/10/2017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2001595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9" y="365126"/>
            <a:ext cx="10515600" cy="1325563"/>
          </a:xfrm>
          <a:prstGeom prst="rect">
            <a:avLst/>
          </a:prstGeo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9" y="2505076"/>
            <a:ext cx="5157787" cy="3684588"/>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3"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3" y="2505076"/>
            <a:ext cx="5183188" cy="3684588"/>
          </a:xfrm>
          <a:prstGeom prst="rect">
            <a:avLst/>
          </a:prstGeo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7891DD1-F46C-4AAB-BDE8-1AB4A558EAFC}" type="datetime1">
              <a:rPr lang="pt-BR" smtClean="0"/>
              <a:pPr/>
              <a:t>23/10/2017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1346701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3" y="365126"/>
            <a:ext cx="10515600" cy="1325563"/>
          </a:xfrm>
          <a:prstGeom prst="rect">
            <a:avLst/>
          </a:prstGeom>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87C153DA-7E3A-4CAE-8A21-AB248580C62D}" type="datetime1">
              <a:rPr lang="pt-BR" smtClean="0"/>
              <a:pPr/>
              <a:t>23/10/2017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181328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7EA4359-C316-4D8A-9929-55067D86C30C}" type="datetime1">
              <a:rPr lang="pt-BR" smtClean="0"/>
              <a:pPr/>
              <a:t>23/10/2017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2047260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6" cy="1600200"/>
          </a:xfrm>
          <a:prstGeom prst="rect">
            <a:avLst/>
          </a:prstGeo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9" y="987426"/>
            <a:ext cx="6172201"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90" y="2057400"/>
            <a:ext cx="3932236"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79EBD3A1-4F90-4396-8AD9-65922715B0A3}" type="datetime1">
              <a:rPr lang="pt-BR" smtClean="0"/>
              <a:pPr/>
              <a:t>23/10/2017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966766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90" y="457200"/>
            <a:ext cx="3932236" cy="1600200"/>
          </a:xfrm>
          <a:prstGeom prst="rect">
            <a:avLst/>
          </a:prstGeo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9" y="987426"/>
            <a:ext cx="6172201"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90" y="2057400"/>
            <a:ext cx="3932236"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FE60E643-8F62-493E-AB7A-B38B15C03787}" type="datetime1">
              <a:rPr lang="pt-BR" smtClean="0"/>
              <a:pPr/>
              <a:t>23/10/2017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125958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a:xfrm>
            <a:off x="838203" y="365126"/>
            <a:ext cx="10515600" cy="1325563"/>
          </a:xfrm>
          <a:prstGeom prst="rect">
            <a:avLst/>
          </a:prstGeom>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3" y="1825625"/>
            <a:ext cx="10515600" cy="4351338"/>
          </a:xfrm>
          <a:prstGeom prst="rect">
            <a:avLst/>
          </a:prstGeo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71FC9401-FFAE-416F-9DF4-87B50EF3DC8F}" type="datetime1">
              <a:rPr lang="pt-BR" smtClean="0"/>
              <a:pPr/>
              <a:t>23/10/2017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3471204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899" y="365125"/>
            <a:ext cx="2628900" cy="5811838"/>
          </a:xfrm>
          <a:prstGeom prst="rect">
            <a:avLst/>
          </a:prstGeo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199" y="365125"/>
            <a:ext cx="7734300" cy="5811838"/>
          </a:xfrm>
          <a:prstGeom prst="rect">
            <a:avLst/>
          </a:prstGeo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E4C7C383-FAC1-407E-A158-8676989A96D0}" type="datetime1">
              <a:rPr lang="pt-BR" smtClean="0"/>
              <a:pPr/>
              <a:t>23/10/2017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A5D74C34-45E8-479B-B18F-501E964D398C}" type="slidenum">
              <a:rPr lang="pt-BR" smtClean="0"/>
              <a:pPr/>
              <a:t>‹nº›</a:t>
            </a:fld>
            <a:endParaRPr lang="pt-BR"/>
          </a:p>
        </p:txBody>
      </p:sp>
    </p:spTree>
    <p:extLst>
      <p:ext uri="{BB962C8B-B14F-4D97-AF65-F5344CB8AC3E}">
        <p14:creationId xmlns:p14="http://schemas.microsoft.com/office/powerpoint/2010/main" val="667368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ço Reservado para Data 3"/>
          <p:cNvSpPr>
            <a:spLocks noGrp="1"/>
          </p:cNvSpPr>
          <p:nvPr>
            <p:ph type="dt" sz="half" idx="2"/>
          </p:nvPr>
        </p:nvSpPr>
        <p:spPr>
          <a:xfrm>
            <a:off x="838199"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7FB37-6E74-4571-91E5-170A7BE488A1}" type="datetime1">
              <a:rPr lang="pt-BR" smtClean="0"/>
              <a:pPr/>
              <a:t>23/10/2017</a:t>
            </a:fld>
            <a:endParaRPr lang="pt-BR"/>
          </a:p>
        </p:txBody>
      </p:sp>
      <p:sp>
        <p:nvSpPr>
          <p:cNvPr id="5" name="Espaço Reservado para Rodapé 4"/>
          <p:cNvSpPr>
            <a:spLocks noGrp="1"/>
          </p:cNvSpPr>
          <p:nvPr>
            <p:ph type="ftr" sz="quarter" idx="3"/>
          </p:nvPr>
        </p:nvSpPr>
        <p:spPr>
          <a:xfrm>
            <a:off x="4038603"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1"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74C34-45E8-479B-B18F-501E964D398C}" type="slidenum">
              <a:rPr lang="pt-BR" smtClean="0"/>
              <a:pPr/>
              <a:t>‹nº›</a:t>
            </a:fld>
            <a:endParaRPr lang="pt-BR"/>
          </a:p>
        </p:txBody>
      </p:sp>
    </p:spTree>
    <p:extLst>
      <p:ext uri="{BB962C8B-B14F-4D97-AF65-F5344CB8AC3E}">
        <p14:creationId xmlns:p14="http://schemas.microsoft.com/office/powerpoint/2010/main" val="4117660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5.xml"/><Relationship Id="rId3" Type="http://schemas.openxmlformats.org/officeDocument/2006/relationships/slide" Target="slide5.xml"/><Relationship Id="rId7" Type="http://schemas.openxmlformats.org/officeDocument/2006/relationships/slide" Target="slide9.xml"/><Relationship Id="rId12" Type="http://schemas.openxmlformats.org/officeDocument/2006/relationships/slide" Target="slide14.xml"/><Relationship Id="rId2" Type="http://schemas.openxmlformats.org/officeDocument/2006/relationships/slide" Target="slide4.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3.xml"/><Relationship Id="rId5" Type="http://schemas.openxmlformats.org/officeDocument/2006/relationships/slide" Target="slide7.xml"/><Relationship Id="rId15" Type="http://schemas.openxmlformats.org/officeDocument/2006/relationships/slide" Target="slide17.xml"/><Relationship Id="rId10" Type="http://schemas.openxmlformats.org/officeDocument/2006/relationships/slide" Target="slide12.xml"/><Relationship Id="rId4" Type="http://schemas.openxmlformats.org/officeDocument/2006/relationships/slide" Target="slide6.xml"/><Relationship Id="rId9" Type="http://schemas.openxmlformats.org/officeDocument/2006/relationships/slide" Target="slide11.xml"/><Relationship Id="rId14" Type="http://schemas.openxmlformats.org/officeDocument/2006/relationships/slide" Target="slide16.xml"/></Relationships>
</file>

<file path=ppt/slides/_rels/slide3.xml.rels><?xml version="1.0" encoding="UTF-8" standalone="yes"?>
<Relationships xmlns="http://schemas.openxmlformats.org/package/2006/relationships"><Relationship Id="rId8" Type="http://schemas.openxmlformats.org/officeDocument/2006/relationships/slide" Target="slide24.xml"/><Relationship Id="rId13" Type="http://schemas.openxmlformats.org/officeDocument/2006/relationships/slide" Target="slide29.xml"/><Relationship Id="rId3" Type="http://schemas.openxmlformats.org/officeDocument/2006/relationships/slide" Target="slide19.xml"/><Relationship Id="rId7" Type="http://schemas.openxmlformats.org/officeDocument/2006/relationships/slide" Target="slide23.xml"/><Relationship Id="rId12" Type="http://schemas.openxmlformats.org/officeDocument/2006/relationships/slide" Target="slide28.xml"/><Relationship Id="rId2"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slide" Target="slide22.xml"/><Relationship Id="rId11" Type="http://schemas.openxmlformats.org/officeDocument/2006/relationships/slide" Target="slide27.xml"/><Relationship Id="rId5" Type="http://schemas.openxmlformats.org/officeDocument/2006/relationships/slide" Target="slide21.xml"/><Relationship Id="rId15" Type="http://schemas.openxmlformats.org/officeDocument/2006/relationships/slide" Target="slide32.xml"/><Relationship Id="rId10" Type="http://schemas.openxmlformats.org/officeDocument/2006/relationships/slide" Target="slide26.xml"/><Relationship Id="rId4" Type="http://schemas.openxmlformats.org/officeDocument/2006/relationships/slide" Target="slide20.xml"/><Relationship Id="rId9" Type="http://schemas.openxmlformats.org/officeDocument/2006/relationships/slide" Target="slide25.xml"/><Relationship Id="rId14" Type="http://schemas.openxmlformats.org/officeDocument/2006/relationships/slide" Target="slide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1564729" y="1111738"/>
            <a:ext cx="8175625" cy="4527062"/>
          </a:xfrm>
          <a:prstGeom prst="rect">
            <a:avLst/>
          </a:prstGeom>
          <a:noFill/>
          <a:ln w="9525">
            <a:noFill/>
            <a:miter lim="800000"/>
            <a:headEnd/>
            <a:tailEnd/>
          </a:ln>
        </p:spPr>
        <p:txBody>
          <a:bodyPr/>
          <a:lstStyle/>
          <a:p>
            <a:pPr algn="ctr">
              <a:spcBef>
                <a:spcPct val="20000"/>
              </a:spcBef>
              <a:buClr>
                <a:srgbClr val="006633"/>
              </a:buClr>
              <a:buFont typeface="Wingdings" pitchFamily="2" charset="2"/>
              <a:buNone/>
            </a:pPr>
            <a:r>
              <a:rPr lang="pt-BR" sz="4000" b="1" dirty="0" smtClean="0">
                <a:solidFill>
                  <a:srgbClr val="262673"/>
                </a:solidFill>
                <a:cs typeface="Arial" panose="020B0604020202020204" pitchFamily="34" charset="0"/>
              </a:rPr>
              <a:t>SÚMULAS TCU:</a:t>
            </a:r>
          </a:p>
          <a:p>
            <a:pPr algn="ctr">
              <a:spcBef>
                <a:spcPct val="20000"/>
              </a:spcBef>
              <a:buClr>
                <a:srgbClr val="006633"/>
              </a:buClr>
              <a:buFont typeface="Wingdings" pitchFamily="2" charset="2"/>
              <a:buNone/>
            </a:pPr>
            <a:endParaRPr lang="pt-BR" sz="2000" b="1" dirty="0" smtClean="0">
              <a:solidFill>
                <a:srgbClr val="262673"/>
              </a:solidFill>
              <a:cs typeface="Arial" panose="020B0604020202020204" pitchFamily="34" charset="0"/>
            </a:endParaRPr>
          </a:p>
          <a:p>
            <a:pPr marL="2963863" indent="-630238">
              <a:spcBef>
                <a:spcPct val="20000"/>
              </a:spcBef>
              <a:buClr>
                <a:srgbClr val="3333CC"/>
              </a:buClr>
              <a:buFont typeface="Arial" pitchFamily="34" charset="0"/>
              <a:buChar char="•"/>
            </a:pPr>
            <a:r>
              <a:rPr lang="pt-BR" sz="4000" b="1" dirty="0" smtClean="0">
                <a:solidFill>
                  <a:srgbClr val="3333CC"/>
                </a:solidFill>
                <a:cs typeface="Arial" panose="020B0604020202020204" pitchFamily="34" charset="0"/>
              </a:rPr>
              <a:t>OBRAS PÚBLICAS </a:t>
            </a:r>
          </a:p>
          <a:p>
            <a:pPr marL="2963863" indent="-630238">
              <a:spcBef>
                <a:spcPct val="20000"/>
              </a:spcBef>
              <a:buClr>
                <a:srgbClr val="3333CC"/>
              </a:buClr>
              <a:buFont typeface="Arial" pitchFamily="34" charset="0"/>
              <a:buChar char="•"/>
            </a:pPr>
            <a:r>
              <a:rPr lang="pt-BR" sz="4000" b="1" dirty="0" smtClean="0">
                <a:solidFill>
                  <a:srgbClr val="3333CC"/>
                </a:solidFill>
                <a:cs typeface="Arial" panose="020B0604020202020204" pitchFamily="34" charset="0"/>
              </a:rPr>
              <a:t>LICITAÇÕES</a:t>
            </a:r>
          </a:p>
          <a:p>
            <a:pPr marL="2963863" indent="-630238">
              <a:spcBef>
                <a:spcPct val="20000"/>
              </a:spcBef>
              <a:buClr>
                <a:srgbClr val="3333CC"/>
              </a:buClr>
              <a:buFont typeface="Arial" pitchFamily="34" charset="0"/>
              <a:buChar char="•"/>
            </a:pPr>
            <a:endParaRPr lang="pt-BR" sz="2400" b="1" dirty="0" smtClean="0">
              <a:solidFill>
                <a:srgbClr val="3333CC"/>
              </a:solidFill>
              <a:cs typeface="Arial" panose="020B0604020202020204" pitchFamily="34" charset="0"/>
            </a:endParaRPr>
          </a:p>
          <a:p>
            <a:pPr marL="2963863" indent="-630238">
              <a:spcBef>
                <a:spcPct val="20000"/>
              </a:spcBef>
              <a:buClr>
                <a:srgbClr val="3333CC"/>
              </a:buClr>
              <a:buFont typeface="Arial" pitchFamily="34" charset="0"/>
              <a:buChar char="•"/>
            </a:pPr>
            <a:endParaRPr lang="pt-BR" sz="2400" b="1" dirty="0">
              <a:solidFill>
                <a:srgbClr val="3333CC"/>
              </a:solidFill>
              <a:cs typeface="Arial" panose="020B0604020202020204" pitchFamily="34" charset="0"/>
            </a:endParaRPr>
          </a:p>
          <a:p>
            <a:pPr indent="4752975" algn="ctr">
              <a:spcBef>
                <a:spcPct val="20000"/>
              </a:spcBef>
              <a:buClr>
                <a:srgbClr val="006633"/>
              </a:buClr>
              <a:buFont typeface="Wingdings" pitchFamily="2" charset="2"/>
              <a:buNone/>
            </a:pPr>
            <a:r>
              <a:rPr lang="pt-BR" sz="2400" b="1" dirty="0">
                <a:solidFill>
                  <a:srgbClr val="262673"/>
                </a:solidFill>
                <a:cs typeface="Arial" panose="020B0604020202020204" pitchFamily="34" charset="0"/>
              </a:rPr>
              <a:t>Pedro Jorge</a:t>
            </a:r>
          </a:p>
          <a:p>
            <a:pPr algn="r">
              <a:spcBef>
                <a:spcPct val="20000"/>
              </a:spcBef>
              <a:buClr>
                <a:srgbClr val="006633"/>
              </a:buClr>
              <a:buFont typeface="Wingdings" pitchFamily="2" charset="2"/>
              <a:buNone/>
            </a:pPr>
            <a:r>
              <a:rPr lang="pt-BR" sz="2400" b="1" dirty="0">
                <a:solidFill>
                  <a:srgbClr val="262673"/>
                </a:solidFill>
                <a:cs typeface="Arial" panose="020B0604020202020204" pitchFamily="34" charset="0"/>
              </a:rPr>
              <a:t>pedroj@tce.sc.gov.br</a:t>
            </a:r>
          </a:p>
          <a:p>
            <a:pPr algn="ctr">
              <a:spcBef>
                <a:spcPct val="20000"/>
              </a:spcBef>
              <a:buClr>
                <a:srgbClr val="006633"/>
              </a:buClr>
              <a:buFont typeface="Wingdings" pitchFamily="2" charset="2"/>
              <a:buNone/>
            </a:pPr>
            <a:endParaRPr lang="pt-BR" sz="4800" b="1" dirty="0">
              <a:solidFill>
                <a:srgbClr val="262673"/>
              </a:solidFill>
              <a:latin typeface="Arial" panose="020B0604020202020204" pitchFamily="34" charset="0"/>
              <a:cs typeface="Arial" panose="020B0604020202020204" pitchFamily="34" charset="0"/>
            </a:endParaRPr>
          </a:p>
          <a:p>
            <a:pPr algn="ctr">
              <a:spcBef>
                <a:spcPct val="20000"/>
              </a:spcBef>
              <a:buClr>
                <a:srgbClr val="006633"/>
              </a:buClr>
              <a:buFont typeface="Wingdings" pitchFamily="2" charset="2"/>
              <a:buNone/>
            </a:pPr>
            <a:endParaRPr lang="pt-BR" b="1" dirty="0">
              <a:solidFill>
                <a:srgbClr val="262673"/>
              </a:solidFill>
            </a:endParaRPr>
          </a:p>
        </p:txBody>
      </p:sp>
      <p:sp>
        <p:nvSpPr>
          <p:cNvPr id="6" name="Espaço Reservado para Número de Slide 5"/>
          <p:cNvSpPr>
            <a:spLocks noGrp="1"/>
          </p:cNvSpPr>
          <p:nvPr>
            <p:ph type="sldNum" sz="quarter" idx="12"/>
          </p:nvPr>
        </p:nvSpPr>
        <p:spPr/>
        <p:txBody>
          <a:bodyPr/>
          <a:lstStyle/>
          <a:p>
            <a:fld id="{A5D74C34-45E8-479B-B18F-501E964D398C}" type="slidenum">
              <a:rPr lang="pt-BR" smtClean="0"/>
              <a:pPr/>
              <a:t>1</a:t>
            </a:fld>
            <a:endParaRPr lang="pt-BR"/>
          </a:p>
        </p:txBody>
      </p:sp>
    </p:spTree>
    <p:extLst>
      <p:ext uri="{BB962C8B-B14F-4D97-AF65-F5344CB8AC3E}">
        <p14:creationId xmlns:p14="http://schemas.microsoft.com/office/powerpoint/2010/main" val="644579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025610" y="198002"/>
            <a:ext cx="10389049" cy="6476180"/>
          </a:xfrm>
        </p:spPr>
        <p:txBody>
          <a:bodyPr>
            <a:normAutofit lnSpcReduction="10000"/>
          </a:bodyPr>
          <a:lstStyle/>
          <a:p>
            <a:pPr>
              <a:lnSpc>
                <a:spcPct val="100000"/>
              </a:lnSpc>
              <a:buNone/>
            </a:pPr>
            <a:r>
              <a:rPr lang="pt-BR" sz="2400" dirty="0" smtClean="0">
                <a:solidFill>
                  <a:srgbClr val="3333CC"/>
                </a:solidFill>
                <a:latin typeface="Arial" pitchFamily="34" charset="0"/>
                <a:cs typeface="Arial" pitchFamily="34" charset="0"/>
                <a:hlinkClick r:id="rId2" action="ppaction://hlinksldjump"/>
              </a:rPr>
              <a:t>SÚMULA Nº 289</a:t>
            </a:r>
            <a:r>
              <a:rPr lang="pt-BR" sz="2400" dirty="0" smtClean="0">
                <a:solidFill>
                  <a:srgbClr val="3333CC"/>
                </a:solidFill>
                <a:latin typeface="Arial" pitchFamily="34" charset="0"/>
                <a:cs typeface="Arial" pitchFamily="34" charset="0"/>
              </a:rPr>
              <a:t>: Índices contábeis</a:t>
            </a:r>
          </a:p>
          <a:p>
            <a:pPr marL="3225800" indent="-3225800">
              <a:lnSpc>
                <a:spcPct val="100000"/>
              </a:lnSpc>
              <a:buNone/>
            </a:pPr>
            <a:r>
              <a:rPr lang="pt-BR" sz="2400" dirty="0">
                <a:solidFill>
                  <a:srgbClr val="3333CC"/>
                </a:solidFill>
                <a:latin typeface="Arial" pitchFamily="34" charset="0"/>
                <a:cs typeface="Arial" pitchFamily="34" charset="0"/>
                <a:hlinkClick r:id="rId3" action="ppaction://hlinksldjump"/>
              </a:rPr>
              <a:t>SÚMULA Nº 283</a:t>
            </a:r>
            <a:r>
              <a:rPr lang="pt-BR" sz="2400" dirty="0">
                <a:solidFill>
                  <a:srgbClr val="3333CC"/>
                </a:solidFill>
                <a:latin typeface="Arial" pitchFamily="34" charset="0"/>
                <a:cs typeface="Arial" pitchFamily="34" charset="0"/>
              </a:rPr>
              <a:t>: Regularidade de obrigações </a:t>
            </a:r>
            <a:r>
              <a:rPr lang="pt-BR" sz="2400" dirty="0" smtClean="0">
                <a:solidFill>
                  <a:srgbClr val="3333CC"/>
                </a:solidFill>
                <a:latin typeface="Arial" pitchFamily="34" charset="0"/>
                <a:cs typeface="Arial" pitchFamily="34" charset="0"/>
              </a:rPr>
              <a:t>fiscais</a:t>
            </a:r>
          </a:p>
          <a:p>
            <a:pPr marL="3225800" indent="-3225800">
              <a:lnSpc>
                <a:spcPct val="100000"/>
              </a:lnSpc>
              <a:buNone/>
            </a:pPr>
            <a:r>
              <a:rPr lang="pt-BR" sz="2400" dirty="0" smtClean="0">
                <a:solidFill>
                  <a:srgbClr val="3333CC"/>
                </a:solidFill>
                <a:latin typeface="Arial" pitchFamily="34" charset="0"/>
                <a:cs typeface="Arial" pitchFamily="34" charset="0"/>
                <a:hlinkClick r:id="rId4" action="ppaction://hlinksldjump"/>
              </a:rPr>
              <a:t>SÚMULA </a:t>
            </a:r>
            <a:r>
              <a:rPr lang="pt-BR" sz="2400" dirty="0">
                <a:solidFill>
                  <a:srgbClr val="3333CC"/>
                </a:solidFill>
                <a:latin typeface="Arial" pitchFamily="34" charset="0"/>
                <a:cs typeface="Arial" pitchFamily="34" charset="0"/>
                <a:hlinkClick r:id="rId4" action="ppaction://hlinksldjump"/>
              </a:rPr>
              <a:t>Nº 282</a:t>
            </a:r>
            <a:r>
              <a:rPr lang="pt-BR" sz="2400" dirty="0">
                <a:solidFill>
                  <a:srgbClr val="3333CC"/>
                </a:solidFill>
                <a:latin typeface="Arial" pitchFamily="34" charset="0"/>
                <a:cs typeface="Arial" pitchFamily="34" charset="0"/>
              </a:rPr>
              <a:t>: Danos ao erário são </a:t>
            </a:r>
            <a:r>
              <a:rPr lang="pt-BR" sz="2400" dirty="0" smtClean="0">
                <a:solidFill>
                  <a:srgbClr val="3333CC"/>
                </a:solidFill>
                <a:latin typeface="Arial" pitchFamily="34" charset="0"/>
                <a:cs typeface="Arial" pitchFamily="34" charset="0"/>
              </a:rPr>
              <a:t>imprescritíveis</a:t>
            </a:r>
          </a:p>
          <a:p>
            <a:pPr marL="3225800" indent="-3225800">
              <a:lnSpc>
                <a:spcPct val="100000"/>
              </a:lnSpc>
              <a:buNone/>
            </a:pPr>
            <a:r>
              <a:rPr lang="pt-BR" sz="2400" dirty="0">
                <a:solidFill>
                  <a:srgbClr val="3333CC"/>
                </a:solidFill>
                <a:latin typeface="Arial" pitchFamily="34" charset="0"/>
                <a:cs typeface="Arial" pitchFamily="34" charset="0"/>
                <a:hlinkClick r:id="rId5" action="ppaction://hlinksldjump"/>
              </a:rPr>
              <a:t>SÚMULA Nº 281</a:t>
            </a:r>
            <a:r>
              <a:rPr lang="pt-BR" sz="2400" dirty="0">
                <a:solidFill>
                  <a:srgbClr val="3333CC"/>
                </a:solidFill>
                <a:latin typeface="Arial" pitchFamily="34" charset="0"/>
                <a:cs typeface="Arial" pitchFamily="34" charset="0"/>
              </a:rPr>
              <a:t>: Cooperativas em </a:t>
            </a:r>
            <a:r>
              <a:rPr lang="pt-BR" sz="2400" dirty="0" smtClean="0">
                <a:solidFill>
                  <a:srgbClr val="3333CC"/>
                </a:solidFill>
                <a:latin typeface="Arial" pitchFamily="34" charset="0"/>
                <a:cs typeface="Arial" pitchFamily="34" charset="0"/>
              </a:rPr>
              <a:t>licitações</a:t>
            </a:r>
          </a:p>
          <a:p>
            <a:pPr marL="3225800" indent="-3225800">
              <a:lnSpc>
                <a:spcPct val="100000"/>
              </a:lnSpc>
              <a:buNone/>
            </a:pPr>
            <a:r>
              <a:rPr lang="pt-BR" sz="2400" dirty="0">
                <a:solidFill>
                  <a:srgbClr val="3333CC"/>
                </a:solidFill>
                <a:latin typeface="Arial" pitchFamily="34" charset="0"/>
                <a:cs typeface="Arial" pitchFamily="34" charset="0"/>
                <a:hlinkClick r:id="rId6" action="ppaction://hlinksldjump"/>
              </a:rPr>
              <a:t>SÚMULA Nº 275</a:t>
            </a:r>
            <a:r>
              <a:rPr lang="pt-BR" sz="2400" dirty="0">
                <a:solidFill>
                  <a:srgbClr val="3333CC"/>
                </a:solidFill>
                <a:latin typeface="Arial" pitchFamily="34" charset="0"/>
                <a:cs typeface="Arial" pitchFamily="34" charset="0"/>
              </a:rPr>
              <a:t>: Garantias não </a:t>
            </a:r>
            <a:r>
              <a:rPr lang="pt-BR" sz="2400" dirty="0" smtClean="0">
                <a:solidFill>
                  <a:srgbClr val="3333CC"/>
                </a:solidFill>
                <a:latin typeface="Arial" pitchFamily="34" charset="0"/>
                <a:cs typeface="Arial" pitchFamily="34" charset="0"/>
              </a:rPr>
              <a:t>cumulativas</a:t>
            </a:r>
          </a:p>
          <a:p>
            <a:pPr marL="3225800" indent="-3225800">
              <a:lnSpc>
                <a:spcPct val="100000"/>
              </a:lnSpc>
              <a:buNone/>
            </a:pPr>
            <a:r>
              <a:rPr lang="pt-BR" sz="2400" dirty="0">
                <a:solidFill>
                  <a:srgbClr val="3333CC"/>
                </a:solidFill>
                <a:latin typeface="Arial" pitchFamily="34" charset="0"/>
                <a:cs typeface="Arial" pitchFamily="34" charset="0"/>
                <a:hlinkClick r:id="rId7" action="ppaction://hlinksldjump"/>
              </a:rPr>
              <a:t>SÚMULA Nº 274</a:t>
            </a:r>
            <a:r>
              <a:rPr lang="pt-BR" sz="2400" dirty="0">
                <a:solidFill>
                  <a:srgbClr val="3333CC"/>
                </a:solidFill>
                <a:latin typeface="Arial" pitchFamily="34" charset="0"/>
                <a:cs typeface="Arial" pitchFamily="34" charset="0"/>
              </a:rPr>
              <a:t>: Vedação de inscrição prévia no </a:t>
            </a:r>
            <a:r>
              <a:rPr lang="pt-BR" sz="2400" dirty="0" smtClean="0">
                <a:solidFill>
                  <a:srgbClr val="3333CC"/>
                </a:solidFill>
                <a:latin typeface="Arial" pitchFamily="34" charset="0"/>
                <a:cs typeface="Arial" pitchFamily="34" charset="0"/>
              </a:rPr>
              <a:t>SICAF</a:t>
            </a:r>
          </a:p>
          <a:p>
            <a:pPr marL="3225800" indent="-3225800">
              <a:lnSpc>
                <a:spcPct val="100000"/>
              </a:lnSpc>
              <a:buNone/>
            </a:pPr>
            <a:r>
              <a:rPr lang="pt-BR" sz="2400" dirty="0">
                <a:solidFill>
                  <a:srgbClr val="3333CC"/>
                </a:solidFill>
                <a:latin typeface="Arial" pitchFamily="34" charset="0"/>
                <a:cs typeface="Arial" pitchFamily="34" charset="0"/>
                <a:hlinkClick r:id="rId8" action="ppaction://hlinksldjump"/>
              </a:rPr>
              <a:t>SÚMULA Nº 272</a:t>
            </a:r>
            <a:r>
              <a:rPr lang="pt-BR" sz="2400" dirty="0">
                <a:solidFill>
                  <a:srgbClr val="3333CC"/>
                </a:solidFill>
                <a:latin typeface="Arial" pitchFamily="34" charset="0"/>
                <a:cs typeface="Arial" pitchFamily="34" charset="0"/>
              </a:rPr>
              <a:t>: Vedação de certos custos anteriores ao contrato</a:t>
            </a:r>
          </a:p>
          <a:p>
            <a:pPr marL="3225800" indent="-3225800">
              <a:lnSpc>
                <a:spcPct val="100000"/>
              </a:lnSpc>
              <a:buNone/>
            </a:pPr>
            <a:r>
              <a:rPr lang="pt-BR" sz="2400" dirty="0">
                <a:solidFill>
                  <a:srgbClr val="3333CC"/>
                </a:solidFill>
                <a:latin typeface="Arial" pitchFamily="34" charset="0"/>
                <a:cs typeface="Arial" pitchFamily="34" charset="0"/>
                <a:hlinkClick r:id="rId9" action="ppaction://hlinksldjump"/>
              </a:rPr>
              <a:t>SÚMULA Nº 270</a:t>
            </a:r>
            <a:r>
              <a:rPr lang="pt-BR" sz="2400" dirty="0">
                <a:solidFill>
                  <a:srgbClr val="3333CC"/>
                </a:solidFill>
                <a:latin typeface="Arial" pitchFamily="34" charset="0"/>
                <a:cs typeface="Arial" pitchFamily="34" charset="0"/>
              </a:rPr>
              <a:t>: Marcas para padronização</a:t>
            </a:r>
          </a:p>
          <a:p>
            <a:pPr marL="3225800" indent="-3225800">
              <a:lnSpc>
                <a:spcPct val="100000"/>
              </a:lnSpc>
              <a:buNone/>
            </a:pPr>
            <a:r>
              <a:rPr lang="pt-BR" sz="2400" dirty="0">
                <a:solidFill>
                  <a:srgbClr val="3333CC"/>
                </a:solidFill>
                <a:latin typeface="Arial" pitchFamily="34" charset="0"/>
                <a:cs typeface="Arial" pitchFamily="34" charset="0"/>
                <a:hlinkClick r:id="rId10" action="ppaction://hlinksldjump"/>
              </a:rPr>
              <a:t>SÚMULA Nº 269</a:t>
            </a:r>
            <a:r>
              <a:rPr lang="pt-BR" sz="2400" dirty="0">
                <a:solidFill>
                  <a:srgbClr val="3333CC"/>
                </a:solidFill>
                <a:latin typeface="Arial" pitchFamily="34" charset="0"/>
                <a:cs typeface="Arial" pitchFamily="34" charset="0"/>
              </a:rPr>
              <a:t>: Serviços de </a:t>
            </a:r>
            <a:r>
              <a:rPr lang="pt-BR" sz="2400" dirty="0" smtClean="0">
                <a:solidFill>
                  <a:srgbClr val="3333CC"/>
                </a:solidFill>
                <a:latin typeface="Arial" pitchFamily="34" charset="0"/>
                <a:cs typeface="Arial" pitchFamily="34" charset="0"/>
              </a:rPr>
              <a:t>TI</a:t>
            </a:r>
          </a:p>
          <a:p>
            <a:pPr marL="3225800" indent="-3225800">
              <a:lnSpc>
                <a:spcPct val="100000"/>
              </a:lnSpc>
              <a:buNone/>
            </a:pPr>
            <a:r>
              <a:rPr lang="pt-BR" sz="2400" dirty="0">
                <a:solidFill>
                  <a:srgbClr val="3333CC"/>
                </a:solidFill>
                <a:latin typeface="Arial" pitchFamily="34" charset="0"/>
                <a:cs typeface="Arial" pitchFamily="34" charset="0"/>
                <a:hlinkClick r:id="rId11" action="ppaction://hlinksldjump"/>
              </a:rPr>
              <a:t>SÚMULA Nº 265</a:t>
            </a:r>
            <a:r>
              <a:rPr lang="pt-BR" sz="2400" dirty="0">
                <a:solidFill>
                  <a:srgbClr val="3333CC"/>
                </a:solidFill>
                <a:latin typeface="Arial" pitchFamily="34" charset="0"/>
                <a:cs typeface="Arial" pitchFamily="34" charset="0"/>
              </a:rPr>
              <a:t>: Contratação de </a:t>
            </a:r>
            <a:r>
              <a:rPr lang="pt-BR" sz="2400" dirty="0" smtClean="0">
                <a:solidFill>
                  <a:srgbClr val="3333CC"/>
                </a:solidFill>
                <a:latin typeface="Arial" pitchFamily="34" charset="0"/>
                <a:cs typeface="Arial" pitchFamily="34" charset="0"/>
              </a:rPr>
              <a:t>subsidiárias/controladas</a:t>
            </a:r>
          </a:p>
          <a:p>
            <a:pPr marL="3225800" indent="-3225800">
              <a:lnSpc>
                <a:spcPct val="100000"/>
              </a:lnSpc>
              <a:buNone/>
            </a:pPr>
            <a:r>
              <a:rPr lang="pt-BR" sz="2400" dirty="0">
                <a:solidFill>
                  <a:srgbClr val="3333CC"/>
                </a:solidFill>
                <a:latin typeface="Arial" pitchFamily="34" charset="0"/>
                <a:cs typeface="Arial" pitchFamily="34" charset="0"/>
                <a:hlinkClick r:id="rId12" action="ppaction://hlinksldjump"/>
              </a:rPr>
              <a:t>SÚMULA Nº 263</a:t>
            </a:r>
            <a:r>
              <a:rPr lang="pt-BR" sz="2400" dirty="0">
                <a:solidFill>
                  <a:srgbClr val="3333CC"/>
                </a:solidFill>
                <a:latin typeface="Arial" pitchFamily="34" charset="0"/>
                <a:cs typeface="Arial" pitchFamily="34" charset="0"/>
              </a:rPr>
              <a:t>: Exigência de quantitativos </a:t>
            </a:r>
            <a:r>
              <a:rPr lang="pt-BR" sz="2400" dirty="0" smtClean="0">
                <a:solidFill>
                  <a:srgbClr val="3333CC"/>
                </a:solidFill>
                <a:latin typeface="Arial" pitchFamily="34" charset="0"/>
                <a:cs typeface="Arial" pitchFamily="34" charset="0"/>
              </a:rPr>
              <a:t>mínimos</a:t>
            </a:r>
          </a:p>
          <a:p>
            <a:pPr marL="3225800" indent="-3225800">
              <a:lnSpc>
                <a:spcPct val="100000"/>
              </a:lnSpc>
              <a:buNone/>
            </a:pPr>
            <a:r>
              <a:rPr lang="pt-BR" sz="2400" dirty="0">
                <a:solidFill>
                  <a:srgbClr val="3333CC"/>
                </a:solidFill>
                <a:latin typeface="Arial" pitchFamily="34" charset="0"/>
                <a:cs typeface="Arial" pitchFamily="34" charset="0"/>
                <a:hlinkClick r:id="rId13" action="ppaction://hlinksldjump"/>
              </a:rPr>
              <a:t>SÚMULA Nº 262</a:t>
            </a:r>
            <a:r>
              <a:rPr lang="pt-BR" sz="2400" dirty="0">
                <a:solidFill>
                  <a:srgbClr val="3333CC"/>
                </a:solidFill>
                <a:latin typeface="Arial" pitchFamily="34" charset="0"/>
                <a:cs typeface="Arial" pitchFamily="34" charset="0"/>
              </a:rPr>
              <a:t>: Demonstrar a </a:t>
            </a:r>
            <a:r>
              <a:rPr lang="pt-BR" sz="2400" dirty="0" smtClean="0">
                <a:solidFill>
                  <a:srgbClr val="3333CC"/>
                </a:solidFill>
                <a:latin typeface="Arial" pitchFamily="34" charset="0"/>
                <a:cs typeface="Arial" pitchFamily="34" charset="0"/>
              </a:rPr>
              <a:t>exequibilidade</a:t>
            </a:r>
          </a:p>
          <a:p>
            <a:pPr marL="3225800" indent="-3225800">
              <a:lnSpc>
                <a:spcPct val="100000"/>
              </a:lnSpc>
              <a:buNone/>
            </a:pPr>
            <a:r>
              <a:rPr lang="pt-BR" sz="2400" dirty="0">
                <a:solidFill>
                  <a:srgbClr val="3333CC"/>
                </a:solidFill>
                <a:latin typeface="Arial" pitchFamily="34" charset="0"/>
                <a:cs typeface="Arial" pitchFamily="34" charset="0"/>
                <a:hlinkClick r:id="rId14" action="ppaction://hlinksldjump"/>
              </a:rPr>
              <a:t>SÚMULA </a:t>
            </a:r>
            <a:r>
              <a:rPr lang="pt-BR" sz="2400" dirty="0" smtClean="0">
                <a:solidFill>
                  <a:srgbClr val="3333CC"/>
                </a:solidFill>
                <a:latin typeface="Arial" pitchFamily="34" charset="0"/>
                <a:cs typeface="Arial" pitchFamily="34" charset="0"/>
                <a:hlinkClick r:id="rId14" action="ppaction://hlinksldjump"/>
              </a:rPr>
              <a:t>Nº </a:t>
            </a:r>
            <a:r>
              <a:rPr lang="pt-BR" sz="2400" dirty="0">
                <a:solidFill>
                  <a:srgbClr val="3333CC"/>
                </a:solidFill>
                <a:latin typeface="Arial" pitchFamily="34" charset="0"/>
                <a:cs typeface="Arial" pitchFamily="34" charset="0"/>
                <a:hlinkClick r:id="rId14" action="ppaction://hlinksldjump"/>
              </a:rPr>
              <a:t>261</a:t>
            </a:r>
            <a:r>
              <a:rPr lang="pt-BR" sz="2400" dirty="0">
                <a:solidFill>
                  <a:srgbClr val="3333CC"/>
                </a:solidFill>
                <a:latin typeface="Arial" pitchFamily="34" charset="0"/>
                <a:cs typeface="Arial" pitchFamily="34" charset="0"/>
              </a:rPr>
              <a:t>: Projeto básico adequado e atualizado</a:t>
            </a:r>
          </a:p>
          <a:p>
            <a:pPr marL="3225800" indent="-3225800">
              <a:lnSpc>
                <a:spcPct val="100000"/>
              </a:lnSpc>
              <a:buNone/>
            </a:pPr>
            <a:r>
              <a:rPr lang="pt-BR" sz="2400" dirty="0">
                <a:solidFill>
                  <a:srgbClr val="3333CC"/>
                </a:solidFill>
                <a:latin typeface="Arial" pitchFamily="34" charset="0"/>
                <a:cs typeface="Arial" pitchFamily="34" charset="0"/>
                <a:hlinkClick r:id="rId15" action="ppaction://hlinksldjump"/>
              </a:rPr>
              <a:t>SÚMULA Nº 260</a:t>
            </a:r>
            <a:r>
              <a:rPr lang="pt-BR" sz="2400" dirty="0">
                <a:solidFill>
                  <a:srgbClr val="3333CC"/>
                </a:solidFill>
                <a:latin typeface="Arial" pitchFamily="34" charset="0"/>
                <a:cs typeface="Arial" pitchFamily="34" charset="0"/>
              </a:rPr>
              <a:t>: ART e responsáveis técnicos</a:t>
            </a:r>
          </a:p>
          <a:p>
            <a:pPr marL="3225800" indent="-3225800">
              <a:lnSpc>
                <a:spcPct val="100000"/>
              </a:lnSpc>
              <a:buNone/>
            </a:pPr>
            <a:endParaRPr lang="pt-BR" sz="2400" dirty="0">
              <a:solidFill>
                <a:srgbClr val="3333CC"/>
              </a:solidFill>
              <a:latin typeface="Arial" pitchFamily="34" charset="0"/>
              <a:cs typeface="Arial" pitchFamily="34" charset="0"/>
            </a:endParaRPr>
          </a:p>
          <a:p>
            <a:pPr marL="3225800" indent="-3225800">
              <a:lnSpc>
                <a:spcPct val="10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smtClean="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marL="3225800" indent="-3225800">
              <a:lnSpc>
                <a:spcPct val="120000"/>
              </a:lnSpc>
              <a:buNone/>
            </a:pPr>
            <a:endParaRPr lang="pt-BR" sz="2400" dirty="0" smtClean="0">
              <a:solidFill>
                <a:srgbClr val="3333CC"/>
              </a:solidFill>
              <a:latin typeface="Arial" pitchFamily="34" charset="0"/>
              <a:cs typeface="Arial" pitchFamily="34" charset="0"/>
            </a:endParaRPr>
          </a:p>
          <a:p>
            <a:pPr marL="3225800" indent="-3225800">
              <a:lnSpc>
                <a:spcPct val="120000"/>
              </a:lnSpc>
              <a:buNone/>
            </a:pPr>
            <a:endParaRPr lang="pt-BR" sz="2400" dirty="0">
              <a:solidFill>
                <a:srgbClr val="3333CC"/>
              </a:solidFill>
              <a:latin typeface="Arial" pitchFamily="34" charset="0"/>
              <a:cs typeface="Arial" pitchFamily="34" charset="0"/>
            </a:endParaRPr>
          </a:p>
          <a:p>
            <a:pPr>
              <a:lnSpc>
                <a:spcPct val="120000"/>
              </a:lnSpc>
              <a:buNone/>
            </a:pPr>
            <a:endParaRPr lang="pt-BR" sz="3000" dirty="0" smtClean="0">
              <a:solidFill>
                <a:srgbClr val="3333CC"/>
              </a:solidFill>
              <a:latin typeface="Arial" pitchFamily="34" charset="0"/>
              <a:cs typeface="Arial" pitchFamily="34" charset="0"/>
            </a:endParaRPr>
          </a:p>
          <a:p>
            <a:pPr>
              <a:lnSpc>
                <a:spcPct val="120000"/>
              </a:lnSpc>
              <a:buNone/>
            </a:pPr>
            <a:endParaRPr lang="pt-BR" sz="1200" i="1"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a:t>
            </a:fld>
            <a:endParaRPr lang="pt-B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976184" y="112745"/>
            <a:ext cx="11121081" cy="6561437"/>
          </a:xfrm>
        </p:spPr>
        <p:txBody>
          <a:bodyPr>
            <a:noAutofit/>
          </a:bodyPr>
          <a:lstStyle/>
          <a:p>
            <a:pPr>
              <a:lnSpc>
                <a:spcPct val="100000"/>
              </a:lnSpc>
              <a:spcBef>
                <a:spcPts val="600"/>
              </a:spcBef>
              <a:buNone/>
            </a:pPr>
            <a:r>
              <a:rPr lang="pt-BR" sz="2400" dirty="0">
                <a:solidFill>
                  <a:srgbClr val="3333CC"/>
                </a:solidFill>
                <a:latin typeface="Arial" pitchFamily="34" charset="0"/>
                <a:cs typeface="Arial" pitchFamily="34" charset="0"/>
                <a:hlinkClick r:id="rId2" action="ppaction://hlinksldjump"/>
              </a:rPr>
              <a:t>SÚMULA Nº 259</a:t>
            </a:r>
            <a:r>
              <a:rPr lang="pt-BR" sz="2400" dirty="0">
                <a:solidFill>
                  <a:srgbClr val="3333CC"/>
                </a:solidFill>
                <a:latin typeface="Arial" pitchFamily="34" charset="0"/>
                <a:cs typeface="Arial" pitchFamily="34" charset="0"/>
              </a:rPr>
              <a:t>: Fixação de preços máximos</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3" action="ppaction://hlinksldjump"/>
              </a:rPr>
              <a:t>SÚMULA Nº 258</a:t>
            </a:r>
            <a:r>
              <a:rPr lang="pt-BR" sz="2400" dirty="0">
                <a:solidFill>
                  <a:srgbClr val="3333CC"/>
                </a:solidFill>
                <a:latin typeface="Arial" pitchFamily="34" charset="0"/>
                <a:cs typeface="Arial" pitchFamily="34" charset="0"/>
              </a:rPr>
              <a:t>: Detalhamento do BDI, LS e dos custos unitários, no Edital e na </a:t>
            </a:r>
            <a:r>
              <a:rPr lang="pt-BR" sz="2400" dirty="0" smtClean="0">
                <a:solidFill>
                  <a:srgbClr val="3333CC"/>
                </a:solidFill>
                <a:latin typeface="Arial" pitchFamily="34" charset="0"/>
                <a:cs typeface="Arial" pitchFamily="34" charset="0"/>
              </a:rPr>
              <a:t>proposta</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4" action="ppaction://hlinksldjump"/>
              </a:rPr>
              <a:t>SÚMULA Nº 257</a:t>
            </a:r>
            <a:r>
              <a:rPr lang="pt-BR" sz="2400" dirty="0">
                <a:solidFill>
                  <a:srgbClr val="3333CC"/>
                </a:solidFill>
                <a:latin typeface="Arial" pitchFamily="34" charset="0"/>
                <a:cs typeface="Arial" pitchFamily="34" charset="0"/>
              </a:rPr>
              <a:t>: Pregão nos serviços comuns</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5" action="ppaction://hlinksldjump"/>
              </a:rPr>
              <a:t>SÚMULA Nº 255</a:t>
            </a:r>
            <a:r>
              <a:rPr lang="pt-BR" sz="2400" dirty="0">
                <a:solidFill>
                  <a:srgbClr val="3333CC"/>
                </a:solidFill>
                <a:latin typeface="Arial" pitchFamily="34" charset="0"/>
                <a:cs typeface="Arial" pitchFamily="34" charset="0"/>
              </a:rPr>
              <a:t>: Comprovação de exclusividade</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6" action="ppaction://hlinksldjump"/>
              </a:rPr>
              <a:t>SÚMULA Nº 254</a:t>
            </a:r>
            <a:r>
              <a:rPr lang="pt-BR" sz="2400" dirty="0">
                <a:solidFill>
                  <a:srgbClr val="3333CC"/>
                </a:solidFill>
                <a:latin typeface="Arial" pitchFamily="34" charset="0"/>
                <a:cs typeface="Arial" pitchFamily="34" charset="0"/>
              </a:rPr>
              <a:t>: Vedação no BDI do IRPJ e </a:t>
            </a:r>
            <a:r>
              <a:rPr lang="pt-BR" sz="2400" dirty="0" smtClean="0">
                <a:solidFill>
                  <a:srgbClr val="3333CC"/>
                </a:solidFill>
                <a:latin typeface="Arial" pitchFamily="34" charset="0"/>
                <a:cs typeface="Arial" pitchFamily="34" charset="0"/>
              </a:rPr>
              <a:t>CSLL</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7" action="ppaction://hlinksldjump"/>
              </a:rPr>
              <a:t>SÚMULA Nº 253</a:t>
            </a:r>
            <a:r>
              <a:rPr lang="pt-BR" sz="2400" dirty="0">
                <a:solidFill>
                  <a:srgbClr val="3333CC"/>
                </a:solidFill>
                <a:latin typeface="Arial" pitchFamily="34" charset="0"/>
                <a:cs typeface="Arial" pitchFamily="34" charset="0"/>
              </a:rPr>
              <a:t>: BDI para materiais e equipamentos</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8" action="ppaction://hlinksldjump"/>
              </a:rPr>
              <a:t>SÚMULA Nº 252</a:t>
            </a:r>
            <a:r>
              <a:rPr lang="pt-BR" sz="2400" dirty="0">
                <a:solidFill>
                  <a:srgbClr val="3333CC"/>
                </a:solidFill>
                <a:latin typeface="Arial" pitchFamily="34" charset="0"/>
                <a:cs typeface="Arial" pitchFamily="34" charset="0"/>
              </a:rPr>
              <a:t>: Inviabilidade de competição para serviços técnicos</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9" action="ppaction://hlinksldjump"/>
              </a:rPr>
              <a:t>SÚMULA Nº 250</a:t>
            </a:r>
            <a:r>
              <a:rPr lang="pt-BR" sz="2400" dirty="0">
                <a:solidFill>
                  <a:srgbClr val="3333CC"/>
                </a:solidFill>
                <a:latin typeface="Arial" pitchFamily="34" charset="0"/>
                <a:cs typeface="Arial" pitchFamily="34" charset="0"/>
              </a:rPr>
              <a:t>: Instituições sem fins lucrativos</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0" action="ppaction://hlinksldjump"/>
              </a:rPr>
              <a:t>SÚMULA Nº 248</a:t>
            </a:r>
            <a:r>
              <a:rPr lang="pt-BR" sz="2400" dirty="0">
                <a:solidFill>
                  <a:srgbClr val="3333CC"/>
                </a:solidFill>
                <a:latin typeface="Arial" pitchFamily="34" charset="0"/>
                <a:cs typeface="Arial" pitchFamily="34" charset="0"/>
              </a:rPr>
              <a:t>: Propostas aptas em Convite</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1" action="ppaction://hlinksldjump"/>
              </a:rPr>
              <a:t>SÚMULA Nº 247</a:t>
            </a:r>
            <a:r>
              <a:rPr lang="pt-BR" sz="2400" dirty="0">
                <a:solidFill>
                  <a:srgbClr val="3333CC"/>
                </a:solidFill>
                <a:latin typeface="Arial" pitchFamily="34" charset="0"/>
                <a:cs typeface="Arial" pitchFamily="34" charset="0"/>
              </a:rPr>
              <a:t>: Adjudicação por item, se divisível</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2" action="ppaction://hlinksldjump"/>
              </a:rPr>
              <a:t>SÚMULA Nº 227</a:t>
            </a:r>
            <a:r>
              <a:rPr lang="pt-BR" sz="2400" dirty="0">
                <a:solidFill>
                  <a:srgbClr val="3333CC"/>
                </a:solidFill>
                <a:latin typeface="Arial" pitchFamily="34" charset="0"/>
                <a:cs typeface="Arial" pitchFamily="34" charset="0"/>
              </a:rPr>
              <a:t>: Pagamento parcial não exonera a responsabilidade solidária</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3" action="ppaction://hlinksldjump"/>
              </a:rPr>
              <a:t>SÚMULA Nº 222</a:t>
            </a:r>
            <a:r>
              <a:rPr lang="pt-BR" sz="2400" dirty="0">
                <a:solidFill>
                  <a:srgbClr val="3333CC"/>
                </a:solidFill>
                <a:latin typeface="Arial" pitchFamily="34" charset="0"/>
                <a:cs typeface="Arial" pitchFamily="34" charset="0"/>
              </a:rPr>
              <a:t>: Acatamento das Decisões do </a:t>
            </a:r>
            <a:r>
              <a:rPr lang="pt-BR" sz="2400" dirty="0" smtClean="0">
                <a:solidFill>
                  <a:srgbClr val="3333CC"/>
                </a:solidFill>
                <a:latin typeface="Arial" pitchFamily="34" charset="0"/>
                <a:cs typeface="Arial" pitchFamily="34" charset="0"/>
              </a:rPr>
              <a:t>TCU</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4" action="ppaction://hlinksldjump"/>
              </a:rPr>
              <a:t>SÚMULA Nº 185</a:t>
            </a:r>
            <a:r>
              <a:rPr lang="pt-BR" sz="2400" dirty="0">
                <a:solidFill>
                  <a:srgbClr val="3333CC"/>
                </a:solidFill>
                <a:latin typeface="Arial" pitchFamily="34" charset="0"/>
                <a:cs typeface="Arial" pitchFamily="34" charset="0"/>
              </a:rPr>
              <a:t>: Autor do projeto x supervisão da obra</a:t>
            </a:r>
          </a:p>
          <a:p>
            <a:pPr marL="2422525" indent="-2422525">
              <a:lnSpc>
                <a:spcPct val="100000"/>
              </a:lnSpc>
              <a:spcBef>
                <a:spcPts val="600"/>
              </a:spcBef>
              <a:buNone/>
            </a:pPr>
            <a:r>
              <a:rPr lang="pt-BR" sz="2400" dirty="0">
                <a:solidFill>
                  <a:srgbClr val="3333CC"/>
                </a:solidFill>
                <a:latin typeface="Arial" pitchFamily="34" charset="0"/>
                <a:cs typeface="Arial" pitchFamily="34" charset="0"/>
                <a:hlinkClick r:id="rId15" action="ppaction://hlinksldjump"/>
              </a:rPr>
              <a:t>SÚMULA Nº 039</a:t>
            </a:r>
            <a:r>
              <a:rPr lang="pt-BR" sz="2400" dirty="0">
                <a:solidFill>
                  <a:srgbClr val="3333CC"/>
                </a:solidFill>
                <a:latin typeface="Arial" pitchFamily="34" charset="0"/>
                <a:cs typeface="Arial" pitchFamily="34" charset="0"/>
              </a:rPr>
              <a:t>: Notória </a:t>
            </a:r>
            <a:r>
              <a:rPr lang="pt-BR" sz="2400" dirty="0" smtClean="0">
                <a:solidFill>
                  <a:srgbClr val="3333CC"/>
                </a:solidFill>
                <a:latin typeface="Arial" pitchFamily="34" charset="0"/>
                <a:cs typeface="Arial" pitchFamily="34" charset="0"/>
              </a:rPr>
              <a:t>especialização</a:t>
            </a: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smtClean="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smtClean="0">
              <a:solidFill>
                <a:srgbClr val="3333CC"/>
              </a:solidFill>
              <a:latin typeface="Arial" pitchFamily="34" charset="0"/>
              <a:cs typeface="Arial" pitchFamily="34" charset="0"/>
            </a:endParaRPr>
          </a:p>
          <a:p>
            <a:pPr marL="3225800" indent="-3225800">
              <a:lnSpc>
                <a:spcPct val="100000"/>
              </a:lnSpc>
              <a:spcBef>
                <a:spcPts val="600"/>
              </a:spcBef>
              <a:buNone/>
            </a:pPr>
            <a:endParaRPr lang="pt-BR" sz="2400" dirty="0">
              <a:solidFill>
                <a:srgbClr val="3333CC"/>
              </a:solidFill>
              <a:latin typeface="Arial" pitchFamily="34" charset="0"/>
              <a:cs typeface="Arial" pitchFamily="34" charset="0"/>
            </a:endParaRPr>
          </a:p>
          <a:p>
            <a:pPr>
              <a:lnSpc>
                <a:spcPct val="100000"/>
              </a:lnSpc>
              <a:spcBef>
                <a:spcPts val="600"/>
              </a:spcBef>
              <a:buNone/>
            </a:pPr>
            <a:endParaRPr lang="pt-BR" sz="2400" dirty="0" smtClean="0">
              <a:solidFill>
                <a:srgbClr val="3333CC"/>
              </a:solidFill>
              <a:latin typeface="Arial" pitchFamily="34" charset="0"/>
              <a:cs typeface="Arial" pitchFamily="34" charset="0"/>
            </a:endParaRPr>
          </a:p>
          <a:p>
            <a:pPr>
              <a:lnSpc>
                <a:spcPct val="100000"/>
              </a:lnSpc>
              <a:spcBef>
                <a:spcPts val="600"/>
              </a:spcBef>
              <a:buNone/>
            </a:pPr>
            <a:endParaRPr lang="pt-BR" sz="2400" i="1"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3</a:t>
            </a:fld>
            <a:endParaRPr lang="pt-BR" dirty="0"/>
          </a:p>
        </p:txBody>
      </p:sp>
    </p:spTree>
    <p:extLst>
      <p:ext uri="{BB962C8B-B14F-4D97-AF65-F5344CB8AC3E}">
        <p14:creationId xmlns:p14="http://schemas.microsoft.com/office/powerpoint/2010/main" val="1618235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22828" cy="6293617"/>
          </a:xfrm>
        </p:spPr>
        <p:txBody>
          <a:bodyPr>
            <a:normAutofit fontScale="92500" lnSpcReduction="20000"/>
          </a:bodyPr>
          <a:lstStyle/>
          <a:p>
            <a:pPr>
              <a:lnSpc>
                <a:spcPct val="120000"/>
              </a:lnSpc>
              <a:buNone/>
            </a:pPr>
            <a:r>
              <a:rPr lang="pt-BR" sz="3000" dirty="0" smtClean="0">
                <a:solidFill>
                  <a:srgbClr val="3333CC"/>
                </a:solidFill>
                <a:latin typeface="Arial" pitchFamily="34" charset="0"/>
                <a:cs typeface="Arial" pitchFamily="34" charset="0"/>
              </a:rPr>
              <a:t>SÚMULA Nº 289: Índices contábeis</a:t>
            </a:r>
          </a:p>
          <a:p>
            <a:pPr>
              <a:lnSpc>
                <a:spcPct val="120000"/>
              </a:lnSpc>
              <a:buNone/>
            </a:pPr>
            <a:endParaRPr lang="pt-BR" sz="1200" i="1" dirty="0" smtClean="0">
              <a:latin typeface="Arial" pitchFamily="34" charset="0"/>
              <a:cs typeface="Arial" pitchFamily="34" charset="0"/>
            </a:endParaRPr>
          </a:p>
          <a:p>
            <a:pPr marL="0" indent="0" algn="just">
              <a:lnSpc>
                <a:spcPct val="120000"/>
              </a:lnSpc>
              <a:buNone/>
            </a:pPr>
            <a:r>
              <a:rPr lang="pt-BR" sz="3000" i="1" dirty="0" smtClean="0">
                <a:latin typeface="Arial" pitchFamily="34" charset="0"/>
                <a:cs typeface="Arial" pitchFamily="34" charset="0"/>
              </a:rPr>
              <a:t>"A exigência de índices contábeis de capacidade financeira, a exemplo dos de liquidez, deve estar justificada no processo da licitação, conter parâmetros atualizados de mercado e atender às características do objeto licitado, sendo vedado o uso de índice cuja fórmula inclua rentabilidade ou lucratividade.“</a:t>
            </a:r>
          </a:p>
          <a:p>
            <a:pPr marL="0" indent="0">
              <a:lnSpc>
                <a:spcPct val="120000"/>
              </a:lnSpc>
              <a:buNone/>
            </a:pPr>
            <a:endParaRPr lang="pt-BR" sz="1200" i="1" dirty="0" smtClean="0">
              <a:latin typeface="Arial" pitchFamily="34" charset="0"/>
              <a:cs typeface="Arial" pitchFamily="34" charset="0"/>
            </a:endParaRPr>
          </a:p>
          <a:p>
            <a:pPr>
              <a:lnSpc>
                <a:spcPct val="120000"/>
              </a:lnSpc>
              <a:buNone/>
            </a:pPr>
            <a:r>
              <a:rPr lang="pt-BR" dirty="0" smtClean="0">
                <a:latin typeface="Arial" pitchFamily="34" charset="0"/>
                <a:cs typeface="Arial" pitchFamily="34" charset="0"/>
              </a:rPr>
              <a:t>Fundamento Legal;</a:t>
            </a:r>
          </a:p>
          <a:p>
            <a:pPr>
              <a:lnSpc>
                <a:spcPct val="120000"/>
              </a:lnSpc>
              <a:buNone/>
            </a:pPr>
            <a:r>
              <a:rPr lang="pt-BR" sz="2900" dirty="0" smtClean="0">
                <a:latin typeface="Arial" pitchFamily="34" charset="0"/>
                <a:cs typeface="Arial" pitchFamily="34" charset="0"/>
              </a:rPr>
              <a:t>- Decreto-Lei n. 5.452/1943, art. 442, parágrafo único.</a:t>
            </a:r>
          </a:p>
          <a:p>
            <a:pPr>
              <a:lnSpc>
                <a:spcPct val="120000"/>
              </a:lnSpc>
              <a:buNone/>
            </a:pPr>
            <a:r>
              <a:rPr lang="pt-BR" sz="2900" dirty="0" smtClean="0">
                <a:latin typeface="Arial" pitchFamily="34" charset="0"/>
                <a:cs typeface="Arial" pitchFamily="34" charset="0"/>
              </a:rPr>
              <a:t>- Lei nº 8.666/1993, </a:t>
            </a:r>
            <a:r>
              <a:rPr lang="pt-BR" sz="2900" dirty="0" err="1" smtClean="0">
                <a:latin typeface="Arial" pitchFamily="34" charset="0"/>
                <a:cs typeface="Arial" pitchFamily="34" charset="0"/>
              </a:rPr>
              <a:t>arts</a:t>
            </a:r>
            <a:r>
              <a:rPr lang="pt-BR" sz="2900" dirty="0" smtClean="0">
                <a:latin typeface="Arial" pitchFamily="34" charset="0"/>
                <a:cs typeface="Arial" pitchFamily="34" charset="0"/>
              </a:rPr>
              <a:t>. 3º, § 1º, inciso I, e 31, §§ 1º e 5º.</a:t>
            </a:r>
          </a:p>
          <a:p>
            <a:pPr>
              <a:lnSpc>
                <a:spcPct val="120000"/>
              </a:lnSpc>
              <a:buNone/>
            </a:pPr>
            <a:r>
              <a:rPr lang="pt-BR" sz="2900" dirty="0" smtClean="0">
                <a:latin typeface="Arial" pitchFamily="34" charset="0"/>
                <a:cs typeface="Arial" pitchFamily="34" charset="0"/>
              </a:rPr>
              <a:t>- Lei nº 5.764/1971, art. 86.</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4</a:t>
            </a:fld>
            <a:endParaRPr lang="pt-BR"/>
          </a:p>
        </p:txBody>
      </p:sp>
    </p:spTree>
    <p:extLst>
      <p:ext uri="{BB962C8B-B14F-4D97-AF65-F5344CB8AC3E}">
        <p14:creationId xmlns:p14="http://schemas.microsoft.com/office/powerpoint/2010/main" val="8079739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17531" y="469789"/>
            <a:ext cx="9412014" cy="6167494"/>
          </a:xfrm>
        </p:spPr>
        <p:txBody>
          <a:bodyPr>
            <a:normAutofit lnSpcReduction="10000"/>
          </a:bodyPr>
          <a:lstStyle/>
          <a:p>
            <a:pPr>
              <a:lnSpc>
                <a:spcPct val="100000"/>
              </a:lnSpc>
              <a:buNone/>
            </a:pPr>
            <a:r>
              <a:rPr lang="pt-BR" dirty="0" smtClean="0">
                <a:solidFill>
                  <a:srgbClr val="3333CC"/>
                </a:solidFill>
                <a:latin typeface="Arial" pitchFamily="34" charset="0"/>
                <a:cs typeface="Arial" pitchFamily="34" charset="0"/>
              </a:rPr>
              <a:t>SÚMULA Nº 283: Regularidade de obrigações fiscais</a:t>
            </a:r>
          </a:p>
          <a:p>
            <a:pPr>
              <a:lnSpc>
                <a:spcPct val="100000"/>
              </a:lnSpc>
              <a:buNone/>
            </a:pPr>
            <a:endParaRPr lang="pt-BR" sz="1000" dirty="0" smtClean="0">
              <a:solidFill>
                <a:srgbClr val="3333CC"/>
              </a:solidFill>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“Para fim de habilitação, a Administração Pública não deve exigir dos licitantes a apresentação de certidão de quitação de obrigações fiscais, e sim prova de sua regularidade.”</a:t>
            </a:r>
          </a:p>
          <a:p>
            <a:pPr marL="0" indent="0">
              <a:lnSpc>
                <a:spcPct val="100000"/>
              </a:lnSpc>
              <a:buNone/>
            </a:pPr>
            <a:endParaRPr lang="pt-BR" sz="1000" dirty="0" smtClean="0">
              <a:latin typeface="Arial" pitchFamily="34" charset="0"/>
              <a:cs typeface="Arial" pitchFamily="34" charset="0"/>
            </a:endParaRPr>
          </a:p>
          <a:p>
            <a:pPr>
              <a:lnSpc>
                <a:spcPct val="100000"/>
              </a:lnSpc>
              <a:buNone/>
            </a:pPr>
            <a:r>
              <a:rPr lang="pt-BR" dirty="0" smtClean="0">
                <a:latin typeface="Arial" pitchFamily="34" charset="0"/>
                <a:cs typeface="Arial" pitchFamily="34" charset="0"/>
              </a:rPr>
              <a:t>Fundamento Legal:</a:t>
            </a:r>
          </a:p>
          <a:p>
            <a:pPr>
              <a:lnSpc>
                <a:spcPct val="100000"/>
              </a:lnSpc>
              <a:buNone/>
            </a:pPr>
            <a:r>
              <a:rPr lang="pt-BR" dirty="0" smtClean="0">
                <a:latin typeface="Arial" pitchFamily="34" charset="0"/>
                <a:cs typeface="Arial" pitchFamily="34" charset="0"/>
              </a:rPr>
              <a:t>- Lei nº 8.666/93, </a:t>
            </a:r>
            <a:r>
              <a:rPr lang="pt-BR" dirty="0" err="1" smtClean="0">
                <a:latin typeface="Arial" pitchFamily="34" charset="0"/>
                <a:cs typeface="Arial" pitchFamily="34" charset="0"/>
              </a:rPr>
              <a:t>arts</a:t>
            </a:r>
            <a:r>
              <a:rPr lang="pt-BR" dirty="0" smtClean="0">
                <a:latin typeface="Arial" pitchFamily="34" charset="0"/>
                <a:cs typeface="Arial" pitchFamily="34" charset="0"/>
              </a:rPr>
              <a:t>. 27, IV, e 29, III e IV;</a:t>
            </a:r>
          </a:p>
          <a:p>
            <a:pPr>
              <a:lnSpc>
                <a:spcPct val="100000"/>
              </a:lnSpc>
              <a:buNone/>
            </a:pPr>
            <a:r>
              <a:rPr lang="pt-BR" dirty="0" smtClean="0">
                <a:latin typeface="Arial" pitchFamily="34" charset="0"/>
                <a:cs typeface="Arial" pitchFamily="34" charset="0"/>
              </a:rPr>
              <a:t>- Decreto nº 99.684, de 08/11/1990, </a:t>
            </a:r>
            <a:r>
              <a:rPr lang="pt-BR" dirty="0" err="1" smtClean="0">
                <a:latin typeface="Arial" pitchFamily="34" charset="0"/>
                <a:cs typeface="Arial" pitchFamily="34" charset="0"/>
              </a:rPr>
              <a:t>arts</a:t>
            </a:r>
            <a:r>
              <a:rPr lang="pt-BR" dirty="0" smtClean="0">
                <a:latin typeface="Arial" pitchFamily="34" charset="0"/>
                <a:cs typeface="Arial" pitchFamily="34" charset="0"/>
              </a:rPr>
              <a:t>. 43, 44, I, 45 e 46;</a:t>
            </a:r>
          </a:p>
          <a:p>
            <a:pPr>
              <a:lnSpc>
                <a:spcPct val="100000"/>
              </a:lnSpc>
              <a:buNone/>
            </a:pPr>
            <a:r>
              <a:rPr lang="pt-BR" dirty="0" smtClean="0">
                <a:latin typeface="Arial" pitchFamily="34" charset="0"/>
                <a:cs typeface="Arial" pitchFamily="34" charset="0"/>
              </a:rPr>
              <a:t>- Decreto nº 6.106, de 30/04/2007, art. 1º, I e II;</a:t>
            </a:r>
          </a:p>
          <a:p>
            <a:pPr>
              <a:lnSpc>
                <a:spcPct val="100000"/>
              </a:lnSpc>
              <a:buNone/>
            </a:pPr>
            <a:r>
              <a:rPr lang="pt-BR" dirty="0" smtClean="0">
                <a:latin typeface="Arial" pitchFamily="34" charset="0"/>
                <a:cs typeface="Arial" pitchFamily="34" charset="0"/>
              </a:rPr>
              <a:t>- Portaria Conjunta PGFN/RFB nº 3, de 02/05/2007, </a:t>
            </a:r>
            <a:r>
              <a:rPr lang="pt-BR" dirty="0" err="1" smtClean="0">
                <a:latin typeface="Arial" pitchFamily="34" charset="0"/>
                <a:cs typeface="Arial" pitchFamily="34" charset="0"/>
              </a:rPr>
              <a:t>arts</a:t>
            </a:r>
            <a:r>
              <a:rPr lang="pt-BR" dirty="0" smtClean="0">
                <a:latin typeface="Arial" pitchFamily="34" charset="0"/>
                <a:cs typeface="Arial" pitchFamily="34" charset="0"/>
              </a:rPr>
              <a:t>. 2º a 4º.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5</a:t>
            </a:fld>
            <a:endParaRPr lang="pt-B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532858"/>
            <a:ext cx="9033642" cy="4181038"/>
          </a:xfrm>
        </p:spPr>
        <p:txBody>
          <a:bodyPr>
            <a:noAutofit/>
          </a:bodyPr>
          <a:lstStyle/>
          <a:p>
            <a:pPr>
              <a:buNone/>
            </a:pPr>
            <a:r>
              <a:rPr lang="pt-BR" dirty="0" smtClean="0">
                <a:solidFill>
                  <a:srgbClr val="3333CC"/>
                </a:solidFill>
                <a:latin typeface="Arial" pitchFamily="34" charset="0"/>
                <a:cs typeface="Arial" pitchFamily="34" charset="0"/>
              </a:rPr>
              <a:t>SÚMULA Nº 282: Danos ao erário são imprescritíveis</a:t>
            </a:r>
          </a:p>
          <a:p>
            <a:pPr>
              <a:buNone/>
            </a:pPr>
            <a:endParaRPr lang="pt-BR" sz="1000" dirty="0" smtClean="0">
              <a:solidFill>
                <a:srgbClr val="3333CC"/>
              </a:solidFill>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“As ações de ressarcimento movidas pelo Estado contra os agentes causadores de danos ao erário são imprescritíveis.”</a:t>
            </a:r>
          </a:p>
          <a:p>
            <a:pPr marL="0" indent="0" algn="just">
              <a:buNone/>
            </a:pPr>
            <a:endParaRPr lang="pt-BR" sz="10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FontTx/>
              <a:buChar char="-"/>
            </a:pPr>
            <a:r>
              <a:rPr lang="pt-BR" dirty="0" smtClean="0">
                <a:latin typeface="Arial" pitchFamily="34" charset="0"/>
                <a:cs typeface="Arial" pitchFamily="34" charset="0"/>
              </a:rPr>
              <a:t>Constituição Federal de 1988, artigo 37, § 5º.</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6</a:t>
            </a:fld>
            <a:endParaRPr lang="pt-B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033642" cy="5931009"/>
          </a:xfrm>
        </p:spPr>
        <p:txBody>
          <a:bodyPr>
            <a:noAutofit/>
          </a:bodyPr>
          <a:lstStyle/>
          <a:p>
            <a:pPr>
              <a:lnSpc>
                <a:spcPct val="100000"/>
              </a:lnSpc>
              <a:buNone/>
            </a:pPr>
            <a:r>
              <a:rPr lang="pt-BR" dirty="0" smtClean="0">
                <a:solidFill>
                  <a:srgbClr val="3333CC"/>
                </a:solidFill>
                <a:latin typeface="Arial" pitchFamily="34" charset="0"/>
                <a:cs typeface="Arial" pitchFamily="34" charset="0"/>
              </a:rPr>
              <a:t>SÚMULA Nº 281: Cooperativas em licitações</a:t>
            </a:r>
          </a:p>
          <a:p>
            <a:pPr>
              <a:lnSpc>
                <a:spcPct val="100000"/>
              </a:lnSpc>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“É vedada a participação de cooperativas em licitação quando, pela natureza do serviço ou pelo modo como é usualmente executado no mercado em geral, houver necessidade de subordinação jurídica entre o obreiro e o contratado, bem como de pessoalidade e habitualidade.”</a:t>
            </a:r>
          </a:p>
          <a:p>
            <a:pPr marL="0" indent="0">
              <a:lnSpc>
                <a:spcPct val="100000"/>
              </a:lnSpc>
              <a:buNone/>
            </a:pPr>
            <a:endParaRPr lang="pt-BR" sz="1000" i="1" dirty="0" smtClean="0">
              <a:latin typeface="Arial" pitchFamily="34" charset="0"/>
              <a:cs typeface="Arial" pitchFamily="34" charset="0"/>
            </a:endParaRPr>
          </a:p>
          <a:p>
            <a:pPr>
              <a:lnSpc>
                <a:spcPct val="100000"/>
              </a:lnSpc>
              <a:buNone/>
            </a:pPr>
            <a:r>
              <a:rPr lang="pt-BR" dirty="0" smtClean="0">
                <a:latin typeface="Arial" pitchFamily="34" charset="0"/>
                <a:cs typeface="Arial" pitchFamily="34" charset="0"/>
              </a:rPr>
              <a:t>Fundamento Legal:</a:t>
            </a:r>
          </a:p>
          <a:p>
            <a:pPr>
              <a:lnSpc>
                <a:spcPct val="100000"/>
              </a:lnSpc>
              <a:buNone/>
            </a:pPr>
            <a:r>
              <a:rPr lang="pt-BR" dirty="0" smtClean="0">
                <a:latin typeface="Arial" pitchFamily="34" charset="0"/>
                <a:cs typeface="Arial" pitchFamily="34" charset="0"/>
              </a:rPr>
              <a:t>- Decreto-Lei nº 5.452/1943, art. 442, parágrafo único;</a:t>
            </a:r>
          </a:p>
          <a:p>
            <a:pPr>
              <a:lnSpc>
                <a:spcPct val="100000"/>
              </a:lnSpc>
              <a:buNone/>
            </a:pPr>
            <a:r>
              <a:rPr lang="pt-BR" dirty="0" smtClean="0">
                <a:latin typeface="Arial" pitchFamily="34" charset="0"/>
                <a:cs typeface="Arial" pitchFamily="34" charset="0"/>
              </a:rPr>
              <a:t>- Lei nº 8.666/1993, art. 3º, § 1º, inciso I</a:t>
            </a:r>
          </a:p>
          <a:p>
            <a:pPr>
              <a:lnSpc>
                <a:spcPct val="100000"/>
              </a:lnSpc>
              <a:buNone/>
            </a:pPr>
            <a:r>
              <a:rPr lang="pt-BR" dirty="0" smtClean="0">
                <a:latin typeface="Arial" pitchFamily="34" charset="0"/>
                <a:cs typeface="Arial" pitchFamily="34" charset="0"/>
              </a:rPr>
              <a:t>- Lei nº 5.764/1971, art. 86</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7</a:t>
            </a:fld>
            <a:endParaRPr lang="pt-B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2"/>
            <a:ext cx="8844456" cy="4890486"/>
          </a:xfrm>
        </p:spPr>
        <p:txBody>
          <a:bodyPr>
            <a:normAutofit/>
          </a:bodyPr>
          <a:lstStyle/>
          <a:p>
            <a:pPr>
              <a:buNone/>
            </a:pPr>
            <a:r>
              <a:rPr lang="pt-BR" dirty="0" smtClean="0">
                <a:solidFill>
                  <a:srgbClr val="3333CC"/>
                </a:solidFill>
                <a:latin typeface="Arial" pitchFamily="34" charset="0"/>
                <a:cs typeface="Arial" pitchFamily="34" charset="0"/>
              </a:rPr>
              <a:t>SÚMULA Nº 275: Garantias não cumulativas</a:t>
            </a:r>
          </a:p>
          <a:p>
            <a:pPr>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“Para fins de qualificação econômico-financeira, a Administração pode exigir das licitantes, de forma não cumulativa, capital social mínimo, patrimônio líquido mínimo ou garantias que assegurem o adimplemento do contrato a ser celebrado, no caso de compras para entrega futura e de execução de obras e serviços.”</a:t>
            </a:r>
          </a:p>
          <a:p>
            <a:pPr marL="0" indent="0" algn="just">
              <a:buNone/>
            </a:pPr>
            <a:endParaRPr lang="pt-BR" sz="10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Lei n° 8.666/1993, art. 31, § 2º.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8</a:t>
            </a:fld>
            <a:endParaRPr lang="pt-B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91408" y="359432"/>
            <a:ext cx="9254358" cy="5489576"/>
          </a:xfrm>
        </p:spPr>
        <p:txBody>
          <a:bodyPr>
            <a:normAutofit/>
          </a:bodyPr>
          <a:lstStyle/>
          <a:p>
            <a:pPr>
              <a:buNone/>
            </a:pPr>
            <a:r>
              <a:rPr lang="pt-BR" dirty="0" smtClean="0">
                <a:solidFill>
                  <a:srgbClr val="3333CC"/>
                </a:solidFill>
                <a:latin typeface="Arial" pitchFamily="34" charset="0"/>
                <a:cs typeface="Arial" pitchFamily="34" charset="0"/>
              </a:rPr>
              <a:t>SÚMULA Nº 274: Vedação de inscrição prévia no SICAF</a:t>
            </a:r>
          </a:p>
          <a:p>
            <a:pPr>
              <a:lnSpc>
                <a:spcPct val="100000"/>
              </a:lnSpc>
              <a:buNone/>
            </a:pPr>
            <a:endParaRPr lang="pt-BR" sz="1000" i="1"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“É vedada a exigência de prévia inscrição no Sistema de Cadastramento Unificado de Fornecedores - </a:t>
            </a:r>
            <a:r>
              <a:rPr lang="pt-BR" i="1" dirty="0" err="1" smtClean="0">
                <a:latin typeface="Arial" pitchFamily="34" charset="0"/>
                <a:cs typeface="Arial" pitchFamily="34" charset="0"/>
              </a:rPr>
              <a:t>Sicaf</a:t>
            </a:r>
            <a:r>
              <a:rPr lang="pt-BR" i="1" dirty="0" smtClean="0">
                <a:latin typeface="Arial" pitchFamily="34" charset="0"/>
                <a:cs typeface="Arial" pitchFamily="34" charset="0"/>
              </a:rPr>
              <a:t> para efeito de habilitação em licitação.”</a:t>
            </a:r>
          </a:p>
          <a:p>
            <a:pPr marL="0" indent="0">
              <a:buNone/>
            </a:pPr>
            <a:endParaRPr lang="pt-BR" sz="10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Lei nº 8.666/1993 - </a:t>
            </a:r>
            <a:r>
              <a:rPr lang="pt-BR" dirty="0" err="1" smtClean="0">
                <a:latin typeface="Arial" pitchFamily="34" charset="0"/>
                <a:cs typeface="Arial" pitchFamily="34" charset="0"/>
              </a:rPr>
              <a:t>arts</a:t>
            </a:r>
            <a:r>
              <a:rPr lang="pt-BR" dirty="0" smtClean="0">
                <a:latin typeface="Arial" pitchFamily="34" charset="0"/>
                <a:cs typeface="Arial" pitchFamily="34" charset="0"/>
              </a:rPr>
              <a:t>. 3º, § 1º, inciso I, 22, §§ 1º e 3º, 27, incisos I a V, e 32</a:t>
            </a:r>
          </a:p>
          <a:p>
            <a:pPr>
              <a:buNone/>
            </a:pPr>
            <a:r>
              <a:rPr lang="pt-BR" dirty="0" smtClean="0">
                <a:latin typeface="Arial" pitchFamily="34" charset="0"/>
                <a:cs typeface="Arial" pitchFamily="34" charset="0"/>
              </a:rPr>
              <a:t>- Decreto nº 3.722/2001, alterado pelo Decreto nº 4.485/2002 - art. 3º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9</a:t>
            </a:fld>
            <a:endParaRPr lang="pt-B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6" y="359431"/>
            <a:ext cx="9254359" cy="6262086"/>
          </a:xfrm>
        </p:spPr>
        <p:txBody>
          <a:bodyPr>
            <a:noAutofit/>
          </a:bodyPr>
          <a:lstStyle/>
          <a:p>
            <a:pPr marL="3232150" indent="-3232150" algn="just">
              <a:lnSpc>
                <a:spcPct val="110000"/>
              </a:lnSpc>
              <a:buNone/>
            </a:pPr>
            <a:r>
              <a:rPr lang="pt-BR" dirty="0" smtClean="0">
                <a:solidFill>
                  <a:srgbClr val="3333CC"/>
                </a:solidFill>
                <a:latin typeface="Arial" pitchFamily="34" charset="0"/>
                <a:cs typeface="Arial" pitchFamily="34" charset="0"/>
              </a:rPr>
              <a:t>SÚMULA Nº 272: Vedação de certos custos anteriores ao contrato</a:t>
            </a:r>
          </a:p>
          <a:p>
            <a:pPr marL="0" indent="0" algn="just">
              <a:lnSpc>
                <a:spcPct val="110000"/>
              </a:lnSpc>
              <a:buNone/>
            </a:pPr>
            <a:r>
              <a:rPr lang="pt-BR" i="1" dirty="0" smtClean="0">
                <a:latin typeface="Arial" pitchFamily="34" charset="0"/>
                <a:cs typeface="Arial" pitchFamily="34" charset="0"/>
              </a:rPr>
              <a:t>“No edital de licitação, é vedada a inclusão de exigências de habilitação e de quesitos de pontuação técnica para cujo atendimento os licitantes tenham de incorrer em custos que não sejam necessários anteriormente à celebração do contrato.”</a:t>
            </a:r>
          </a:p>
          <a:p>
            <a:pPr algn="just">
              <a:lnSpc>
                <a:spcPct val="110000"/>
              </a:lnSpc>
              <a:buNone/>
            </a:pPr>
            <a:endParaRPr lang="pt-BR" sz="1000" dirty="0" smtClean="0">
              <a:latin typeface="Arial" pitchFamily="34" charset="0"/>
              <a:cs typeface="Arial" pitchFamily="34" charset="0"/>
            </a:endParaRPr>
          </a:p>
          <a:p>
            <a:pPr algn="just">
              <a:lnSpc>
                <a:spcPct val="100000"/>
              </a:lnSpc>
              <a:spcBef>
                <a:spcPts val="0"/>
              </a:spcBef>
              <a:buNone/>
            </a:pPr>
            <a:r>
              <a:rPr lang="pt-BR" dirty="0" smtClean="0">
                <a:latin typeface="Arial" pitchFamily="34" charset="0"/>
                <a:cs typeface="Arial" pitchFamily="34" charset="0"/>
              </a:rPr>
              <a:t>Fundamento Legal:</a:t>
            </a:r>
          </a:p>
          <a:p>
            <a:pPr algn="just">
              <a:lnSpc>
                <a:spcPct val="100000"/>
              </a:lnSpc>
              <a:spcBef>
                <a:spcPts val="0"/>
              </a:spcBef>
              <a:buNone/>
            </a:pPr>
            <a:r>
              <a:rPr lang="pt-BR" dirty="0" smtClean="0">
                <a:latin typeface="Arial" pitchFamily="34" charset="0"/>
                <a:cs typeface="Arial" pitchFamily="34" charset="0"/>
              </a:rPr>
              <a:t>- Constituição Federal de 1.988, art. 37, inciso XXI;</a:t>
            </a:r>
          </a:p>
          <a:p>
            <a:pPr algn="just">
              <a:lnSpc>
                <a:spcPct val="100000"/>
              </a:lnSpc>
              <a:spcBef>
                <a:spcPts val="0"/>
              </a:spcBef>
              <a:buNone/>
            </a:pPr>
            <a:r>
              <a:rPr lang="pt-BR" dirty="0" smtClean="0">
                <a:latin typeface="Arial" pitchFamily="34" charset="0"/>
                <a:cs typeface="Arial" pitchFamily="34" charset="0"/>
              </a:rPr>
              <a:t>- Lei nº 8.666/63, art. 3º, § 1º, incisos I; </a:t>
            </a:r>
            <a:r>
              <a:rPr lang="pt-BR" dirty="0" err="1" smtClean="0">
                <a:latin typeface="Arial" pitchFamily="34" charset="0"/>
                <a:cs typeface="Arial" pitchFamily="34" charset="0"/>
              </a:rPr>
              <a:t>arts</a:t>
            </a:r>
            <a:r>
              <a:rPr lang="pt-BR" dirty="0" smtClean="0">
                <a:latin typeface="Arial" pitchFamily="34" charset="0"/>
                <a:cs typeface="Arial" pitchFamily="34" charset="0"/>
              </a:rPr>
              <a:t>. 27 e 30 e art. 44, º 1º;</a:t>
            </a:r>
          </a:p>
          <a:p>
            <a:pPr algn="just">
              <a:lnSpc>
                <a:spcPct val="100000"/>
              </a:lnSpc>
              <a:spcBef>
                <a:spcPts val="0"/>
              </a:spcBef>
              <a:buNone/>
            </a:pPr>
            <a:r>
              <a:rPr lang="pt-BR" dirty="0" smtClean="0">
                <a:latin typeface="Arial" pitchFamily="34" charset="0"/>
                <a:cs typeface="Arial" pitchFamily="34" charset="0"/>
              </a:rPr>
              <a:t>- Lei nº 9.784, de 29/01/1999, art. 2º, caput e inciso VI do Parágrafo único.</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10</a:t>
            </a:fld>
            <a:endParaRPr lang="pt-B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002111" cy="4590941"/>
          </a:xfrm>
        </p:spPr>
        <p:txBody>
          <a:bodyPr>
            <a:normAutofit/>
          </a:bodyPr>
          <a:lstStyle/>
          <a:p>
            <a:pPr>
              <a:lnSpc>
                <a:spcPct val="100000"/>
              </a:lnSpc>
              <a:buNone/>
            </a:pPr>
            <a:r>
              <a:rPr lang="pt-BR" dirty="0" smtClean="0">
                <a:solidFill>
                  <a:srgbClr val="3333CC"/>
                </a:solidFill>
                <a:latin typeface="Arial" pitchFamily="34" charset="0"/>
                <a:cs typeface="Arial" pitchFamily="34" charset="0"/>
              </a:rPr>
              <a:t>SÚMULA Nº 270: Marcas para padronização</a:t>
            </a:r>
          </a:p>
          <a:p>
            <a:pPr>
              <a:lnSpc>
                <a:spcPct val="100000"/>
              </a:lnSpc>
              <a:buNone/>
            </a:pPr>
            <a:endParaRPr lang="pt-BR" sz="1000" i="1"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“Em licitações referentes a compras, inclusive de softwares, é possível a indicação de marca, desde que seja estritamente necessária para atender exigências de padronização e que haja prévia justificação.”</a:t>
            </a:r>
          </a:p>
          <a:p>
            <a:pPr>
              <a:lnSpc>
                <a:spcPct val="100000"/>
              </a:lnSpc>
              <a:buNone/>
            </a:pPr>
            <a:endParaRPr lang="pt-BR" sz="1000" dirty="0" smtClean="0">
              <a:latin typeface="Arial" pitchFamily="34" charset="0"/>
              <a:cs typeface="Arial" pitchFamily="34" charset="0"/>
            </a:endParaRPr>
          </a:p>
          <a:p>
            <a:pPr>
              <a:lnSpc>
                <a:spcPct val="100000"/>
              </a:lnSpc>
              <a:buNone/>
            </a:pPr>
            <a:r>
              <a:rPr lang="pt-BR" dirty="0" smtClean="0">
                <a:latin typeface="Arial" pitchFamily="34" charset="0"/>
                <a:cs typeface="Arial" pitchFamily="34" charset="0"/>
              </a:rPr>
              <a:t>Fundamento Legal:</a:t>
            </a:r>
          </a:p>
          <a:p>
            <a:pPr>
              <a:lnSpc>
                <a:spcPct val="100000"/>
              </a:lnSpc>
              <a:buNone/>
            </a:pPr>
            <a:r>
              <a:rPr lang="pt-BR" dirty="0" smtClean="0">
                <a:latin typeface="Arial" pitchFamily="34" charset="0"/>
                <a:cs typeface="Arial" pitchFamily="34" charset="0"/>
              </a:rPr>
              <a:t>- Lei 8.666/1993, artigo 15, inciso 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11</a:t>
            </a:fld>
            <a:endParaRPr lang="pt-B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85546" y="249069"/>
            <a:ext cx="8891751" cy="6498569"/>
          </a:xfrm>
        </p:spPr>
        <p:txBody>
          <a:bodyPr>
            <a:normAutofit fontScale="92500" lnSpcReduction="20000"/>
          </a:bodyPr>
          <a:lstStyle/>
          <a:p>
            <a:pPr>
              <a:lnSpc>
                <a:spcPct val="110000"/>
              </a:lnSpc>
              <a:buNone/>
            </a:pPr>
            <a:r>
              <a:rPr lang="pt-BR" sz="3000" dirty="0" smtClean="0">
                <a:solidFill>
                  <a:srgbClr val="3333CC"/>
                </a:solidFill>
                <a:latin typeface="Arial" pitchFamily="34" charset="0"/>
                <a:cs typeface="Arial" pitchFamily="34" charset="0"/>
              </a:rPr>
              <a:t>SÚMULA Nº 269: Serviços de TI</a:t>
            </a:r>
          </a:p>
          <a:p>
            <a:pPr>
              <a:lnSpc>
                <a:spcPct val="110000"/>
              </a:lnSpc>
              <a:buNone/>
            </a:pPr>
            <a:endParaRPr lang="pt-BR" sz="1100" dirty="0" smtClean="0">
              <a:latin typeface="Arial" pitchFamily="34" charset="0"/>
              <a:cs typeface="Arial" pitchFamily="34" charset="0"/>
            </a:endParaRPr>
          </a:p>
          <a:p>
            <a:pPr marL="0" indent="0" algn="just">
              <a:lnSpc>
                <a:spcPct val="120000"/>
              </a:lnSpc>
              <a:buNone/>
            </a:pPr>
            <a:r>
              <a:rPr lang="pt-BR" sz="3000" i="1" dirty="0" smtClean="0">
                <a:latin typeface="Arial" pitchFamily="34" charset="0"/>
                <a:cs typeface="Arial" pitchFamily="34" charset="0"/>
              </a:rPr>
              <a:t>“Nas contratações para a prestação de serviços de tecnologia da informação, a remuneração deve estar vinculada a resultados ou ao atendimento de níveis de serviço, admitindo-se o pagamento por hora trabalhada ou por posto de serviço somente quando as características do objeto não o permitirem, hipótese em que a excepcionalidade deve estar prévia e adequadamente justificada nos respectivos processos administrativos.”</a:t>
            </a:r>
          </a:p>
          <a:p>
            <a:pPr marL="0" indent="0" algn="just">
              <a:lnSpc>
                <a:spcPct val="110000"/>
              </a:lnSpc>
              <a:buNone/>
            </a:pPr>
            <a:endParaRPr lang="pt-BR" sz="1100" i="1" dirty="0" smtClean="0">
              <a:latin typeface="Arial" pitchFamily="34" charset="0"/>
              <a:cs typeface="Arial" pitchFamily="34" charset="0"/>
            </a:endParaRPr>
          </a:p>
          <a:p>
            <a:pPr>
              <a:lnSpc>
                <a:spcPct val="110000"/>
              </a:lnSpc>
              <a:buNone/>
            </a:pPr>
            <a:r>
              <a:rPr lang="pt-BR" dirty="0" smtClean="0">
                <a:latin typeface="Arial" pitchFamily="34" charset="0"/>
                <a:cs typeface="Arial" pitchFamily="34" charset="0"/>
              </a:rPr>
              <a:t>Fundamento Legal:</a:t>
            </a:r>
          </a:p>
          <a:p>
            <a:pPr>
              <a:lnSpc>
                <a:spcPct val="110000"/>
              </a:lnSpc>
              <a:buNone/>
            </a:pPr>
            <a:r>
              <a:rPr lang="pt-BR" dirty="0" smtClean="0">
                <a:latin typeface="Arial" pitchFamily="34" charset="0"/>
                <a:cs typeface="Arial" pitchFamily="34" charset="0"/>
              </a:rPr>
              <a:t>- Constituição Federal, art. 37, caput;</a:t>
            </a:r>
          </a:p>
          <a:p>
            <a:pPr>
              <a:lnSpc>
                <a:spcPct val="110000"/>
              </a:lnSpc>
              <a:buNone/>
            </a:pPr>
            <a:r>
              <a:rPr lang="pt-BR" dirty="0" smtClean="0">
                <a:latin typeface="Arial" pitchFamily="34" charset="0"/>
                <a:cs typeface="Arial" pitchFamily="34" charset="0"/>
              </a:rPr>
              <a:t>- Decreto nº 2.271/97, art. 3º, § 1º;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12</a:t>
            </a:fld>
            <a:endParaRPr lang="pt-B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254468" y="359431"/>
            <a:ext cx="9616966" cy="5931009"/>
          </a:xfrm>
        </p:spPr>
        <p:txBody>
          <a:bodyPr>
            <a:normAutofit/>
          </a:bodyPr>
          <a:lstStyle/>
          <a:p>
            <a:pPr>
              <a:buNone/>
            </a:pPr>
            <a:r>
              <a:rPr lang="pt-BR" dirty="0" smtClean="0">
                <a:solidFill>
                  <a:srgbClr val="3333CC"/>
                </a:solidFill>
                <a:latin typeface="Arial" pitchFamily="34" charset="0"/>
                <a:cs typeface="Arial" pitchFamily="34" charset="0"/>
              </a:rPr>
              <a:t>SÚMULA Nº 265: Contratação de subsidiárias/controladas</a:t>
            </a:r>
          </a:p>
          <a:p>
            <a:pPr>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“A contratação de subsidiárias e controladas com fulcro no art. 24, inciso XXIII, da Lei nº 8.666/93 somente é admitida nas hipóteses em que houver, simultaneamente, compatibilidade com os preços de mercado e pertinência entre o serviço a ser prestado ou os bens a serem alienados ou adquiridos e o objeto social das mencionadas entidades.”</a:t>
            </a:r>
          </a:p>
          <a:p>
            <a:pPr marL="0" indent="0" algn="just">
              <a:lnSpc>
                <a:spcPct val="100000"/>
              </a:lnSpc>
              <a:buNone/>
            </a:pPr>
            <a:endParaRPr lang="pt-BR" sz="1000" dirty="0" smtClean="0">
              <a:latin typeface="Arial" pitchFamily="34" charset="0"/>
              <a:cs typeface="Arial" pitchFamily="34" charset="0"/>
            </a:endParaRPr>
          </a:p>
          <a:p>
            <a:pPr marL="0" indent="0" algn="just">
              <a:lnSpc>
                <a:spcPct val="100000"/>
              </a:lnSpc>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Constituição Federal, art. 37, inciso XXI;</a:t>
            </a:r>
          </a:p>
          <a:p>
            <a:pPr>
              <a:buNone/>
            </a:pPr>
            <a:r>
              <a:rPr lang="pt-BR" dirty="0" smtClean="0">
                <a:latin typeface="Arial" pitchFamily="34" charset="0"/>
                <a:cs typeface="Arial" pitchFamily="34" charset="0"/>
              </a:rPr>
              <a:t>- Lei nº 8.666/1993, art. 24, inciso XXIII.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13</a:t>
            </a:fld>
            <a:endParaRPr lang="pt-B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22828" cy="6498569"/>
          </a:xfrm>
        </p:spPr>
        <p:txBody>
          <a:bodyPr>
            <a:normAutofit/>
          </a:bodyPr>
          <a:lstStyle/>
          <a:p>
            <a:pPr>
              <a:buNone/>
            </a:pPr>
            <a:r>
              <a:rPr lang="pt-BR" dirty="0" smtClean="0">
                <a:solidFill>
                  <a:srgbClr val="3333CC"/>
                </a:solidFill>
                <a:latin typeface="Arial" pitchFamily="34" charset="0"/>
                <a:cs typeface="Arial" pitchFamily="34" charset="0"/>
              </a:rPr>
              <a:t>SÚMULA Nº 263: Exigência de quantitativos mínimos</a:t>
            </a:r>
          </a:p>
          <a:p>
            <a:pPr>
              <a:lnSpc>
                <a:spcPct val="110000"/>
              </a:lnSpc>
              <a:buNone/>
            </a:pPr>
            <a:endParaRPr lang="pt-BR" sz="1100" i="1"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“Para a comprovação da capacidade técnico-operacional das licitantes, e desde que limitada, simultaneamente, às parcelas de maior relevância e valor significativo do objeto a ser contratado, é legal a exigência de comprovação da execução de quantitativos mínimos em obras ou serviços com características semelhantes, devendo essa exigência guardar proporção com a dimensão e a complexidade do objeto a ser executado.”</a:t>
            </a:r>
          </a:p>
          <a:p>
            <a:pPr>
              <a:buNone/>
            </a:pPr>
            <a:endParaRPr lang="pt-BR" sz="11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Constituição Federal, art. 37, inciso XXI;</a:t>
            </a:r>
          </a:p>
          <a:p>
            <a:pPr>
              <a:buNone/>
            </a:pPr>
            <a:r>
              <a:rPr lang="pt-BR" dirty="0" smtClean="0">
                <a:latin typeface="Arial" pitchFamily="34" charset="0"/>
                <a:cs typeface="Arial" pitchFamily="34" charset="0"/>
              </a:rPr>
              <a:t>- Lei nº 8.666/1993, art. 30.</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14</a:t>
            </a:fld>
            <a:endParaRPr lang="pt-B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348952" cy="5931009"/>
          </a:xfrm>
        </p:spPr>
        <p:txBody>
          <a:bodyPr>
            <a:normAutofit/>
          </a:bodyPr>
          <a:lstStyle/>
          <a:p>
            <a:pPr>
              <a:buNone/>
            </a:pPr>
            <a:r>
              <a:rPr lang="pt-BR" dirty="0" smtClean="0">
                <a:solidFill>
                  <a:srgbClr val="3333CC"/>
                </a:solidFill>
                <a:latin typeface="Arial" pitchFamily="34" charset="0"/>
                <a:cs typeface="Arial" pitchFamily="34" charset="0"/>
              </a:rPr>
              <a:t>SÚMULA Nº 262: Demonstrar a </a:t>
            </a:r>
            <a:r>
              <a:rPr lang="pt-BR" dirty="0" err="1" smtClean="0">
                <a:solidFill>
                  <a:srgbClr val="3333CC"/>
                </a:solidFill>
                <a:latin typeface="Arial" pitchFamily="34" charset="0"/>
                <a:cs typeface="Arial" pitchFamily="34" charset="0"/>
              </a:rPr>
              <a:t>exequibilidade</a:t>
            </a:r>
            <a:endParaRPr lang="pt-BR" dirty="0" smtClean="0">
              <a:solidFill>
                <a:srgbClr val="3333CC"/>
              </a:solidFill>
              <a:latin typeface="Arial" pitchFamily="34" charset="0"/>
              <a:cs typeface="Arial" pitchFamily="34" charset="0"/>
            </a:endParaRPr>
          </a:p>
          <a:p>
            <a:pPr>
              <a:buNone/>
            </a:pPr>
            <a:endParaRPr lang="pt-BR" sz="1000" dirty="0" smtClean="0">
              <a:latin typeface="Arial" pitchFamily="34" charset="0"/>
              <a:cs typeface="Arial" pitchFamily="34" charset="0"/>
            </a:endParaRPr>
          </a:p>
          <a:p>
            <a:pPr marL="0" indent="0" algn="just">
              <a:lnSpc>
                <a:spcPct val="100000"/>
              </a:lnSpc>
              <a:buNone/>
              <a:tabLst>
                <a:tab pos="0" algn="l"/>
              </a:tabLst>
            </a:pPr>
            <a:r>
              <a:rPr lang="pt-BR" i="1" dirty="0" smtClean="0">
                <a:latin typeface="Arial" pitchFamily="34" charset="0"/>
                <a:cs typeface="Arial" pitchFamily="34" charset="0"/>
              </a:rPr>
              <a:t>“O critério definido no art. 48, inciso II, § 1º, alíneas ‘a’ e ‘b’, da Lei nº 8.666/93 conduz a uma presunção relativa de </a:t>
            </a:r>
            <a:r>
              <a:rPr lang="pt-BR" i="1" dirty="0" err="1" smtClean="0">
                <a:latin typeface="Arial" pitchFamily="34" charset="0"/>
                <a:cs typeface="Arial" pitchFamily="34" charset="0"/>
              </a:rPr>
              <a:t>inexequibilidade</a:t>
            </a:r>
            <a:r>
              <a:rPr lang="pt-BR" i="1" dirty="0" smtClean="0">
                <a:latin typeface="Arial" pitchFamily="34" charset="0"/>
                <a:cs typeface="Arial" pitchFamily="34" charset="0"/>
              </a:rPr>
              <a:t> de preços, devendo a Administração dar à licitante a oportunidade de demonstrar a </a:t>
            </a:r>
            <a:r>
              <a:rPr lang="pt-BR" i="1" dirty="0" err="1" smtClean="0">
                <a:latin typeface="Arial" pitchFamily="34" charset="0"/>
                <a:cs typeface="Arial" pitchFamily="34" charset="0"/>
              </a:rPr>
              <a:t>exequibilidade</a:t>
            </a:r>
            <a:r>
              <a:rPr lang="pt-BR" i="1" dirty="0" smtClean="0">
                <a:latin typeface="Arial" pitchFamily="34" charset="0"/>
                <a:cs typeface="Arial" pitchFamily="34" charset="0"/>
              </a:rPr>
              <a:t> da sua proposta.”</a:t>
            </a:r>
          </a:p>
          <a:p>
            <a:pPr marL="0" indent="0" algn="just">
              <a:lnSpc>
                <a:spcPct val="100000"/>
              </a:lnSpc>
              <a:buNone/>
              <a:tabLst>
                <a:tab pos="0" algn="l"/>
              </a:tabLst>
            </a:pPr>
            <a:endParaRPr lang="pt-BR" sz="10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Constituição Federal, art. 37, inciso XXI;</a:t>
            </a:r>
          </a:p>
          <a:p>
            <a:pPr>
              <a:buNone/>
            </a:pPr>
            <a:r>
              <a:rPr lang="pt-BR" dirty="0" smtClean="0">
                <a:latin typeface="Arial" pitchFamily="34" charset="0"/>
                <a:cs typeface="Arial" pitchFamily="34" charset="0"/>
              </a:rPr>
              <a:t>- Lei nº 8.666/1993, art. 48, inciso II, § 1º, alíneas "a" e "b".</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15</a:t>
            </a:fld>
            <a:endParaRPr lang="pt-B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144001" cy="5931009"/>
          </a:xfrm>
        </p:spPr>
        <p:txBody>
          <a:bodyPr>
            <a:normAutofit lnSpcReduction="10000"/>
          </a:bodyPr>
          <a:lstStyle/>
          <a:p>
            <a:pPr algn="just">
              <a:buNone/>
            </a:pPr>
            <a:r>
              <a:rPr lang="pt-BR" dirty="0" smtClean="0">
                <a:solidFill>
                  <a:srgbClr val="3333CC"/>
                </a:solidFill>
                <a:latin typeface="Arial" pitchFamily="34" charset="0"/>
                <a:cs typeface="Arial" pitchFamily="34" charset="0"/>
              </a:rPr>
              <a:t>SÚMULA Nº 261: Projeto básico adequado e atualizado</a:t>
            </a:r>
          </a:p>
          <a:p>
            <a:pPr algn="just">
              <a:buNone/>
            </a:pPr>
            <a:endParaRPr lang="pt-BR" sz="11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“Em licitações de obras e serviços de engenharia, é necessária a elaboração de projeto básico adequado e atualizado, assim considerado aquele aprovado com todos os elementos descritos no art. 6º, inciso IX, da Lei nº 8.666, de 21 de junho de 1993, constituindo prática ilegal a revisão de projeto básico ou a elaboração de projeto executivo que transfigurem o objeto originalmente contratado em outro de natureza e propósito diversos.”</a:t>
            </a:r>
          </a:p>
          <a:p>
            <a:pPr algn="just">
              <a:buNone/>
            </a:pPr>
            <a:endParaRPr lang="pt-BR" sz="1100" dirty="0" smtClean="0">
              <a:latin typeface="Arial" pitchFamily="34" charset="0"/>
              <a:cs typeface="Arial" pitchFamily="34" charset="0"/>
            </a:endParaRPr>
          </a:p>
          <a:p>
            <a:pPr algn="just">
              <a:buNone/>
            </a:pPr>
            <a:r>
              <a:rPr lang="pt-BR" dirty="0" smtClean="0">
                <a:latin typeface="Arial" pitchFamily="34" charset="0"/>
                <a:cs typeface="Arial" pitchFamily="34" charset="0"/>
              </a:rPr>
              <a:t>Fundamento legal:</a:t>
            </a:r>
          </a:p>
          <a:p>
            <a:pPr algn="just">
              <a:buNone/>
            </a:pPr>
            <a:r>
              <a:rPr lang="pt-BR" dirty="0" smtClean="0">
                <a:latin typeface="Arial" pitchFamily="34" charset="0"/>
                <a:cs typeface="Arial" pitchFamily="34" charset="0"/>
              </a:rPr>
              <a:t>- Lei nº 8.666/1993, artigos 3º; 6º, IX; 7º e 12;</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16</a:t>
            </a:fld>
            <a:endParaRPr lang="pt-B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6" y="359431"/>
            <a:ext cx="9317422" cy="6246321"/>
          </a:xfrm>
        </p:spPr>
        <p:txBody>
          <a:bodyPr>
            <a:normAutofit lnSpcReduction="10000"/>
          </a:bodyPr>
          <a:lstStyle/>
          <a:p>
            <a:pPr algn="just">
              <a:buNone/>
            </a:pPr>
            <a:r>
              <a:rPr lang="pt-BR" dirty="0" smtClean="0">
                <a:solidFill>
                  <a:srgbClr val="3333CC"/>
                </a:solidFill>
                <a:latin typeface="Arial" pitchFamily="34" charset="0"/>
                <a:cs typeface="Arial" pitchFamily="34" charset="0"/>
              </a:rPr>
              <a:t>SÚMULA Nº 260: ART e responsáveis técnicos</a:t>
            </a:r>
          </a:p>
          <a:p>
            <a:pPr algn="just">
              <a:lnSpc>
                <a:spcPct val="110000"/>
              </a:lnSpc>
              <a:buNone/>
            </a:pPr>
            <a:endParaRPr lang="pt-BR" sz="1100" i="1"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“É dever do gestor exigir apresentação de Anotação de Responsabilidade Técnica - ART referente a projeto, execução, supervisão e fiscalização de obras e serviços de engenharia, com indicação do responsável pela elaboração de plantas, orçamento-base, especificações técnicas, composições de custos unitários, cronograma físico-financeiro e outras peças técnicas.”</a:t>
            </a:r>
          </a:p>
          <a:p>
            <a:pPr marL="0" indent="0" algn="just">
              <a:buNone/>
            </a:pPr>
            <a:endParaRPr lang="pt-BR" sz="1100" dirty="0" smtClean="0">
              <a:latin typeface="Arial" pitchFamily="34" charset="0"/>
              <a:cs typeface="Arial" pitchFamily="34" charset="0"/>
            </a:endParaRPr>
          </a:p>
          <a:p>
            <a:pPr algn="just">
              <a:buNone/>
            </a:pPr>
            <a:r>
              <a:rPr lang="pt-BR" dirty="0" smtClean="0">
                <a:latin typeface="Arial" pitchFamily="34" charset="0"/>
                <a:cs typeface="Arial" pitchFamily="34" charset="0"/>
              </a:rPr>
              <a:t>Fundamento legal:</a:t>
            </a:r>
          </a:p>
          <a:p>
            <a:pPr algn="just">
              <a:buNone/>
            </a:pPr>
            <a:r>
              <a:rPr lang="pt-BR" dirty="0" smtClean="0">
                <a:latin typeface="Arial" pitchFamily="34" charset="0"/>
                <a:cs typeface="Arial" pitchFamily="34" charset="0"/>
              </a:rPr>
              <a:t>- Lei n° 6.496/1977, </a:t>
            </a:r>
            <a:r>
              <a:rPr lang="pt-BR" dirty="0" err="1" smtClean="0">
                <a:latin typeface="Arial" pitchFamily="34" charset="0"/>
                <a:cs typeface="Arial" pitchFamily="34" charset="0"/>
              </a:rPr>
              <a:t>arts</a:t>
            </a:r>
            <a:r>
              <a:rPr lang="pt-BR" dirty="0" smtClean="0">
                <a:latin typeface="Arial" pitchFamily="34" charset="0"/>
                <a:cs typeface="Arial" pitchFamily="34" charset="0"/>
              </a:rPr>
              <a:t>. 1º e 2º;</a:t>
            </a:r>
          </a:p>
          <a:p>
            <a:pPr algn="just">
              <a:buNone/>
            </a:pPr>
            <a:r>
              <a:rPr lang="pt-BR" dirty="0" smtClean="0">
                <a:latin typeface="Arial" pitchFamily="34" charset="0"/>
                <a:cs typeface="Arial" pitchFamily="34" charset="0"/>
              </a:rPr>
              <a:t>- Resolução CONFEA n° 425/1998, </a:t>
            </a:r>
            <a:r>
              <a:rPr lang="pt-BR" dirty="0" err="1" smtClean="0">
                <a:latin typeface="Arial" pitchFamily="34" charset="0"/>
                <a:cs typeface="Arial" pitchFamily="34" charset="0"/>
              </a:rPr>
              <a:t>arts</a:t>
            </a:r>
            <a:r>
              <a:rPr lang="pt-BR" dirty="0" smtClean="0">
                <a:latin typeface="Arial" pitchFamily="34" charset="0"/>
                <a:cs typeface="Arial" pitchFamily="34" charset="0"/>
              </a:rPr>
              <a:t>. 1º e 2º.</a:t>
            </a:r>
          </a:p>
          <a:p>
            <a:pPr algn="just">
              <a:buNone/>
            </a:pPr>
            <a:r>
              <a:rPr lang="pt-BR" dirty="0" smtClean="0">
                <a:latin typeface="Arial" pitchFamily="34" charset="0"/>
                <a:cs typeface="Arial" pitchFamily="34" charset="0"/>
              </a:rPr>
              <a:t>- Lei n° 11.768/2008, art. 109, § 5º;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17</a:t>
            </a:fld>
            <a:endParaRPr lang="pt-B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01763" y="422493"/>
            <a:ext cx="9238595" cy="4685535"/>
          </a:xfrm>
        </p:spPr>
        <p:txBody>
          <a:bodyPr>
            <a:normAutofit/>
          </a:bodyPr>
          <a:lstStyle/>
          <a:p>
            <a:pPr>
              <a:buNone/>
            </a:pPr>
            <a:r>
              <a:rPr lang="pt-BR" dirty="0" smtClean="0">
                <a:solidFill>
                  <a:srgbClr val="3333CC"/>
                </a:solidFill>
                <a:latin typeface="Arial" pitchFamily="34" charset="0"/>
                <a:cs typeface="Arial" pitchFamily="34" charset="0"/>
              </a:rPr>
              <a:t>SÚMULA Nº 259: Fixação de preços máximos</a:t>
            </a:r>
          </a:p>
          <a:p>
            <a:pPr>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“Nas contratações de obras e serviços de engenharia, a definição do critério de aceitabilidade dos preços unitários e global, com fixação de preços máximos para ambos, é obrigação e não faculdade do gestor.”</a:t>
            </a:r>
          </a:p>
          <a:p>
            <a:pPr marL="0" indent="0">
              <a:buNone/>
            </a:pPr>
            <a:endParaRPr lang="pt-BR" sz="1000" dirty="0" smtClean="0">
              <a:latin typeface="Arial" pitchFamily="34" charset="0"/>
              <a:cs typeface="Arial" pitchFamily="34" charset="0"/>
            </a:endParaRPr>
          </a:p>
          <a:p>
            <a:pPr>
              <a:buNone/>
            </a:pPr>
            <a:r>
              <a:rPr lang="pt-BR" dirty="0" smtClean="0">
                <a:latin typeface="Arial" pitchFamily="34" charset="0"/>
                <a:cs typeface="Arial" pitchFamily="34" charset="0"/>
              </a:rPr>
              <a:t>Fundamento legal:</a:t>
            </a:r>
          </a:p>
          <a:p>
            <a:pPr>
              <a:buNone/>
            </a:pPr>
            <a:r>
              <a:rPr lang="pt-BR" dirty="0" smtClean="0">
                <a:latin typeface="Arial" pitchFamily="34" charset="0"/>
                <a:cs typeface="Arial" pitchFamily="34" charset="0"/>
              </a:rPr>
              <a:t>- Lei nº 8.666/1993, art. 40, inciso X.</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18</a:t>
            </a:fld>
            <a:endParaRPr lang="pt-B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38594" cy="5931009"/>
          </a:xfrm>
        </p:spPr>
        <p:txBody>
          <a:bodyPr>
            <a:normAutofit lnSpcReduction="10000"/>
          </a:bodyPr>
          <a:lstStyle/>
          <a:p>
            <a:pPr marL="2868613" indent="-2868613" algn="just">
              <a:lnSpc>
                <a:spcPct val="110000"/>
              </a:lnSpc>
              <a:buNone/>
            </a:pPr>
            <a:r>
              <a:rPr lang="pt-BR" dirty="0" smtClean="0">
                <a:solidFill>
                  <a:srgbClr val="3333CC"/>
                </a:solidFill>
                <a:latin typeface="Arial" pitchFamily="34" charset="0"/>
                <a:cs typeface="Arial" pitchFamily="34" charset="0"/>
              </a:rPr>
              <a:t>SÚMULA Nº 258: Detalhamento do BDI, LS e dos custos unitários, no Edital e na proposta</a:t>
            </a:r>
          </a:p>
          <a:p>
            <a:pPr algn="just">
              <a:buNone/>
            </a:pPr>
            <a:endParaRPr lang="pt-BR" sz="10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“As composições de custos unitários e o detalhamento de encargos sociais e do BDI integram o orçamento que compõe o projeto básico da obra ou serviço de engenharia, </a:t>
            </a:r>
            <a:r>
              <a:rPr lang="pt-BR" i="1" u="sng" dirty="0" smtClean="0">
                <a:latin typeface="Arial" pitchFamily="34" charset="0"/>
                <a:cs typeface="Arial" pitchFamily="34" charset="0"/>
              </a:rPr>
              <a:t>devem constar dos anexos do edital</a:t>
            </a:r>
            <a:r>
              <a:rPr lang="pt-BR" i="1" dirty="0" smtClean="0">
                <a:latin typeface="Arial" pitchFamily="34" charset="0"/>
                <a:cs typeface="Arial" pitchFamily="34" charset="0"/>
              </a:rPr>
              <a:t> de licitação </a:t>
            </a:r>
            <a:r>
              <a:rPr lang="pt-BR" i="1" u="sng" dirty="0" smtClean="0">
                <a:latin typeface="Arial" pitchFamily="34" charset="0"/>
                <a:cs typeface="Arial" pitchFamily="34" charset="0"/>
              </a:rPr>
              <a:t>e das propostas das licitantes</a:t>
            </a:r>
            <a:r>
              <a:rPr lang="pt-BR" i="1" dirty="0" smtClean="0">
                <a:latin typeface="Arial" pitchFamily="34" charset="0"/>
                <a:cs typeface="Arial" pitchFamily="34" charset="0"/>
              </a:rPr>
              <a:t> e não podem ser indicados mediante uso da expressão 'verba' ou de unidades genéricas</a:t>
            </a:r>
            <a:r>
              <a:rPr lang="pt-BR" dirty="0" smtClean="0">
                <a:latin typeface="Arial" pitchFamily="34" charset="0"/>
                <a:cs typeface="Arial" pitchFamily="34" charset="0"/>
              </a:rPr>
              <a:t>.”</a:t>
            </a:r>
          </a:p>
          <a:p>
            <a:pPr marL="0" indent="0" algn="just">
              <a:lnSpc>
                <a:spcPct val="100000"/>
              </a:lnSpc>
              <a:buNone/>
            </a:pPr>
            <a:endParaRPr lang="pt-BR" sz="1100" dirty="0" smtClean="0">
              <a:latin typeface="Arial" pitchFamily="34" charset="0"/>
              <a:cs typeface="Arial" pitchFamily="34" charset="0"/>
            </a:endParaRPr>
          </a:p>
          <a:p>
            <a:pPr algn="just">
              <a:buNone/>
            </a:pPr>
            <a:r>
              <a:rPr lang="pt-BR" dirty="0" smtClean="0">
                <a:latin typeface="Arial" pitchFamily="34" charset="0"/>
                <a:cs typeface="Arial" pitchFamily="34" charset="0"/>
              </a:rPr>
              <a:t>Fundamento legal:</a:t>
            </a:r>
          </a:p>
          <a:p>
            <a:pPr algn="just">
              <a:buNone/>
            </a:pPr>
            <a:r>
              <a:rPr lang="it-IT" dirty="0" smtClean="0">
                <a:latin typeface="Arial" pitchFamily="34" charset="0"/>
                <a:cs typeface="Arial" pitchFamily="34" charset="0"/>
              </a:rPr>
              <a:t>- Lei 8.666/1993, arts. 3º; 6º, IX; e 7º, § 2º, II;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19</a:t>
            </a:fld>
            <a:endParaRPr lang="pt-B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6" y="359432"/>
            <a:ext cx="9207063" cy="5174266"/>
          </a:xfrm>
        </p:spPr>
        <p:txBody>
          <a:bodyPr>
            <a:normAutofit/>
          </a:bodyPr>
          <a:lstStyle/>
          <a:p>
            <a:pPr algn="just">
              <a:lnSpc>
                <a:spcPct val="100000"/>
              </a:lnSpc>
              <a:buNone/>
            </a:pPr>
            <a:r>
              <a:rPr lang="pt-BR" dirty="0" smtClean="0">
                <a:solidFill>
                  <a:srgbClr val="3333CC"/>
                </a:solidFill>
                <a:latin typeface="Arial" pitchFamily="34" charset="0"/>
                <a:cs typeface="Arial" pitchFamily="34" charset="0"/>
              </a:rPr>
              <a:t>SÚMULA Nº 257: Pregão nos serviços comuns</a:t>
            </a:r>
          </a:p>
          <a:p>
            <a:pPr algn="just">
              <a:lnSpc>
                <a:spcPct val="100000"/>
              </a:lnSpc>
              <a:buNone/>
            </a:pPr>
            <a:endParaRPr lang="pt-BR" sz="105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“O uso do pregão nas contratações de serviços comuns de engenharia encontra amparo na Lei nº 10.520/2002.”</a:t>
            </a:r>
          </a:p>
          <a:p>
            <a:pPr marL="0" indent="0" algn="just">
              <a:lnSpc>
                <a:spcPct val="100000"/>
              </a:lnSpc>
              <a:buNone/>
            </a:pPr>
            <a:endParaRPr lang="pt-BR" sz="1000" dirty="0" smtClean="0">
              <a:latin typeface="Arial" pitchFamily="34" charset="0"/>
              <a:cs typeface="Arial" pitchFamily="34" charset="0"/>
            </a:endParaRPr>
          </a:p>
          <a:p>
            <a:pPr algn="just">
              <a:lnSpc>
                <a:spcPct val="100000"/>
              </a:lnSpc>
              <a:buNone/>
            </a:pPr>
            <a:r>
              <a:rPr lang="pt-BR" dirty="0" smtClean="0">
                <a:latin typeface="Arial" pitchFamily="34" charset="0"/>
                <a:cs typeface="Arial" pitchFamily="34" charset="0"/>
              </a:rPr>
              <a:t>Fundamento Legal:</a:t>
            </a:r>
          </a:p>
          <a:p>
            <a:pPr algn="just">
              <a:lnSpc>
                <a:spcPct val="100000"/>
              </a:lnSpc>
              <a:buNone/>
            </a:pPr>
            <a:r>
              <a:rPr lang="pt-BR" dirty="0" smtClean="0">
                <a:latin typeface="Arial" pitchFamily="34" charset="0"/>
                <a:cs typeface="Arial" pitchFamily="34" charset="0"/>
              </a:rPr>
              <a:t>- Constituição Federal, art. 37, inciso XXI;</a:t>
            </a:r>
          </a:p>
          <a:p>
            <a:pPr algn="just">
              <a:lnSpc>
                <a:spcPct val="100000"/>
              </a:lnSpc>
              <a:buNone/>
            </a:pPr>
            <a:r>
              <a:rPr lang="pt-BR" dirty="0" smtClean="0">
                <a:latin typeface="Arial" pitchFamily="34" charset="0"/>
                <a:cs typeface="Arial" pitchFamily="34" charset="0"/>
              </a:rPr>
              <a:t>- Lei nº 10.520/2002, art. 1º;</a:t>
            </a:r>
          </a:p>
          <a:p>
            <a:pPr algn="just">
              <a:lnSpc>
                <a:spcPct val="100000"/>
              </a:lnSpc>
              <a:buNone/>
            </a:pPr>
            <a:r>
              <a:rPr lang="pt-BR" dirty="0" smtClean="0">
                <a:latin typeface="Arial" pitchFamily="34" charset="0"/>
                <a:cs typeface="Arial" pitchFamily="34" charset="0"/>
              </a:rPr>
              <a:t>- Decreto n º 5.450/2005, art. 6º.</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20</a:t>
            </a:fld>
            <a:endParaRPr lang="pt-B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112470" cy="5931009"/>
          </a:xfrm>
        </p:spPr>
        <p:txBody>
          <a:bodyPr>
            <a:normAutofit/>
          </a:bodyPr>
          <a:lstStyle/>
          <a:p>
            <a:pPr algn="just">
              <a:buNone/>
            </a:pPr>
            <a:r>
              <a:rPr lang="pt-BR" dirty="0" smtClean="0">
                <a:solidFill>
                  <a:srgbClr val="3333CC"/>
                </a:solidFill>
                <a:latin typeface="Arial" pitchFamily="34" charset="0"/>
                <a:cs typeface="Arial" pitchFamily="34" charset="0"/>
              </a:rPr>
              <a:t>SÚMULA Nº 255: Comprovação de exclusividade</a:t>
            </a:r>
          </a:p>
          <a:p>
            <a:pPr algn="just">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“Nas contratações em que o objeto só possa ser fornecido por produtor, empresa ou representante comercial exclusivo, é dever do agente público responsável pela contratação a adoção das providências necessárias para confirmar a veracidade da documentação comprobatória da condição de exclusividade.”</a:t>
            </a:r>
          </a:p>
          <a:p>
            <a:pPr algn="just">
              <a:buNone/>
            </a:pPr>
            <a:endParaRPr lang="pt-BR" sz="1000" dirty="0" smtClean="0">
              <a:latin typeface="Arial" pitchFamily="34" charset="0"/>
              <a:cs typeface="Arial" pitchFamily="34" charset="0"/>
            </a:endParaRPr>
          </a:p>
          <a:p>
            <a:pPr algn="just">
              <a:buNone/>
            </a:pPr>
            <a:r>
              <a:rPr lang="pt-BR" dirty="0" smtClean="0">
                <a:latin typeface="Arial" pitchFamily="34" charset="0"/>
                <a:cs typeface="Arial" pitchFamily="34" charset="0"/>
              </a:rPr>
              <a:t>Fundamento legal:</a:t>
            </a:r>
          </a:p>
          <a:p>
            <a:pPr algn="just">
              <a:buNone/>
            </a:pPr>
            <a:r>
              <a:rPr lang="pt-BR" dirty="0" smtClean="0">
                <a:latin typeface="Arial" pitchFamily="34" charset="0"/>
                <a:cs typeface="Arial" pitchFamily="34" charset="0"/>
              </a:rPr>
              <a:t>- Constituição Federal, art. 37, inciso XXI; Lei n.º 8.666/1993, art. 25, inciso 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21</a:t>
            </a:fld>
            <a:endParaRPr lang="pt-B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22828" cy="5931009"/>
          </a:xfrm>
        </p:spPr>
        <p:txBody>
          <a:bodyPr>
            <a:normAutofit/>
          </a:bodyPr>
          <a:lstStyle/>
          <a:p>
            <a:pPr algn="just">
              <a:lnSpc>
                <a:spcPct val="100000"/>
              </a:lnSpc>
              <a:buNone/>
            </a:pPr>
            <a:r>
              <a:rPr lang="pt-BR" dirty="0" smtClean="0">
                <a:solidFill>
                  <a:srgbClr val="3333CC"/>
                </a:solidFill>
                <a:latin typeface="Arial" pitchFamily="34" charset="0"/>
                <a:cs typeface="Arial" pitchFamily="34" charset="0"/>
              </a:rPr>
              <a:t>SÚMULA Nº 254: Vedação no BDI do IRPJ e CSLL</a:t>
            </a:r>
          </a:p>
          <a:p>
            <a:pPr algn="just">
              <a:lnSpc>
                <a:spcPct val="100000"/>
              </a:lnSpc>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“O IRPJ - Imposto de Renda Pessoa Jurídica - e a CSLL - Contribuição Social sobre o Lucro Líquido - não se consubstanciam em despesa indireta passível de inclusão na taxa de Bonificações e Despesas Indiretas - BDI do orçamento-base da licitação, haja vista a natureza direta e </a:t>
            </a:r>
            <a:r>
              <a:rPr lang="pt-BR" i="1" dirty="0" err="1" smtClean="0">
                <a:latin typeface="Arial" pitchFamily="34" charset="0"/>
                <a:cs typeface="Arial" pitchFamily="34" charset="0"/>
              </a:rPr>
              <a:t>personalística</a:t>
            </a:r>
            <a:r>
              <a:rPr lang="pt-BR" i="1" dirty="0" smtClean="0">
                <a:latin typeface="Arial" pitchFamily="34" charset="0"/>
                <a:cs typeface="Arial" pitchFamily="34" charset="0"/>
              </a:rPr>
              <a:t> desses tributos, que oneram pessoalmente o contratado.”</a:t>
            </a:r>
          </a:p>
          <a:p>
            <a:pPr algn="just">
              <a:lnSpc>
                <a:spcPct val="100000"/>
              </a:lnSpc>
              <a:buNone/>
            </a:pPr>
            <a:endParaRPr lang="pt-BR" sz="1000" dirty="0" smtClean="0">
              <a:latin typeface="Arial" pitchFamily="34" charset="0"/>
              <a:cs typeface="Arial" pitchFamily="34" charset="0"/>
            </a:endParaRPr>
          </a:p>
          <a:p>
            <a:pPr algn="just">
              <a:lnSpc>
                <a:spcPct val="100000"/>
              </a:lnSpc>
              <a:buNone/>
            </a:pPr>
            <a:r>
              <a:rPr lang="pt-BR" dirty="0" smtClean="0">
                <a:latin typeface="Arial" pitchFamily="34" charset="0"/>
                <a:cs typeface="Arial" pitchFamily="34" charset="0"/>
              </a:rPr>
              <a:t>Fundamento legal:</a:t>
            </a:r>
          </a:p>
          <a:p>
            <a:pPr algn="just">
              <a:lnSpc>
                <a:spcPct val="100000"/>
              </a:lnSpc>
              <a:buNone/>
            </a:pPr>
            <a:r>
              <a:rPr lang="it-IT" dirty="0" smtClean="0">
                <a:latin typeface="Arial" pitchFamily="34" charset="0"/>
                <a:cs typeface="Arial" pitchFamily="34" charset="0"/>
              </a:rPr>
              <a:t>- Lei 9.430/1996, arts. 1º e 28.</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22</a:t>
            </a:fld>
            <a:endParaRPr lang="pt-B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112580" y="359431"/>
            <a:ext cx="9396248" cy="5931009"/>
          </a:xfrm>
        </p:spPr>
        <p:txBody>
          <a:bodyPr>
            <a:normAutofit fontScale="92500" lnSpcReduction="10000"/>
          </a:bodyPr>
          <a:lstStyle/>
          <a:p>
            <a:pPr algn="just">
              <a:lnSpc>
                <a:spcPct val="110000"/>
              </a:lnSpc>
              <a:buNone/>
            </a:pPr>
            <a:r>
              <a:rPr lang="pt-BR" sz="3000" dirty="0" smtClean="0">
                <a:solidFill>
                  <a:srgbClr val="3333CC"/>
                </a:solidFill>
                <a:latin typeface="Arial" pitchFamily="34" charset="0"/>
                <a:cs typeface="Arial" pitchFamily="34" charset="0"/>
              </a:rPr>
              <a:t>SÚMULA Nº 253: BDI para materiais e equipamentos</a:t>
            </a:r>
          </a:p>
          <a:p>
            <a:pPr algn="just">
              <a:lnSpc>
                <a:spcPct val="110000"/>
              </a:lnSpc>
              <a:spcBef>
                <a:spcPts val="0"/>
              </a:spcBef>
              <a:buNone/>
            </a:pPr>
            <a:endParaRPr lang="pt-BR" sz="1100" dirty="0" smtClean="0">
              <a:latin typeface="Arial" pitchFamily="34" charset="0"/>
              <a:cs typeface="Arial" pitchFamily="34" charset="0"/>
            </a:endParaRPr>
          </a:p>
          <a:p>
            <a:pPr marL="0" indent="0" algn="just">
              <a:lnSpc>
                <a:spcPct val="110000"/>
              </a:lnSpc>
              <a:buNone/>
            </a:pPr>
            <a:r>
              <a:rPr lang="pt-BR" sz="3000" i="1" dirty="0" smtClean="0">
                <a:latin typeface="Arial" pitchFamily="34" charset="0"/>
                <a:cs typeface="Arial" pitchFamily="34" charset="0"/>
              </a:rPr>
              <a:t>“Comprovada a inviabilidade técnico-econômica de parcelamento do objeto da licitação, nos termos da legislação em vigor, os itens de fornecimento de materiais e equipamentos de natureza específica que possam ser fornecidos por empresas com especialidades próprias e diversas e que representem percentual significativo do preço global da obra devem apresentar incidência de taxa de Bonificação e Despesas Indiretas - BDI reduzida em relação à taxa aplicável aos demais itens.”</a:t>
            </a:r>
          </a:p>
          <a:p>
            <a:pPr marL="0" indent="0" algn="just">
              <a:lnSpc>
                <a:spcPct val="110000"/>
              </a:lnSpc>
              <a:spcBef>
                <a:spcPts val="0"/>
              </a:spcBef>
              <a:buNone/>
            </a:pPr>
            <a:endParaRPr lang="pt-BR" sz="1100" i="1" dirty="0" smtClean="0">
              <a:latin typeface="Arial" pitchFamily="34" charset="0"/>
              <a:cs typeface="Arial" pitchFamily="34" charset="0"/>
            </a:endParaRPr>
          </a:p>
          <a:p>
            <a:pPr algn="just">
              <a:lnSpc>
                <a:spcPct val="110000"/>
              </a:lnSpc>
              <a:buNone/>
            </a:pPr>
            <a:r>
              <a:rPr lang="pt-BR" sz="3000" dirty="0" smtClean="0">
                <a:latin typeface="Arial" pitchFamily="34" charset="0"/>
                <a:cs typeface="Arial" pitchFamily="34" charset="0"/>
              </a:rPr>
              <a:t>Fundamento legal:</a:t>
            </a:r>
          </a:p>
          <a:p>
            <a:pPr algn="just">
              <a:lnSpc>
                <a:spcPct val="110000"/>
              </a:lnSpc>
              <a:buNone/>
            </a:pPr>
            <a:r>
              <a:rPr lang="pt-BR" sz="3000" dirty="0" smtClean="0">
                <a:latin typeface="Arial" pitchFamily="34" charset="0"/>
                <a:cs typeface="Arial" pitchFamily="34" charset="0"/>
              </a:rPr>
              <a:t>- Lei 8.666/1993, art. 23, § 1º.</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23</a:t>
            </a:fld>
            <a:endParaRPr lang="pt-B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07063" cy="5931009"/>
          </a:xfrm>
        </p:spPr>
        <p:txBody>
          <a:bodyPr>
            <a:normAutofit/>
          </a:bodyPr>
          <a:lstStyle/>
          <a:p>
            <a:pPr marL="3311525" indent="-3311525" algn="just">
              <a:lnSpc>
                <a:spcPct val="100000"/>
              </a:lnSpc>
              <a:buNone/>
            </a:pPr>
            <a:r>
              <a:rPr lang="pt-BR" dirty="0" smtClean="0">
                <a:solidFill>
                  <a:srgbClr val="3333CC"/>
                </a:solidFill>
                <a:latin typeface="Arial" pitchFamily="34" charset="0"/>
                <a:cs typeface="Arial" pitchFamily="34" charset="0"/>
              </a:rPr>
              <a:t>SÚMULA Nº 252: Inviabilidade de competição para serviços técnicos</a:t>
            </a:r>
          </a:p>
          <a:p>
            <a:pPr algn="just">
              <a:lnSpc>
                <a:spcPct val="100000"/>
              </a:lnSpc>
              <a:buNone/>
            </a:pPr>
            <a:endParaRPr lang="pt-BR" sz="1000" dirty="0" smtClean="0">
              <a:latin typeface="Arial" pitchFamily="34" charset="0"/>
              <a:cs typeface="Arial" pitchFamily="34" charset="0"/>
            </a:endParaRPr>
          </a:p>
          <a:p>
            <a:pPr marL="0" indent="0" algn="just">
              <a:lnSpc>
                <a:spcPct val="100000"/>
              </a:lnSpc>
              <a:buNone/>
            </a:pPr>
            <a:r>
              <a:rPr lang="pt-BR" i="1" dirty="0" smtClean="0">
                <a:latin typeface="Arial" pitchFamily="34" charset="0"/>
                <a:cs typeface="Arial" pitchFamily="34" charset="0"/>
              </a:rPr>
              <a:t>“A inviabilidade de competição para a contratação de serviços técnicos, a que alude o inciso II do art. 25 da Lei nº 8.666/1993, decorre da presença simultânea de três requisitos: serviço técnico especializado, entre os mencionados no art. 13 da referida lei, natureza singular do serviço e notória especialização do contratado.”</a:t>
            </a:r>
          </a:p>
          <a:p>
            <a:pPr algn="just">
              <a:lnSpc>
                <a:spcPct val="100000"/>
              </a:lnSpc>
              <a:buNone/>
            </a:pPr>
            <a:endParaRPr lang="pt-BR" sz="1000" dirty="0" smtClean="0">
              <a:latin typeface="Arial" pitchFamily="34" charset="0"/>
              <a:cs typeface="Arial" pitchFamily="34" charset="0"/>
            </a:endParaRPr>
          </a:p>
          <a:p>
            <a:pPr algn="just">
              <a:lnSpc>
                <a:spcPct val="100000"/>
              </a:lnSpc>
              <a:buNone/>
            </a:pPr>
            <a:r>
              <a:rPr lang="pt-BR" dirty="0" smtClean="0">
                <a:latin typeface="Arial" pitchFamily="34" charset="0"/>
                <a:cs typeface="Arial" pitchFamily="34" charset="0"/>
              </a:rPr>
              <a:t>Fundamento legal:</a:t>
            </a:r>
          </a:p>
          <a:p>
            <a:pPr algn="just">
              <a:lnSpc>
                <a:spcPct val="100000"/>
              </a:lnSpc>
              <a:buNone/>
            </a:pPr>
            <a:r>
              <a:rPr lang="pt-BR" dirty="0" smtClean="0">
                <a:latin typeface="Arial" pitchFamily="34" charset="0"/>
                <a:cs typeface="Arial" pitchFamily="34" charset="0"/>
              </a:rPr>
              <a:t>- Constituição Federal, art. 37, inciso XXI;</a:t>
            </a:r>
          </a:p>
          <a:p>
            <a:pPr algn="just">
              <a:lnSpc>
                <a:spcPct val="100000"/>
              </a:lnSpc>
              <a:buNone/>
            </a:pPr>
            <a:r>
              <a:rPr lang="pt-BR" dirty="0" smtClean="0">
                <a:latin typeface="Arial" pitchFamily="34" charset="0"/>
                <a:cs typeface="Arial" pitchFamily="34" charset="0"/>
              </a:rPr>
              <a:t>- Lei nº 8.666/1993, art. 25, inciso II.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24</a:t>
            </a:fld>
            <a:endParaRPr lang="pt-B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144001" cy="5931009"/>
          </a:xfrm>
        </p:spPr>
        <p:txBody>
          <a:bodyPr>
            <a:normAutofit lnSpcReduction="10000"/>
          </a:bodyPr>
          <a:lstStyle/>
          <a:p>
            <a:pPr>
              <a:lnSpc>
                <a:spcPct val="100000"/>
              </a:lnSpc>
              <a:buNone/>
            </a:pPr>
            <a:r>
              <a:rPr lang="pt-BR" dirty="0" smtClean="0">
                <a:solidFill>
                  <a:srgbClr val="3333CC"/>
                </a:solidFill>
                <a:latin typeface="Arial" pitchFamily="34" charset="0"/>
                <a:cs typeface="Arial" pitchFamily="34" charset="0"/>
              </a:rPr>
              <a:t>SÚMULA Nº 250: Instituições sem fins lucrativos</a:t>
            </a:r>
          </a:p>
          <a:p>
            <a:pPr>
              <a:lnSpc>
                <a:spcPct val="100000"/>
              </a:lnSpc>
              <a:buNone/>
            </a:pPr>
            <a:endParaRPr lang="pt-BR" sz="11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“A contratação de instituição sem fins lucrativos, com dispensa de licitação, com fulcro no art. 24, inciso XIII, da Lei n.º 8.666/93, somente é admitida nas hipóteses em que houver nexo efetivo entre o mencionado dispositivo, a natureza da instituição e o objeto contratado, além de comprovada a compatibilidade com os preços de mercado.”</a:t>
            </a:r>
          </a:p>
          <a:p>
            <a:pPr marL="0" indent="0" algn="just">
              <a:lnSpc>
                <a:spcPct val="100000"/>
              </a:lnSpc>
              <a:buNone/>
            </a:pPr>
            <a:endParaRPr lang="pt-BR" sz="1000" dirty="0" smtClean="0">
              <a:latin typeface="Arial" pitchFamily="34" charset="0"/>
              <a:cs typeface="Arial" pitchFamily="34" charset="0"/>
            </a:endParaRPr>
          </a:p>
          <a:p>
            <a:pPr>
              <a:lnSpc>
                <a:spcPct val="100000"/>
              </a:lnSpc>
              <a:buNone/>
            </a:pPr>
            <a:r>
              <a:rPr lang="pt-BR" dirty="0" smtClean="0">
                <a:latin typeface="Arial" pitchFamily="34" charset="0"/>
                <a:cs typeface="Arial" pitchFamily="34" charset="0"/>
              </a:rPr>
              <a:t>Fundamento legal:</a:t>
            </a:r>
          </a:p>
          <a:p>
            <a:pPr>
              <a:lnSpc>
                <a:spcPct val="100000"/>
              </a:lnSpc>
              <a:buNone/>
            </a:pPr>
            <a:r>
              <a:rPr lang="pt-BR" dirty="0" smtClean="0">
                <a:latin typeface="Arial" pitchFamily="34" charset="0"/>
                <a:cs typeface="Arial" pitchFamily="34" charset="0"/>
              </a:rPr>
              <a:t>- Constituição Federal do Brasil, art. 37, inciso XXI;</a:t>
            </a:r>
          </a:p>
          <a:p>
            <a:pPr>
              <a:lnSpc>
                <a:spcPct val="100000"/>
              </a:lnSpc>
              <a:buNone/>
            </a:pPr>
            <a:r>
              <a:rPr lang="pt-BR" dirty="0" smtClean="0">
                <a:latin typeface="Arial" pitchFamily="34" charset="0"/>
                <a:cs typeface="Arial" pitchFamily="34" charset="0"/>
              </a:rPr>
              <a:t>- Lei n.º 8.666, art. 24, inciso XIII.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25</a:t>
            </a:fld>
            <a:endParaRPr lang="pt-B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222828" cy="6230555"/>
          </a:xfrm>
        </p:spPr>
        <p:txBody>
          <a:bodyPr>
            <a:normAutofit lnSpcReduction="10000"/>
          </a:bodyPr>
          <a:lstStyle/>
          <a:p>
            <a:pPr algn="just">
              <a:lnSpc>
                <a:spcPct val="110000"/>
              </a:lnSpc>
              <a:buNone/>
            </a:pPr>
            <a:r>
              <a:rPr lang="pt-BR" dirty="0" smtClean="0">
                <a:solidFill>
                  <a:srgbClr val="3333CC"/>
                </a:solidFill>
                <a:latin typeface="Arial" pitchFamily="34" charset="0"/>
                <a:cs typeface="Arial" pitchFamily="34" charset="0"/>
              </a:rPr>
              <a:t>SÚMULA Nº 248: Propostas aptas em Convite</a:t>
            </a:r>
          </a:p>
          <a:p>
            <a:pPr algn="just">
              <a:lnSpc>
                <a:spcPct val="100000"/>
              </a:lnSpc>
              <a:spcBef>
                <a:spcPts val="0"/>
              </a:spcBef>
              <a:buNone/>
            </a:pPr>
            <a:endParaRPr lang="pt-BR" sz="11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“Não se obtendo o número legal mínimo de três propostas aptas à seleção, na licitação sob a modalidade Convite, impõe-se a repetição do ato, com a convocação de outros possíveis interessados, ressalvadas as hipóteses previstas no parágrafo 7º, do art. 22, da Lei nº 8.666/1993.”</a:t>
            </a:r>
          </a:p>
          <a:p>
            <a:pPr algn="just">
              <a:lnSpc>
                <a:spcPct val="110000"/>
              </a:lnSpc>
              <a:spcBef>
                <a:spcPts val="0"/>
              </a:spcBef>
              <a:buNone/>
            </a:pPr>
            <a:endParaRPr lang="pt-BR" sz="1100" dirty="0" smtClean="0">
              <a:latin typeface="Arial" pitchFamily="34" charset="0"/>
              <a:cs typeface="Arial" pitchFamily="34" charset="0"/>
            </a:endParaRPr>
          </a:p>
          <a:p>
            <a:pPr algn="just">
              <a:lnSpc>
                <a:spcPct val="110000"/>
              </a:lnSpc>
              <a:buNone/>
            </a:pPr>
            <a:r>
              <a:rPr lang="pt-BR" dirty="0" smtClean="0">
                <a:latin typeface="Arial" pitchFamily="34" charset="0"/>
                <a:cs typeface="Arial" pitchFamily="34" charset="0"/>
              </a:rPr>
              <a:t>Fundamento legal:</a:t>
            </a:r>
          </a:p>
          <a:p>
            <a:pPr algn="just">
              <a:lnSpc>
                <a:spcPct val="110000"/>
              </a:lnSpc>
              <a:buNone/>
            </a:pPr>
            <a:r>
              <a:rPr lang="pt-BR" dirty="0" smtClean="0">
                <a:latin typeface="Arial" pitchFamily="34" charset="0"/>
                <a:cs typeface="Arial" pitchFamily="34" charset="0"/>
              </a:rPr>
              <a:t>- Constituição Federal, art. 37, inciso XXI;</a:t>
            </a:r>
          </a:p>
          <a:p>
            <a:pPr algn="just">
              <a:lnSpc>
                <a:spcPct val="110000"/>
              </a:lnSpc>
              <a:buNone/>
            </a:pPr>
            <a:r>
              <a:rPr lang="pt-BR" dirty="0" smtClean="0">
                <a:latin typeface="Arial" pitchFamily="34" charset="0"/>
                <a:cs typeface="Arial" pitchFamily="34" charset="0"/>
              </a:rPr>
              <a:t>- Lei nº 8.666/1993, art. 22, §§ 3º e 7º;</a:t>
            </a:r>
          </a:p>
          <a:p>
            <a:pPr algn="just">
              <a:lnSpc>
                <a:spcPct val="110000"/>
              </a:lnSpc>
              <a:buNone/>
            </a:pPr>
            <a:r>
              <a:rPr lang="pt-BR" dirty="0" smtClean="0">
                <a:latin typeface="Arial" pitchFamily="34" charset="0"/>
                <a:cs typeface="Arial" pitchFamily="34" charset="0"/>
              </a:rPr>
              <a:t>- Súmula nº 222 da Jurisprudência do TCU, in DOU de 3.1.1995.</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26</a:t>
            </a:fld>
            <a:endParaRPr lang="pt-B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60785" y="327899"/>
            <a:ext cx="10552386" cy="6199025"/>
          </a:xfrm>
        </p:spPr>
        <p:txBody>
          <a:bodyPr>
            <a:normAutofit fontScale="62500" lnSpcReduction="20000"/>
          </a:bodyPr>
          <a:lstStyle/>
          <a:p>
            <a:pPr>
              <a:buNone/>
            </a:pPr>
            <a:r>
              <a:rPr lang="pt-BR" sz="5100" dirty="0" smtClean="0">
                <a:solidFill>
                  <a:srgbClr val="3333CC"/>
                </a:solidFill>
                <a:latin typeface="Arial" pitchFamily="34" charset="0"/>
                <a:cs typeface="Arial" pitchFamily="34" charset="0"/>
              </a:rPr>
              <a:t>SÚMULA Nº 247: Adjudicação por item, se divisível</a:t>
            </a:r>
          </a:p>
          <a:p>
            <a:pPr>
              <a:spcBef>
                <a:spcPts val="0"/>
              </a:spcBef>
              <a:buNone/>
            </a:pPr>
            <a:endParaRPr lang="pt-BR" sz="1200" dirty="0" smtClean="0">
              <a:latin typeface="Arial" pitchFamily="34" charset="0"/>
              <a:cs typeface="Arial" pitchFamily="34" charset="0"/>
            </a:endParaRPr>
          </a:p>
          <a:p>
            <a:pPr marL="0" indent="0" algn="just">
              <a:lnSpc>
                <a:spcPct val="120000"/>
              </a:lnSpc>
              <a:buNone/>
            </a:pPr>
            <a:r>
              <a:rPr lang="pt-BR" sz="4200" i="1" dirty="0" smtClean="0">
                <a:latin typeface="Arial" pitchFamily="34" charset="0"/>
                <a:cs typeface="Arial" pitchFamily="34" charset="0"/>
              </a:rPr>
              <a:t>“É obrigatória a admissão da adjudicação por item e não por preço global, nos editais das licitações para a contratação de obras, serviços, compras e alienações, cujo objeto seja divisível, desde que não haja prejuízo para o conjunto ou complexo ou perda de economia de escala, tendo em vista o objetivo de propiciar a ampla participação de licitantes que, embora não dispondo de capacidade para a execução, fornecimento ou aquisição da totalidade do objeto, possam fazê-lo com relação a itens ou unidades autônomas, devendo as exigências de habilitação adequar-se a essa divisibilidade.”</a:t>
            </a:r>
          </a:p>
          <a:p>
            <a:pPr>
              <a:spcBef>
                <a:spcPts val="0"/>
              </a:spcBef>
              <a:buNone/>
            </a:pPr>
            <a:endParaRPr lang="pt-BR" sz="1200" dirty="0" smtClean="0">
              <a:latin typeface="Arial" pitchFamily="34" charset="0"/>
              <a:cs typeface="Arial" pitchFamily="34" charset="0"/>
            </a:endParaRPr>
          </a:p>
          <a:p>
            <a:pPr>
              <a:buNone/>
            </a:pPr>
            <a:r>
              <a:rPr lang="pt-BR" sz="3700" dirty="0" smtClean="0">
                <a:latin typeface="Arial" pitchFamily="34" charset="0"/>
                <a:cs typeface="Arial" pitchFamily="34" charset="0"/>
              </a:rPr>
              <a:t>Fundamento legal:</a:t>
            </a:r>
          </a:p>
          <a:p>
            <a:pPr>
              <a:buNone/>
            </a:pPr>
            <a:r>
              <a:rPr lang="pt-BR" sz="3700" dirty="0" smtClean="0">
                <a:latin typeface="Arial" pitchFamily="34" charset="0"/>
                <a:cs typeface="Arial" pitchFamily="34" charset="0"/>
              </a:rPr>
              <a:t>- Constituição Federal, art. 37, incisos XXI</a:t>
            </a:r>
          </a:p>
          <a:p>
            <a:pPr>
              <a:buNone/>
            </a:pPr>
            <a:r>
              <a:rPr lang="pt-BR" sz="3700" dirty="0" smtClean="0">
                <a:latin typeface="Arial" pitchFamily="34" charset="0"/>
                <a:cs typeface="Arial" pitchFamily="34" charset="0"/>
              </a:rPr>
              <a:t>- Lei nº 8443, de 16-7-1992, art. 4º</a:t>
            </a:r>
          </a:p>
          <a:p>
            <a:pPr>
              <a:buNone/>
            </a:pPr>
            <a:r>
              <a:rPr lang="da-DK" sz="3700" dirty="0" smtClean="0">
                <a:latin typeface="Arial" pitchFamily="34" charset="0"/>
                <a:cs typeface="Arial" pitchFamily="34" charset="0"/>
              </a:rPr>
              <a:t>- Lei nº 8.666, de 21-6-1993, art. 3º, §1º, inc. I; art. 15, inc. IV; art. 23, §§1º e 2º</a:t>
            </a:r>
          </a:p>
          <a:p>
            <a:pPr>
              <a:buNone/>
            </a:pPr>
            <a:r>
              <a:rPr lang="pt-BR" sz="3700" dirty="0" smtClean="0">
                <a:latin typeface="Arial" pitchFamily="34" charset="0"/>
                <a:cs typeface="Arial" pitchFamily="34" charset="0"/>
              </a:rPr>
              <a:t>- Súmula nº 222 da Jurisprudência do TCU, in DOU de 3-1-1995.</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27</a:t>
            </a:fld>
            <a:endParaRPr lang="pt-B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907629" y="359431"/>
            <a:ext cx="9522371" cy="6135962"/>
          </a:xfrm>
        </p:spPr>
        <p:txBody>
          <a:bodyPr>
            <a:normAutofit lnSpcReduction="10000"/>
          </a:bodyPr>
          <a:lstStyle/>
          <a:p>
            <a:pPr marL="3311525" indent="-3311525" algn="just">
              <a:lnSpc>
                <a:spcPct val="100000"/>
              </a:lnSpc>
              <a:buNone/>
            </a:pPr>
            <a:r>
              <a:rPr lang="pt-BR" dirty="0" smtClean="0">
                <a:solidFill>
                  <a:srgbClr val="3333CC"/>
                </a:solidFill>
                <a:latin typeface="Arial" pitchFamily="34" charset="0"/>
                <a:cs typeface="Arial" pitchFamily="34" charset="0"/>
              </a:rPr>
              <a:t>SÚMULA Nº 227: Pagamento parcial não exonera a responsabilidade solidária</a:t>
            </a:r>
          </a:p>
          <a:p>
            <a:pPr algn="just">
              <a:lnSpc>
                <a:spcPct val="100000"/>
              </a:lnSpc>
              <a:buNone/>
            </a:pPr>
            <a:endParaRPr lang="pt-BR" sz="1000" i="1"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“O recolhimento parcial do débito por um dos devedores solidários não o exonera da responsabilidade pela quantia restante, vez que a solidariedade imputada impede seja dada quitação, a qualquer dos responsáveis solidários, enquanto o débito não for recolhido em sua totalidade.”</a:t>
            </a:r>
          </a:p>
          <a:p>
            <a:pPr marL="0" indent="0" algn="just">
              <a:lnSpc>
                <a:spcPct val="100000"/>
              </a:lnSpc>
              <a:buNone/>
            </a:pPr>
            <a:endParaRPr lang="pt-BR" sz="1000" i="1" dirty="0" smtClean="0">
              <a:latin typeface="Arial" pitchFamily="34" charset="0"/>
              <a:cs typeface="Arial" pitchFamily="34" charset="0"/>
            </a:endParaRPr>
          </a:p>
          <a:p>
            <a:pPr algn="just">
              <a:lnSpc>
                <a:spcPct val="100000"/>
              </a:lnSpc>
              <a:buNone/>
            </a:pPr>
            <a:r>
              <a:rPr lang="pt-BR" dirty="0" smtClean="0">
                <a:latin typeface="Arial" pitchFamily="34" charset="0"/>
                <a:cs typeface="Arial" pitchFamily="34" charset="0"/>
              </a:rPr>
              <a:t>Fundamento Legal:</a:t>
            </a:r>
          </a:p>
          <a:p>
            <a:pPr algn="just">
              <a:lnSpc>
                <a:spcPct val="100000"/>
              </a:lnSpc>
              <a:buNone/>
            </a:pPr>
            <a:r>
              <a:rPr lang="pt-BR" dirty="0" smtClean="0">
                <a:latin typeface="Arial" pitchFamily="34" charset="0"/>
                <a:cs typeface="Arial" pitchFamily="34" charset="0"/>
              </a:rPr>
              <a:t>- Constituição Federal, art. 71, inc. II;</a:t>
            </a:r>
          </a:p>
          <a:p>
            <a:pPr algn="just">
              <a:lnSpc>
                <a:spcPct val="100000"/>
              </a:lnSpc>
              <a:buNone/>
            </a:pPr>
            <a:r>
              <a:rPr lang="pt-BR" dirty="0" smtClean="0">
                <a:latin typeface="Arial" pitchFamily="34" charset="0"/>
                <a:cs typeface="Arial" pitchFamily="34" charset="0"/>
              </a:rPr>
              <a:t>- Lei nº 8.443, de 16-07-1992, </a:t>
            </a:r>
            <a:r>
              <a:rPr lang="pt-BR" dirty="0" err="1" smtClean="0">
                <a:latin typeface="Arial" pitchFamily="34" charset="0"/>
                <a:cs typeface="Arial" pitchFamily="34" charset="0"/>
              </a:rPr>
              <a:t>arts</a:t>
            </a:r>
            <a:r>
              <a:rPr lang="pt-BR" dirty="0" smtClean="0">
                <a:latin typeface="Arial" pitchFamily="34" charset="0"/>
                <a:cs typeface="Arial" pitchFamily="34" charset="0"/>
              </a:rPr>
              <a:t>. 12, incs. I e II, e 16, § 2º;</a:t>
            </a:r>
          </a:p>
          <a:p>
            <a:pPr algn="just">
              <a:lnSpc>
                <a:spcPct val="100000"/>
              </a:lnSpc>
              <a:buNone/>
            </a:pPr>
            <a:r>
              <a:rPr lang="pt-BR" dirty="0" smtClean="0">
                <a:latin typeface="Arial" pitchFamily="34" charset="0"/>
                <a:cs typeface="Arial" pitchFamily="34" charset="0"/>
              </a:rPr>
              <a:t>- Código Civil, art. 896, parágrafo único.</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28</a:t>
            </a:fld>
            <a:endParaRPr lang="pt-B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7" y="359431"/>
            <a:ext cx="9128235" cy="6214790"/>
          </a:xfrm>
        </p:spPr>
        <p:txBody>
          <a:bodyPr>
            <a:normAutofit lnSpcReduction="10000"/>
          </a:bodyPr>
          <a:lstStyle/>
          <a:p>
            <a:pPr>
              <a:lnSpc>
                <a:spcPct val="110000"/>
              </a:lnSpc>
              <a:buNone/>
            </a:pPr>
            <a:r>
              <a:rPr lang="pt-BR" dirty="0" smtClean="0">
                <a:solidFill>
                  <a:srgbClr val="3333CC"/>
                </a:solidFill>
                <a:latin typeface="Arial" pitchFamily="34" charset="0"/>
                <a:cs typeface="Arial" pitchFamily="34" charset="0"/>
              </a:rPr>
              <a:t>SÚMULA Nº 222: Acatamento das Decisões do TCU</a:t>
            </a:r>
          </a:p>
          <a:p>
            <a:pPr>
              <a:lnSpc>
                <a:spcPct val="110000"/>
              </a:lnSpc>
              <a:buNone/>
            </a:pPr>
            <a:endParaRPr lang="pt-BR" sz="11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“As Decisões do Tribunal de Contas da União, relativas à aplicação de normas gerais de licitação, sobre as quais cabe privativamente à União legislar, devem ser acatadas pelos administradores dos Poderes da União, dos Estados, do Distrito Federal e dos Municípios.”</a:t>
            </a:r>
          </a:p>
          <a:p>
            <a:pPr>
              <a:lnSpc>
                <a:spcPct val="110000"/>
              </a:lnSpc>
              <a:buNone/>
            </a:pPr>
            <a:endParaRPr lang="pt-BR" sz="1100" dirty="0" smtClean="0">
              <a:latin typeface="Arial" pitchFamily="34" charset="0"/>
              <a:cs typeface="Arial" pitchFamily="34" charset="0"/>
            </a:endParaRPr>
          </a:p>
          <a:p>
            <a:pPr>
              <a:lnSpc>
                <a:spcPct val="110000"/>
              </a:lnSpc>
              <a:buNone/>
            </a:pPr>
            <a:r>
              <a:rPr lang="pt-BR" dirty="0" smtClean="0">
                <a:latin typeface="Arial" pitchFamily="34" charset="0"/>
                <a:cs typeface="Arial" pitchFamily="34" charset="0"/>
              </a:rPr>
              <a:t>Fundamento legal:</a:t>
            </a:r>
          </a:p>
          <a:p>
            <a:pPr>
              <a:lnSpc>
                <a:spcPct val="110000"/>
              </a:lnSpc>
              <a:buNone/>
            </a:pPr>
            <a:r>
              <a:rPr lang="pt-BR" dirty="0" smtClean="0">
                <a:latin typeface="Arial" pitchFamily="34" charset="0"/>
                <a:cs typeface="Arial" pitchFamily="34" charset="0"/>
              </a:rPr>
              <a:t>- Constituição Federal, </a:t>
            </a:r>
            <a:r>
              <a:rPr lang="pt-BR" dirty="0" err="1" smtClean="0">
                <a:latin typeface="Arial" pitchFamily="34" charset="0"/>
                <a:cs typeface="Arial" pitchFamily="34" charset="0"/>
              </a:rPr>
              <a:t>arts</a:t>
            </a:r>
            <a:r>
              <a:rPr lang="pt-BR" dirty="0" smtClean="0">
                <a:latin typeface="Arial" pitchFamily="34" charset="0"/>
                <a:cs typeface="Arial" pitchFamily="34" charset="0"/>
              </a:rPr>
              <a:t>. 22, inc. XXVII, 37, "caput" e inc. XXI, 71, inc. II e 73;</a:t>
            </a:r>
          </a:p>
          <a:p>
            <a:pPr>
              <a:lnSpc>
                <a:spcPct val="110000"/>
              </a:lnSpc>
              <a:buNone/>
            </a:pPr>
            <a:r>
              <a:rPr lang="pt-BR" dirty="0" smtClean="0">
                <a:latin typeface="Arial" pitchFamily="34" charset="0"/>
                <a:cs typeface="Arial" pitchFamily="34" charset="0"/>
              </a:rPr>
              <a:t>- Lei nº 8.443, de 16-07-1992, art. 4º;</a:t>
            </a:r>
          </a:p>
          <a:p>
            <a:pPr>
              <a:lnSpc>
                <a:spcPct val="110000"/>
              </a:lnSpc>
              <a:buNone/>
            </a:pPr>
            <a:r>
              <a:rPr lang="pt-BR" dirty="0" smtClean="0">
                <a:latin typeface="Arial" pitchFamily="34" charset="0"/>
                <a:cs typeface="Arial" pitchFamily="34" charset="0"/>
              </a:rPr>
              <a:t>- Lei nº 8.666, de 21-06-1993, art. 1º, Parágrafo Único.</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29</a:t>
            </a:fld>
            <a:endParaRPr lang="pt-B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545021" y="394139"/>
            <a:ext cx="10421007" cy="6069724"/>
          </a:xfrm>
        </p:spPr>
        <p:txBody>
          <a:bodyPr>
            <a:noAutofit/>
          </a:bodyPr>
          <a:lstStyle/>
          <a:p>
            <a:pPr algn="just">
              <a:lnSpc>
                <a:spcPct val="100000"/>
              </a:lnSpc>
              <a:spcBef>
                <a:spcPts val="0"/>
              </a:spcBef>
              <a:buNone/>
            </a:pPr>
            <a:r>
              <a:rPr lang="pt-BR" dirty="0" smtClean="0">
                <a:solidFill>
                  <a:srgbClr val="3333CC"/>
                </a:solidFill>
                <a:latin typeface="Arial" pitchFamily="34" charset="0"/>
                <a:cs typeface="Arial" pitchFamily="34" charset="0"/>
              </a:rPr>
              <a:t>SÚMULA Nº 185: Autor do projeto x supervisão da obra</a:t>
            </a:r>
          </a:p>
          <a:p>
            <a:pPr algn="just">
              <a:lnSpc>
                <a:spcPct val="100000"/>
              </a:lnSpc>
              <a:spcBef>
                <a:spcPts val="0"/>
              </a:spcBef>
              <a:buNone/>
            </a:pPr>
            <a:endParaRPr lang="pt-BR" sz="1000" dirty="0" smtClean="0">
              <a:latin typeface="Arial" pitchFamily="34" charset="0"/>
              <a:cs typeface="Arial" pitchFamily="34" charset="0"/>
            </a:endParaRPr>
          </a:p>
          <a:p>
            <a:pPr marL="0" indent="0" algn="just">
              <a:lnSpc>
                <a:spcPct val="100000"/>
              </a:lnSpc>
              <a:spcBef>
                <a:spcPts val="0"/>
              </a:spcBef>
              <a:buNone/>
            </a:pPr>
            <a:r>
              <a:rPr lang="pt-BR" sz="2700" i="1" dirty="0" smtClean="0">
                <a:latin typeface="Arial" pitchFamily="34" charset="0"/>
                <a:cs typeface="Arial" pitchFamily="34" charset="0"/>
              </a:rPr>
              <a:t>“A Lei nº 5.194, de 24/12/66, e, em especial, o seu art. 22, não atribuem ao autor do projeto o direito subjetivo de ser contratado para os serviços de supervisão da obra respectiva, nem dispensam a licitação para a adjudicação de tais serviços, sendo admissível, sempre que haja recursos suficientes, que se proceda aos trabalhos de supervisão, diretamente ou por delegação a outro órgão público, ou, ainda, fora dessa hipótese, que se inclua, a juízo da Administração e no seu interesse, no objeto das licitações a serem processadas para a elaboração de projetos de obras e serviços de engenharia, com expressa previsão no ato convocatório, a prestação de serviços de supervisão ou acompanhamento da execução, mediante remuneração adicional, aceita como compatível com o porte e a utilidade dos serviços.”</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30</a:t>
            </a:fld>
            <a:endParaRPr lang="pt-B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686915" y="394139"/>
            <a:ext cx="10152993" cy="5675585"/>
          </a:xfrm>
        </p:spPr>
        <p:txBody>
          <a:bodyPr>
            <a:noAutofit/>
          </a:bodyPr>
          <a:lstStyle/>
          <a:p>
            <a:pPr algn="just">
              <a:lnSpc>
                <a:spcPct val="100000"/>
              </a:lnSpc>
              <a:spcBef>
                <a:spcPts val="0"/>
              </a:spcBef>
              <a:buNone/>
            </a:pPr>
            <a:r>
              <a:rPr lang="pt-BR" dirty="0" smtClean="0">
                <a:solidFill>
                  <a:srgbClr val="3333CC"/>
                </a:solidFill>
                <a:latin typeface="Arial" pitchFamily="34" charset="0"/>
                <a:cs typeface="Arial" pitchFamily="34" charset="0"/>
              </a:rPr>
              <a:t>SÚMULA Nº 185: Autor do projeto x supervisão da obra</a:t>
            </a:r>
          </a:p>
          <a:p>
            <a:pPr algn="just">
              <a:lnSpc>
                <a:spcPct val="100000"/>
              </a:lnSpc>
              <a:spcBef>
                <a:spcPts val="0"/>
              </a:spcBef>
              <a:buNone/>
            </a:pPr>
            <a:endParaRPr lang="pt-BR" sz="1000" dirty="0" smtClean="0">
              <a:latin typeface="Arial" pitchFamily="34" charset="0"/>
              <a:cs typeface="Arial" pitchFamily="34" charset="0"/>
            </a:endParaRPr>
          </a:p>
          <a:p>
            <a:pPr algn="just">
              <a:lnSpc>
                <a:spcPct val="100000"/>
              </a:lnSpc>
              <a:spcBef>
                <a:spcPts val="0"/>
              </a:spcBef>
              <a:buNone/>
            </a:pPr>
            <a:r>
              <a:rPr lang="pt-BR" sz="2700" dirty="0" smtClean="0">
                <a:latin typeface="Arial" pitchFamily="34" charset="0"/>
                <a:cs typeface="Arial" pitchFamily="34" charset="0"/>
              </a:rPr>
              <a:t>Fundamento legal:</a:t>
            </a:r>
          </a:p>
          <a:p>
            <a:pPr algn="just">
              <a:lnSpc>
                <a:spcPct val="100000"/>
              </a:lnSpc>
              <a:spcBef>
                <a:spcPts val="0"/>
              </a:spcBef>
              <a:buNone/>
            </a:pPr>
            <a:r>
              <a:rPr lang="pt-BR" sz="2700" dirty="0" smtClean="0">
                <a:latin typeface="Arial" pitchFamily="34" charset="0"/>
                <a:cs typeface="Arial" pitchFamily="34" charset="0"/>
              </a:rPr>
              <a:t>- Constituição, </a:t>
            </a:r>
            <a:r>
              <a:rPr lang="pt-BR" sz="2700" dirty="0" err="1" smtClean="0">
                <a:latin typeface="Arial" pitchFamily="34" charset="0"/>
                <a:cs typeface="Arial" pitchFamily="34" charset="0"/>
              </a:rPr>
              <a:t>arts</a:t>
            </a:r>
            <a:r>
              <a:rPr lang="pt-BR" sz="2700" dirty="0" smtClean="0">
                <a:latin typeface="Arial" pitchFamily="34" charset="0"/>
                <a:cs typeface="Arial" pitchFamily="34" charset="0"/>
              </a:rPr>
              <a:t>. 8º, XVII, "c", parágrafo único, 15, II, 70, §§ 1º, 3º e 4º, e 72, § 5º</a:t>
            </a:r>
          </a:p>
          <a:p>
            <a:pPr algn="just">
              <a:lnSpc>
                <a:spcPct val="100000"/>
              </a:lnSpc>
              <a:spcBef>
                <a:spcPts val="0"/>
              </a:spcBef>
              <a:buNone/>
            </a:pPr>
            <a:r>
              <a:rPr lang="pt-BR" sz="2700" dirty="0" smtClean="0">
                <a:latin typeface="Arial" pitchFamily="34" charset="0"/>
                <a:cs typeface="Arial" pitchFamily="34" charset="0"/>
              </a:rPr>
              <a:t>- </a:t>
            </a:r>
            <a:r>
              <a:rPr lang="pt-BR" sz="2700" dirty="0" err="1" smtClean="0">
                <a:latin typeface="Arial" pitchFamily="34" charset="0"/>
                <a:cs typeface="Arial" pitchFamily="34" charset="0"/>
              </a:rPr>
              <a:t>Decreto-lei</a:t>
            </a:r>
            <a:r>
              <a:rPr lang="pt-BR" sz="2700" dirty="0" smtClean="0">
                <a:latin typeface="Arial" pitchFamily="34" charset="0"/>
                <a:cs typeface="Arial" pitchFamily="34" charset="0"/>
              </a:rPr>
              <a:t> nº 199, de 25/02/67, </a:t>
            </a:r>
            <a:r>
              <a:rPr lang="pt-BR" sz="2700" dirty="0" err="1" smtClean="0">
                <a:latin typeface="Arial" pitchFamily="34" charset="0"/>
                <a:cs typeface="Arial" pitchFamily="34" charset="0"/>
              </a:rPr>
              <a:t>arts</a:t>
            </a:r>
            <a:r>
              <a:rPr lang="pt-BR" sz="2700" dirty="0" smtClean="0">
                <a:latin typeface="Arial" pitchFamily="34" charset="0"/>
                <a:cs typeface="Arial" pitchFamily="34" charset="0"/>
              </a:rPr>
              <a:t>. 31, I, II e V, e 37</a:t>
            </a:r>
          </a:p>
          <a:p>
            <a:pPr algn="just">
              <a:lnSpc>
                <a:spcPct val="100000"/>
              </a:lnSpc>
              <a:spcBef>
                <a:spcPts val="0"/>
              </a:spcBef>
              <a:buNone/>
            </a:pPr>
            <a:r>
              <a:rPr lang="pt-BR" sz="2700" dirty="0" smtClean="0">
                <a:latin typeface="Arial" pitchFamily="34" charset="0"/>
                <a:cs typeface="Arial" pitchFamily="34" charset="0"/>
              </a:rPr>
              <a:t>- </a:t>
            </a:r>
            <a:r>
              <a:rPr lang="pt-BR" sz="2700" dirty="0" err="1" smtClean="0">
                <a:latin typeface="Arial" pitchFamily="34" charset="0"/>
                <a:cs typeface="Arial" pitchFamily="34" charset="0"/>
              </a:rPr>
              <a:t>Decreto-lei</a:t>
            </a:r>
            <a:r>
              <a:rPr lang="pt-BR" sz="2700" dirty="0" smtClean="0">
                <a:latin typeface="Arial" pitchFamily="34" charset="0"/>
                <a:cs typeface="Arial" pitchFamily="34" charset="0"/>
              </a:rPr>
              <a:t> nº 200, de 25/02/67, Título XII</a:t>
            </a:r>
          </a:p>
          <a:p>
            <a:pPr algn="just">
              <a:lnSpc>
                <a:spcPct val="100000"/>
              </a:lnSpc>
              <a:spcBef>
                <a:spcPts val="0"/>
              </a:spcBef>
              <a:buNone/>
            </a:pPr>
            <a:r>
              <a:rPr lang="pt-BR" sz="2700" dirty="0" smtClean="0">
                <a:latin typeface="Arial" pitchFamily="34" charset="0"/>
                <a:cs typeface="Arial" pitchFamily="34" charset="0"/>
              </a:rPr>
              <a:t>- Lei nº 4.089, de 13/07/62, art. 2º</a:t>
            </a:r>
          </a:p>
          <a:p>
            <a:pPr algn="just">
              <a:lnSpc>
                <a:spcPct val="100000"/>
              </a:lnSpc>
              <a:spcBef>
                <a:spcPts val="0"/>
              </a:spcBef>
              <a:buNone/>
            </a:pPr>
            <a:r>
              <a:rPr lang="pt-BR" sz="2700" dirty="0" smtClean="0">
                <a:latin typeface="Arial" pitchFamily="34" charset="0"/>
                <a:cs typeface="Arial" pitchFamily="34" charset="0"/>
              </a:rPr>
              <a:t>- Lei nº 5.194, de 24/12/66, </a:t>
            </a:r>
            <a:r>
              <a:rPr lang="pt-BR" sz="2700" dirty="0" err="1" smtClean="0">
                <a:latin typeface="Arial" pitchFamily="34" charset="0"/>
                <a:cs typeface="Arial" pitchFamily="34" charset="0"/>
              </a:rPr>
              <a:t>arts</a:t>
            </a:r>
            <a:r>
              <a:rPr lang="pt-BR" sz="2700" dirty="0" smtClean="0">
                <a:latin typeface="Arial" pitchFamily="34" charset="0"/>
                <a:cs typeface="Arial" pitchFamily="34" charset="0"/>
              </a:rPr>
              <a:t>. 18, 22 e 83</a:t>
            </a:r>
          </a:p>
          <a:p>
            <a:pPr algn="just">
              <a:lnSpc>
                <a:spcPct val="100000"/>
              </a:lnSpc>
              <a:spcBef>
                <a:spcPts val="0"/>
              </a:spcBef>
              <a:buNone/>
            </a:pPr>
            <a:r>
              <a:rPr lang="pt-BR" sz="2700" dirty="0" smtClean="0">
                <a:latin typeface="Arial" pitchFamily="34" charset="0"/>
                <a:cs typeface="Arial" pitchFamily="34" charset="0"/>
              </a:rPr>
              <a:t>- Lei nº 6.946, de 17/09/81</a:t>
            </a:r>
          </a:p>
          <a:p>
            <a:pPr algn="just">
              <a:lnSpc>
                <a:spcPct val="100000"/>
              </a:lnSpc>
              <a:spcBef>
                <a:spcPts val="0"/>
              </a:spcBef>
              <a:buNone/>
            </a:pPr>
            <a:r>
              <a:rPr lang="pt-BR" sz="2700" dirty="0" smtClean="0">
                <a:latin typeface="Arial" pitchFamily="34" charset="0"/>
                <a:cs typeface="Arial" pitchFamily="34" charset="0"/>
              </a:rPr>
              <a:t>- Decreto nº 73.140, de 09/11/73, </a:t>
            </a:r>
            <a:r>
              <a:rPr lang="pt-BR" sz="2700" dirty="0" err="1" smtClean="0">
                <a:latin typeface="Arial" pitchFamily="34" charset="0"/>
                <a:cs typeface="Arial" pitchFamily="34" charset="0"/>
              </a:rPr>
              <a:t>arts</a:t>
            </a:r>
            <a:r>
              <a:rPr lang="pt-BR" sz="2700" dirty="0" smtClean="0">
                <a:latin typeface="Arial" pitchFamily="34" charset="0"/>
                <a:cs typeface="Arial" pitchFamily="34" charset="0"/>
              </a:rPr>
              <a:t>. 81 a 90</a:t>
            </a:r>
          </a:p>
          <a:p>
            <a:pPr algn="just">
              <a:lnSpc>
                <a:spcPct val="100000"/>
              </a:lnSpc>
              <a:spcBef>
                <a:spcPts val="0"/>
              </a:spcBef>
              <a:buNone/>
            </a:pPr>
            <a:r>
              <a:rPr lang="pt-BR" sz="2700" dirty="0" smtClean="0">
                <a:latin typeface="Arial" pitchFamily="34" charset="0"/>
                <a:cs typeface="Arial" pitchFamily="34" charset="0"/>
              </a:rPr>
              <a:t>- Decreto nº 86.025, de 22/05/81, </a:t>
            </a:r>
            <a:r>
              <a:rPr lang="pt-BR" sz="2700" dirty="0" err="1" smtClean="0">
                <a:latin typeface="Arial" pitchFamily="34" charset="0"/>
                <a:cs typeface="Arial" pitchFamily="34" charset="0"/>
              </a:rPr>
              <a:t>arts</a:t>
            </a:r>
            <a:r>
              <a:rPr lang="pt-BR" sz="2700" dirty="0" smtClean="0">
                <a:latin typeface="Arial" pitchFamily="34" charset="0"/>
                <a:cs typeface="Arial" pitchFamily="34" charset="0"/>
              </a:rPr>
              <a:t>. 21 e 24</a:t>
            </a:r>
          </a:p>
          <a:p>
            <a:pPr algn="just">
              <a:lnSpc>
                <a:spcPct val="100000"/>
              </a:lnSpc>
              <a:spcBef>
                <a:spcPts val="0"/>
              </a:spcBef>
              <a:buNone/>
            </a:pPr>
            <a:r>
              <a:rPr lang="pt-BR" sz="2700" dirty="0" smtClean="0">
                <a:latin typeface="Arial" pitchFamily="34" charset="0"/>
                <a:cs typeface="Arial" pitchFamily="34" charset="0"/>
              </a:rPr>
              <a:t>- Enunciados </a:t>
            </a:r>
            <a:r>
              <a:rPr lang="pt-BR" sz="2700" dirty="0" err="1" smtClean="0">
                <a:latin typeface="Arial" pitchFamily="34" charset="0"/>
                <a:cs typeface="Arial" pitchFamily="34" charset="0"/>
              </a:rPr>
              <a:t>nºs</a:t>
            </a:r>
            <a:r>
              <a:rPr lang="pt-BR" sz="2700" dirty="0" smtClean="0">
                <a:latin typeface="Arial" pitchFamily="34" charset="0"/>
                <a:cs typeface="Arial" pitchFamily="34" charset="0"/>
              </a:rPr>
              <a:t> 39, 157 e 158 da Súmula de Jurisprudência do TCU, "in" DOU de 28/12/73 e 14/01/80.</a:t>
            </a: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31</a:t>
            </a:fld>
            <a:endParaRPr lang="pt-B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364828" y="359431"/>
            <a:ext cx="9222828" cy="6498569"/>
          </a:xfrm>
        </p:spPr>
        <p:txBody>
          <a:bodyPr>
            <a:normAutofit lnSpcReduction="10000"/>
          </a:bodyPr>
          <a:lstStyle/>
          <a:p>
            <a:pPr>
              <a:lnSpc>
                <a:spcPct val="110000"/>
              </a:lnSpc>
              <a:buNone/>
            </a:pPr>
            <a:r>
              <a:rPr lang="pt-BR" dirty="0" smtClean="0">
                <a:solidFill>
                  <a:srgbClr val="3333CC"/>
                </a:solidFill>
                <a:latin typeface="Arial" pitchFamily="34" charset="0"/>
                <a:cs typeface="Arial" pitchFamily="34" charset="0"/>
              </a:rPr>
              <a:t>SÚMULA Nº 039: Notória especialização</a:t>
            </a:r>
          </a:p>
          <a:p>
            <a:pPr>
              <a:lnSpc>
                <a:spcPct val="110000"/>
              </a:lnSpc>
              <a:buNone/>
            </a:pPr>
            <a:endParaRPr lang="pt-BR" sz="1100" dirty="0" smtClean="0">
              <a:latin typeface="Arial" pitchFamily="34" charset="0"/>
              <a:cs typeface="Arial" pitchFamily="34" charset="0"/>
            </a:endParaRPr>
          </a:p>
          <a:p>
            <a:pPr marL="0" indent="0" algn="just">
              <a:lnSpc>
                <a:spcPct val="110000"/>
              </a:lnSpc>
              <a:buNone/>
            </a:pPr>
            <a:r>
              <a:rPr lang="pt-BR" i="1" dirty="0" smtClean="0">
                <a:latin typeface="Arial" pitchFamily="34" charset="0"/>
                <a:cs typeface="Arial" pitchFamily="34" charset="0"/>
              </a:rPr>
              <a:t>“A inexigibilidade de licitação para a contratação de serviços técnicos com pessoas físicas ou jurídicas de notória especialização somente é cabível quando se tratar de serviço de natureza singular, capaz de exigir, na seleção do executor de confiança, grau de subjetividade insuscetível de ser medido pelos critérios objetivos de qualificação inerentes ao processo de licitação, nos termos do art. 25, inciso II, da Lei nº 8.666/1993.”</a:t>
            </a:r>
          </a:p>
          <a:p>
            <a:pPr>
              <a:lnSpc>
                <a:spcPct val="110000"/>
              </a:lnSpc>
              <a:buNone/>
            </a:pPr>
            <a:endParaRPr lang="pt-BR" sz="1100" dirty="0" smtClean="0">
              <a:latin typeface="Arial" pitchFamily="34" charset="0"/>
              <a:cs typeface="Arial" pitchFamily="34" charset="0"/>
            </a:endParaRPr>
          </a:p>
          <a:p>
            <a:pPr>
              <a:lnSpc>
                <a:spcPct val="110000"/>
              </a:lnSpc>
              <a:buNone/>
            </a:pPr>
            <a:r>
              <a:rPr lang="pt-BR" dirty="0" smtClean="0">
                <a:latin typeface="Arial" pitchFamily="34" charset="0"/>
                <a:cs typeface="Arial" pitchFamily="34" charset="0"/>
              </a:rPr>
              <a:t>Fundamento Legal:</a:t>
            </a:r>
          </a:p>
          <a:p>
            <a:pPr>
              <a:lnSpc>
                <a:spcPct val="110000"/>
              </a:lnSpc>
              <a:buNone/>
            </a:pPr>
            <a:r>
              <a:rPr lang="pt-BR" dirty="0" smtClean="0">
                <a:latin typeface="Arial" pitchFamily="34" charset="0"/>
                <a:cs typeface="Arial" pitchFamily="34" charset="0"/>
              </a:rPr>
              <a:t>- Constituição Federal, art. 37, inciso XXI;</a:t>
            </a:r>
          </a:p>
          <a:p>
            <a:pPr>
              <a:lnSpc>
                <a:spcPct val="110000"/>
              </a:lnSpc>
              <a:buNone/>
            </a:pPr>
            <a:r>
              <a:rPr lang="pt-BR" dirty="0" smtClean="0">
                <a:latin typeface="Arial" pitchFamily="34" charset="0"/>
                <a:cs typeface="Arial" pitchFamily="34" charset="0"/>
              </a:rPr>
              <a:t>- Lei nº 8.666, de 21/6/1993, art. 25, inciso II.</a:t>
            </a:r>
            <a:endParaRPr lang="pt-BR" sz="2900" dirty="0" smtClean="0">
              <a:latin typeface="Arial" pitchFamily="34" charset="0"/>
              <a:cs typeface="Arial" pitchFamily="34" charset="0"/>
            </a:endParaRPr>
          </a:p>
        </p:txBody>
      </p:sp>
      <p:sp>
        <p:nvSpPr>
          <p:cNvPr id="4" name="Espaço Reservado para Número de Slide 3"/>
          <p:cNvSpPr>
            <a:spLocks noGrp="1"/>
          </p:cNvSpPr>
          <p:nvPr>
            <p:ph type="sldNum" sz="quarter" idx="12"/>
          </p:nvPr>
        </p:nvSpPr>
        <p:spPr/>
        <p:txBody>
          <a:bodyPr/>
          <a:lstStyle/>
          <a:p>
            <a:fld id="{A5D74C34-45E8-479B-B18F-501E964D398C}" type="slidenum">
              <a:rPr lang="pt-BR" smtClean="0"/>
              <a:pPr/>
              <a:t>32</a:t>
            </a:fld>
            <a:endParaRPr lang="pt-B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3972</TotalTime>
  <Words>3181</Words>
  <Application>Microsoft Office PowerPoint</Application>
  <PresentationFormat>Widescreen</PresentationFormat>
  <Paragraphs>299</Paragraphs>
  <Slides>32</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32</vt:i4>
      </vt:variant>
    </vt:vector>
  </HeadingPairs>
  <TitlesOfParts>
    <vt:vector size="37" baseType="lpstr">
      <vt:lpstr>Arial</vt:lpstr>
      <vt:lpstr>Calibri</vt:lpstr>
      <vt:lpstr>Calibri Light</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inst</cp:lastModifiedBy>
  <cp:revision>343</cp:revision>
  <dcterms:created xsi:type="dcterms:W3CDTF">2015-04-01T19:10:34Z</dcterms:created>
  <dcterms:modified xsi:type="dcterms:W3CDTF">2017-10-23T16:41:52Z</dcterms:modified>
</cp:coreProperties>
</file>