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notesMasterIdLst>
    <p:notesMasterId r:id="rId22"/>
  </p:notesMasterIdLst>
  <p:sldIdLst>
    <p:sldId id="256" r:id="rId2"/>
    <p:sldId id="275" r:id="rId3"/>
    <p:sldId id="277" r:id="rId4"/>
    <p:sldId id="311" r:id="rId5"/>
    <p:sldId id="298" r:id="rId6"/>
    <p:sldId id="314" r:id="rId7"/>
    <p:sldId id="315" r:id="rId8"/>
    <p:sldId id="321" r:id="rId9"/>
    <p:sldId id="316" r:id="rId10"/>
    <p:sldId id="317" r:id="rId11"/>
    <p:sldId id="318" r:id="rId12"/>
    <p:sldId id="319" r:id="rId13"/>
    <p:sldId id="320" r:id="rId14"/>
    <p:sldId id="325" r:id="rId15"/>
    <p:sldId id="326" r:id="rId16"/>
    <p:sldId id="327" r:id="rId17"/>
    <p:sldId id="330" r:id="rId18"/>
    <p:sldId id="331" r:id="rId19"/>
    <p:sldId id="329" r:id="rId20"/>
    <p:sldId id="31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74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3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4.bin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BPMA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0326795299641214E-2"/>
          <c:y val="0.12787039687062507"/>
          <c:w val="0.97805555998826244"/>
          <c:h val="0.707312741689115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Planilha1!$C$2</c:f>
              <c:strCache>
                <c:ptCount val="1"/>
                <c:pt idx="0">
                  <c:v>JOINVILLE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20EC076-6CB7-4B89-A645-B1DEBA0CF72D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F75-4C20-85A1-E49DEF0CB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Planilha1!$D$2</c:f>
              <c:numCache>
                <c:formatCode>General</c:formatCode>
                <c:ptCount val="1"/>
                <c:pt idx="0">
                  <c:v>1289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75-4C20-85A1-E49DEF0CBABB}"/>
            </c:ext>
          </c:extLst>
        </c:ser>
        <c:ser>
          <c:idx val="1"/>
          <c:order val="1"/>
          <c:tx>
            <c:strRef>
              <c:f>Planilha1!$C$3</c:f>
              <c:strCache>
                <c:ptCount val="1"/>
                <c:pt idx="0">
                  <c:v>MARACAJÁ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836D105-49D5-48F9-A797-3FD0DF2D4EBF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F75-4C20-85A1-E49DEF0CB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Planilha1!$D$3</c:f>
              <c:numCache>
                <c:formatCode>General</c:formatCode>
                <c:ptCount val="1"/>
                <c:pt idx="0">
                  <c:v>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75-4C20-85A1-E49DEF0CBABB}"/>
            </c:ext>
          </c:extLst>
        </c:ser>
        <c:ser>
          <c:idx val="2"/>
          <c:order val="2"/>
          <c:tx>
            <c:strRef>
              <c:f>Planilha1!$C$4</c:f>
              <c:strCache>
                <c:ptCount val="1"/>
                <c:pt idx="0">
                  <c:v>PALHOÇA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59DDF72-7AB8-4E34-A85B-250E626BACC7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F75-4C20-85A1-E49DEF0CB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Planilha1!$D$4</c:f>
              <c:numCache>
                <c:formatCode>General</c:formatCode>
                <c:ptCount val="1"/>
                <c:pt idx="0">
                  <c:v>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75-4C20-85A1-E49DEF0CBABB}"/>
            </c:ext>
          </c:extLst>
        </c:ser>
        <c:ser>
          <c:idx val="3"/>
          <c:order val="3"/>
          <c:tx>
            <c:strRef>
              <c:f>Planilha1!$C$5</c:f>
              <c:strCache>
                <c:ptCount val="1"/>
                <c:pt idx="0">
                  <c:v>FLORIANÓP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6E665E6-36B7-422F-AC02-054EA9F4D081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F75-4C20-85A1-E49DEF0CB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Planilha1!$D$5</c:f>
              <c:numCache>
                <c:formatCode>General</c:formatCode>
                <c:ptCount val="1"/>
                <c:pt idx="0">
                  <c:v>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F75-4C20-85A1-E49DEF0CBABB}"/>
            </c:ext>
          </c:extLst>
        </c:ser>
        <c:ser>
          <c:idx val="4"/>
          <c:order val="4"/>
          <c:tx>
            <c:strRef>
              <c:f>Planilha1!$C$6</c:f>
              <c:strCache>
                <c:ptCount val="1"/>
                <c:pt idx="0">
                  <c:v>LAGUNA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C3497AE-91F7-4280-9667-5A9109669019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F75-4C20-85A1-E49DEF0CB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Planilha1!$D$6</c:f>
              <c:numCache>
                <c:formatCode>General</c:formatCode>
                <c:ptCount val="1"/>
                <c:pt idx="0">
                  <c:v>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F75-4C20-85A1-E49DEF0CBABB}"/>
            </c:ext>
          </c:extLst>
        </c:ser>
        <c:ser>
          <c:idx val="5"/>
          <c:order val="5"/>
          <c:tx>
            <c:strRef>
              <c:f>Planilha1!$C$7</c:f>
              <c:strCache>
                <c:ptCount val="1"/>
                <c:pt idx="0">
                  <c:v>RIO DO SUL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C8DD410-7AE5-4A0C-AC97-006A9F1438A8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F75-4C20-85A1-E49DEF0CB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Planilha1!$D$7</c:f>
              <c:numCache>
                <c:formatCode>General</c:formatCode>
                <c:ptCount val="1"/>
                <c:pt idx="0">
                  <c:v>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F75-4C20-85A1-E49DEF0CBABB}"/>
            </c:ext>
          </c:extLst>
        </c:ser>
        <c:ser>
          <c:idx val="6"/>
          <c:order val="6"/>
          <c:tx>
            <c:strRef>
              <c:f>Planilha1!$C$8</c:f>
              <c:strCache>
                <c:ptCount val="1"/>
                <c:pt idx="0">
                  <c:v>BLUMENAU</c:v>
                </c:pt>
              </c:strCache>
            </c:strRef>
          </c:tx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E7A665D-0540-4915-BC98-CE149EE1A161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5F75-4C20-85A1-E49DEF0CB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Planilha1!$D$8</c:f>
              <c:numCache>
                <c:formatCode>General</c:formatCode>
                <c:ptCount val="1"/>
                <c:pt idx="0">
                  <c:v>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F75-4C20-85A1-E49DEF0CBABB}"/>
            </c:ext>
          </c:extLst>
        </c:ser>
        <c:ser>
          <c:idx val="7"/>
          <c:order val="7"/>
          <c:tx>
            <c:strRef>
              <c:f>Planilha1!$C$9</c:f>
              <c:strCache>
                <c:ptCount val="1"/>
                <c:pt idx="0">
                  <c:v>TIJUCAS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6010AA3-43DF-4E38-A662-BDADF11DDDA1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5F75-4C20-85A1-E49DEF0CBA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Planilha1!$D$9</c:f>
              <c:numCache>
                <c:formatCode>General</c:formatCode>
                <c:ptCount val="1"/>
                <c:pt idx="0">
                  <c:v>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F75-4C20-85A1-E49DEF0CBAB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24760544"/>
        <c:axId val="1924763264"/>
      </c:barChart>
      <c:catAx>
        <c:axId val="1924760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24763264"/>
        <c:crosses val="autoZero"/>
        <c:auto val="1"/>
        <c:lblAlgn val="ctr"/>
        <c:lblOffset val="100"/>
        <c:noMultiLvlLbl val="0"/>
      </c:catAx>
      <c:valAx>
        <c:axId val="19247632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476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6.1383751946311224E-2"/>
          <c:y val="0.86731137897949573"/>
          <c:w val="0.87465069564078124"/>
          <c:h val="7.9141553654245814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BPMA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4838982697979858E-2"/>
          <c:y val="8.6589825992795272E-2"/>
          <c:w val="0.96222804404150586"/>
          <c:h val="0.779484163253709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Planilha1!$C$11</c:f>
              <c:strCache>
                <c:ptCount val="1"/>
                <c:pt idx="0">
                  <c:v>CANOINHAS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ACC25C8-838A-4FF9-B9AC-23B5B1AB6FEA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Planilha1!$D$11</c:f>
              <c:numCache>
                <c:formatCode>General</c:formatCode>
                <c:ptCount val="1"/>
                <c:pt idx="0">
                  <c:v>1627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D9-4E0C-8FC1-A698FA4C5E8F}"/>
            </c:ext>
          </c:extLst>
        </c:ser>
        <c:ser>
          <c:idx val="1"/>
          <c:order val="1"/>
          <c:tx>
            <c:strRef>
              <c:f>Planilha1!$C$12</c:f>
              <c:strCache>
                <c:ptCount val="1"/>
                <c:pt idx="0">
                  <c:v>SÃO DOESTE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798B5CC-B6A3-4413-AB7D-C3C68A5D80FF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Planilha1!$D$12</c:f>
              <c:numCache>
                <c:formatCode>General</c:formatCode>
                <c:ptCount val="1"/>
                <c:pt idx="0">
                  <c:v>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D9-4E0C-8FC1-A698FA4C5E8F}"/>
            </c:ext>
          </c:extLst>
        </c:ser>
        <c:ser>
          <c:idx val="2"/>
          <c:order val="2"/>
          <c:tx>
            <c:strRef>
              <c:f>Planilha1!$C$13</c:f>
              <c:strCache>
                <c:ptCount val="1"/>
                <c:pt idx="0">
                  <c:v>LAGES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3C66E26-1712-4D02-8808-0E019155B5CC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Planilha1!$D$13</c:f>
              <c:numCache>
                <c:formatCode>General</c:formatCode>
                <c:ptCount val="1"/>
                <c:pt idx="0">
                  <c:v>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D9-4E0C-8FC1-A698FA4C5E8F}"/>
            </c:ext>
          </c:extLst>
        </c:ser>
        <c:ser>
          <c:idx val="3"/>
          <c:order val="3"/>
          <c:tx>
            <c:strRef>
              <c:f>Planilha1!$C$14</c:f>
              <c:strCache>
                <c:ptCount val="1"/>
                <c:pt idx="0">
                  <c:v>CHAPECÓ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7F97956-6536-48EA-9D9E-DB4820903172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Planilha1!$D$14</c:f>
              <c:numCache>
                <c:formatCode>General</c:formatCode>
                <c:ptCount val="1"/>
                <c:pt idx="0">
                  <c:v>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9D9-4E0C-8FC1-A698FA4C5E8F}"/>
            </c:ext>
          </c:extLst>
        </c:ser>
        <c:ser>
          <c:idx val="4"/>
          <c:order val="4"/>
          <c:tx>
            <c:strRef>
              <c:f>Planilha1!$C$15</c:f>
              <c:strCache>
                <c:ptCount val="1"/>
                <c:pt idx="0">
                  <c:v>JOAÇABA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9104CF9-4B64-43F3-AB53-9D94EFC605B6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Planilha1!$D$15</c:f>
              <c:numCache>
                <c:formatCode>General</c:formatCode>
                <c:ptCount val="1"/>
                <c:pt idx="0">
                  <c:v>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9D9-4E0C-8FC1-A698FA4C5E8F}"/>
            </c:ext>
          </c:extLst>
        </c:ser>
        <c:ser>
          <c:idx val="5"/>
          <c:order val="5"/>
          <c:tx>
            <c:strRef>
              <c:f>Planilha1!$C$16</c:f>
              <c:strCache>
                <c:ptCount val="1"/>
                <c:pt idx="0">
                  <c:v>CAÇADOR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D26D84E-9D3C-415E-9A33-E1E78135593B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Planilha1!$D$16</c:f>
              <c:numCache>
                <c:formatCode>General</c:formatCode>
                <c:ptCount val="1"/>
                <c:pt idx="0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9D9-4E0C-8FC1-A698FA4C5E8F}"/>
            </c:ext>
          </c:extLst>
        </c:ser>
        <c:ser>
          <c:idx val="6"/>
          <c:order val="6"/>
          <c:tx>
            <c:strRef>
              <c:f>Planilha1!$C$17</c:f>
              <c:strCache>
                <c:ptCount val="1"/>
                <c:pt idx="0">
                  <c:v>CONCÓRDIA</c:v>
                </c:pt>
              </c:strCache>
            </c:strRef>
          </c:tx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064505B-B93D-459C-BC20-964DB183E350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Planilha1!$D$17</c:f>
              <c:numCache>
                <c:formatCode>General</c:formatCode>
                <c:ptCount val="1"/>
                <c:pt idx="0">
                  <c:v>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9D9-4E0C-8FC1-A698FA4C5E8F}"/>
            </c:ext>
          </c:extLst>
        </c:ser>
        <c:ser>
          <c:idx val="7"/>
          <c:order val="7"/>
          <c:tx>
            <c:strRef>
              <c:f>Planilha1!$C$18</c:f>
              <c:strCache>
                <c:ptCount val="1"/>
                <c:pt idx="0">
                  <c:v>PORTO UNIÃO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DA0FC1D-B288-4296-93C6-B7867860B2E7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Planilha1!$D$18</c:f>
              <c:numCache>
                <c:formatCode>General</c:formatCode>
                <c:ptCount val="1"/>
                <c:pt idx="0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9D9-4E0C-8FC1-A698FA4C5E8F}"/>
            </c:ext>
          </c:extLst>
        </c:ser>
        <c:ser>
          <c:idx val="8"/>
          <c:order val="8"/>
          <c:tx>
            <c:strRef>
              <c:f>Planilha1!$C$19</c:f>
              <c:strCache>
                <c:ptCount val="1"/>
                <c:pt idx="0">
                  <c:v>CURITIBANOS</c:v>
                </c:pt>
              </c:strCache>
            </c:strRef>
          </c:tx>
          <c:spPr>
            <a:solidFill>
              <a:schemeClr val="accent3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0410E5-522F-4409-B87E-DEE0785F4577}" type="VALUE">
                      <a:rPr lang="en-US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A9D9-4E0C-8FC1-A698FA4C5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Planilha1!$D$19</c:f>
              <c:numCache>
                <c:formatCode>General</c:formatCode>
                <c:ptCount val="1"/>
                <c:pt idx="0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9D9-4E0C-8FC1-A698FA4C5E8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98194560"/>
        <c:axId val="2098192384"/>
      </c:barChart>
      <c:catAx>
        <c:axId val="2098194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8192384"/>
        <c:crosses val="autoZero"/>
        <c:auto val="1"/>
        <c:lblAlgn val="ctr"/>
        <c:lblOffset val="100"/>
        <c:noMultiLvlLbl val="0"/>
      </c:catAx>
      <c:valAx>
        <c:axId val="2098192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81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900024558144593E-2"/>
          <c:y val="0.89633142851016379"/>
          <c:w val="0.91951269927999602"/>
          <c:h val="6.9628345055322061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Pelotão de Blumenau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3483206362451945E-2"/>
          <c:y val="8.9754364518470409E-2"/>
          <c:w val="0.97303358727509615"/>
          <c:h val="0.73735479098584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'Por Municipios'!$H$4</c:f>
              <c:strCache>
                <c:ptCount val="1"/>
                <c:pt idx="0">
                  <c:v>Blumenau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Municipios'!$I$4</c:f>
              <c:numCache>
                <c:formatCode>General</c:formatCode>
                <c:ptCount val="1"/>
                <c:pt idx="0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9B-4CA5-9962-16097C23B609}"/>
            </c:ext>
          </c:extLst>
        </c:ser>
        <c:ser>
          <c:idx val="1"/>
          <c:order val="1"/>
          <c:tx>
            <c:strRef>
              <c:f>'Por Municipios'!$H$5</c:f>
              <c:strCache>
                <c:ptCount val="1"/>
                <c:pt idx="0">
                  <c:v>Gaspar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Municipios'!$I$5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9B-4CA5-9962-16097C23B609}"/>
            </c:ext>
          </c:extLst>
        </c:ser>
        <c:ser>
          <c:idx val="2"/>
          <c:order val="2"/>
          <c:tx>
            <c:strRef>
              <c:f>'Por Municipios'!$H$6</c:f>
              <c:strCache>
                <c:ptCount val="1"/>
                <c:pt idx="0">
                  <c:v>Rio dos Cedros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Municipios'!$I$6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9B-4CA5-9962-16097C23B609}"/>
            </c:ext>
          </c:extLst>
        </c:ser>
        <c:ser>
          <c:idx val="3"/>
          <c:order val="3"/>
          <c:tx>
            <c:strRef>
              <c:f>'Por Municipios'!$H$7</c:f>
              <c:strCache>
                <c:ptCount val="1"/>
                <c:pt idx="0">
                  <c:v>Indaial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Municipios'!$I$7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9B-4CA5-9962-16097C23B609}"/>
            </c:ext>
          </c:extLst>
        </c:ser>
        <c:ser>
          <c:idx val="4"/>
          <c:order val="4"/>
          <c:tx>
            <c:strRef>
              <c:f>'Por Municipios'!$H$8</c:f>
              <c:strCache>
                <c:ptCount val="1"/>
                <c:pt idx="0">
                  <c:v>Benedito Novo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Municipios'!$I$8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9B-4CA5-9962-16097C23B609}"/>
            </c:ext>
          </c:extLst>
        </c:ser>
        <c:ser>
          <c:idx val="5"/>
          <c:order val="5"/>
          <c:tx>
            <c:strRef>
              <c:f>'Por Municipios'!$H$9</c:f>
              <c:strCache>
                <c:ptCount val="1"/>
                <c:pt idx="0">
                  <c:v>Ilhota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Municipios'!$I$9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9B-4CA5-9962-16097C23B609}"/>
            </c:ext>
          </c:extLst>
        </c:ser>
        <c:ser>
          <c:idx val="6"/>
          <c:order val="6"/>
          <c:tx>
            <c:strRef>
              <c:f>'Por Municipios'!$H$10</c:f>
              <c:strCache>
                <c:ptCount val="1"/>
                <c:pt idx="0">
                  <c:v>Guabiruba</c:v>
                </c:pt>
              </c:strCache>
            </c:strRef>
          </c:tx>
          <c:spPr>
            <a:solidFill>
              <a:schemeClr val="accent1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Municipios'!$I$10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9B-4CA5-9962-16097C23B609}"/>
            </c:ext>
          </c:extLst>
        </c:ser>
        <c:ser>
          <c:idx val="7"/>
          <c:order val="7"/>
          <c:tx>
            <c:strRef>
              <c:f>'Por Municipios'!$H$11</c:f>
              <c:strCache>
                <c:ptCount val="1"/>
                <c:pt idx="0">
                  <c:v>Luiz Alves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Municipios'!$I$11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B9B-4CA5-9962-16097C23B609}"/>
            </c:ext>
          </c:extLst>
        </c:ser>
        <c:ser>
          <c:idx val="8"/>
          <c:order val="8"/>
          <c:tx>
            <c:strRef>
              <c:f>'Por Municipios'!$H$12</c:f>
              <c:strCache>
                <c:ptCount val="1"/>
                <c:pt idx="0">
                  <c:v>Pomerode</c:v>
                </c:pt>
              </c:strCache>
            </c:strRef>
          </c:tx>
          <c:spPr>
            <a:solidFill>
              <a:schemeClr val="accent3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9B-4CA5-9962-16097C23B609}"/>
            </c:ext>
          </c:extLst>
        </c:ser>
        <c:ser>
          <c:idx val="9"/>
          <c:order val="9"/>
          <c:tx>
            <c:strRef>
              <c:f>'Por Municipios'!$H$13</c:f>
              <c:strCache>
                <c:ptCount val="1"/>
                <c:pt idx="0">
                  <c:v>Brusque</c:v>
                </c:pt>
              </c:strCache>
            </c:strRef>
          </c:tx>
          <c:spPr>
            <a:solidFill>
              <a:schemeClr val="accent4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Municipios'!$I$13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B9B-4CA5-9962-16097C23B609}"/>
            </c:ext>
          </c:extLst>
        </c:ser>
        <c:ser>
          <c:idx val="10"/>
          <c:order val="10"/>
          <c:tx>
            <c:strRef>
              <c:f>'Por Municipios'!$H$14</c:f>
              <c:strCache>
                <c:ptCount val="1"/>
                <c:pt idx="0">
                  <c:v>Rodeio</c:v>
                </c:pt>
              </c:strCache>
            </c:strRef>
          </c:tx>
          <c:spPr>
            <a:solidFill>
              <a:schemeClr val="accent5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Municipios'!$I$14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B9B-4CA5-9962-16097C23B609}"/>
            </c:ext>
          </c:extLst>
        </c:ser>
        <c:ser>
          <c:idx val="11"/>
          <c:order val="11"/>
          <c:tx>
            <c:strRef>
              <c:f>'Por Municipios'!$H$15</c:f>
              <c:strCache>
                <c:ptCount val="1"/>
                <c:pt idx="0">
                  <c:v>Timbo</c:v>
                </c:pt>
              </c:strCache>
            </c:strRef>
          </c:tx>
          <c:spPr>
            <a:solidFill>
              <a:schemeClr val="accent6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Municipios'!$I$15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B9B-4CA5-9962-16097C23B609}"/>
            </c:ext>
          </c:extLst>
        </c:ser>
        <c:ser>
          <c:idx val="12"/>
          <c:order val="12"/>
          <c:tx>
            <c:strRef>
              <c:f>'Por Municipios'!$H$16</c:f>
              <c:strCache>
                <c:ptCount val="1"/>
                <c:pt idx="0">
                  <c:v>Doutor Pedrinho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Municipios'!$I$16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9B-4CA5-9962-16097C23B609}"/>
            </c:ext>
          </c:extLst>
        </c:ser>
        <c:ser>
          <c:idx val="13"/>
          <c:order val="13"/>
          <c:tx>
            <c:strRef>
              <c:f>'Por Municipios'!$H$17</c:f>
              <c:strCache>
                <c:ptCount val="1"/>
                <c:pt idx="0">
                  <c:v>Botuverá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Municipios'!$I$17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B9B-4CA5-9962-16097C23B609}"/>
            </c:ext>
          </c:extLst>
        </c:ser>
        <c:ser>
          <c:idx val="14"/>
          <c:order val="14"/>
          <c:tx>
            <c:strRef>
              <c:f>'Por Municipios'!$H$18</c:f>
              <c:strCache>
                <c:ptCount val="1"/>
                <c:pt idx="0">
                  <c:v>Apiuna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Municipios'!$I$18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B9B-4CA5-9962-16097C23B609}"/>
            </c:ext>
          </c:extLst>
        </c:ser>
        <c:ser>
          <c:idx val="15"/>
          <c:order val="15"/>
          <c:tx>
            <c:strRef>
              <c:f>'Por Municipios'!$H$19</c:f>
              <c:strCache>
                <c:ptCount val="1"/>
                <c:pt idx="0">
                  <c:v>Ascurra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'Por Municipios'!$I$19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2B9B-4CA5-9962-16097C23B60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98192928"/>
        <c:axId val="2098194016"/>
      </c:barChart>
      <c:catAx>
        <c:axId val="2098192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8194016"/>
        <c:crosses val="autoZero"/>
        <c:auto val="1"/>
        <c:lblAlgn val="ctr"/>
        <c:lblOffset val="100"/>
        <c:noMultiLvlLbl val="0"/>
      </c:catAx>
      <c:valAx>
        <c:axId val="2098194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819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59615808726482E-2"/>
          <c:y val="0.8381354902117405"/>
          <c:w val="0.93603333334298489"/>
          <c:h val="0.1287855056659732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'Artigos por ano'!$B$5</c:f>
              <c:strCache>
                <c:ptCount val="1"/>
                <c:pt idx="0">
                  <c:v>Art43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'Artigos por ano'!$C$4:$H$4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'Artigos por ano'!$C$5:$H$5</c:f>
              <c:numCache>
                <c:formatCode>General</c:formatCode>
                <c:ptCount val="6"/>
                <c:pt idx="0">
                  <c:v>59</c:v>
                </c:pt>
                <c:pt idx="1">
                  <c:v>45</c:v>
                </c:pt>
                <c:pt idx="2">
                  <c:v>52</c:v>
                </c:pt>
                <c:pt idx="3">
                  <c:v>28</c:v>
                </c:pt>
                <c:pt idx="4">
                  <c:v>18</c:v>
                </c:pt>
                <c:pt idx="5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52-45AD-BE04-BD2D526B682F}"/>
            </c:ext>
          </c:extLst>
        </c:ser>
        <c:ser>
          <c:idx val="1"/>
          <c:order val="1"/>
          <c:tx>
            <c:strRef>
              <c:f>'Artigos por ano'!$B$6</c:f>
              <c:strCache>
                <c:ptCount val="1"/>
                <c:pt idx="0">
                  <c:v>Art50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'Artigos por ano'!$C$4:$H$4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'Artigos por ano'!$C$6:$H$6</c:f>
              <c:numCache>
                <c:formatCode>General</c:formatCode>
                <c:ptCount val="6"/>
                <c:pt idx="0">
                  <c:v>10</c:v>
                </c:pt>
                <c:pt idx="1">
                  <c:v>2</c:v>
                </c:pt>
                <c:pt idx="2">
                  <c:v>11</c:v>
                </c:pt>
                <c:pt idx="3">
                  <c:v>9</c:v>
                </c:pt>
                <c:pt idx="4">
                  <c:v>11</c:v>
                </c:pt>
                <c:pt idx="5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52-45AD-BE04-BD2D526B682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82539984"/>
        <c:axId val="282538896"/>
      </c:lineChart>
      <c:catAx>
        <c:axId val="2825399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82538896"/>
        <c:crosses val="autoZero"/>
        <c:auto val="1"/>
        <c:lblAlgn val="ctr"/>
        <c:lblOffset val="100"/>
        <c:noMultiLvlLbl val="0"/>
      </c:catAx>
      <c:valAx>
        <c:axId val="282538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253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5827610747695"/>
          <c:y val="0.94222905946481383"/>
          <c:w val="0.21264979455727925"/>
          <c:h val="4.4057261986690896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bg1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2E-407A-8D75-6ABA6401188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2E-407A-8D75-6ABA6401188C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72E-407A-8D75-6ABA6401188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'Area degradada'!$C$4:$C$6</c:f>
              <c:strCache>
                <c:ptCount val="3"/>
                <c:pt idx="0">
                  <c:v>Inicial</c:v>
                </c:pt>
                <c:pt idx="1">
                  <c:v>Médio</c:v>
                </c:pt>
                <c:pt idx="2">
                  <c:v>Avançado</c:v>
                </c:pt>
              </c:strCache>
            </c:strRef>
          </c:cat>
          <c:val>
            <c:numRef>
              <c:f>'Area degradada'!$D$4:$D$6</c:f>
              <c:numCache>
                <c:formatCode>General</c:formatCode>
                <c:ptCount val="3"/>
                <c:pt idx="0">
                  <c:v>34.200000000000003</c:v>
                </c:pt>
                <c:pt idx="1">
                  <c:v>42.3</c:v>
                </c:pt>
                <c:pt idx="2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2E-407A-8D75-6ABA6401188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220038617500673"/>
          <c:y val="0.1606509044992401"/>
          <c:w val="0.11614086914447309"/>
          <c:h val="0.2127685329278514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19050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92FED-2335-4B6B-A994-568833C18B52}" type="datetimeFigureOut">
              <a:rPr lang="pt-BR" smtClean="0"/>
              <a:t>11/07/2019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3FD60-07D9-46C7-AC30-2AE1897135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970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5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8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038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95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6487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1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01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0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4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9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6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4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20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5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7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0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5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olicia militar ambiental 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0870"/>
            <a:ext cx="3048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031114" y="902803"/>
            <a:ext cx="79663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POLICIA MILITAR AMBIENTAL  - PMA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6116" y="3396855"/>
            <a:ext cx="10619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ASSOCIAÇÃO DOS MUNICÍPIOS DO MÉDIO VALE DO ITAJAÍ 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AMMVI </a:t>
            </a:r>
          </a:p>
        </p:txBody>
      </p:sp>
      <p:pic>
        <p:nvPicPr>
          <p:cNvPr id="5" name="Picture 2" descr="https://www.ammvi.org.br/images/associacoes/logo/ammvi.png">
            <a:extLst>
              <a:ext uri="{FF2B5EF4-FFF2-40B4-BE49-F238E27FC236}">
                <a16:creationId xmlns:a16="http://schemas.microsoft.com/office/drawing/2014/main" id="{9E2E4617-724D-4D2E-9A16-20B5ECE4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14" y="4223250"/>
            <a:ext cx="3320639" cy="233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22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843583" y="207195"/>
            <a:ext cx="10044545" cy="443138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AUTUAÇÕES EFETUADAS PELA POLÍCIA MILITAR AMBIENTAL DE SANTA CATARINA</a:t>
            </a:r>
          </a:p>
        </p:txBody>
      </p:sp>
      <p:graphicFrame>
        <p:nvGraphicFramePr>
          <p:cNvPr id="4" name="Gráfico 3"/>
          <p:cNvGraphicFramePr/>
          <p:nvPr/>
        </p:nvGraphicFramePr>
        <p:xfrm>
          <a:off x="843583" y="650333"/>
          <a:ext cx="10322400" cy="6008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7827037" y="650333"/>
          <a:ext cx="3338946" cy="235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4" imgW="8019882" imgH="5667062" progId="AcroExch.Document.DC">
                  <p:embed/>
                </p:oleObj>
              </mc:Choice>
              <mc:Fallback>
                <p:oleObj name="Acrobat Document" r:id="rId4" imgW="8019882" imgH="5667062" progId="AcroExch.Document.DC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27037" y="650333"/>
                        <a:ext cx="3338946" cy="2359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660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843583" y="207195"/>
            <a:ext cx="10044545" cy="443138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AUTUAÇÕES EFETUADAS PELA POLÍCIA MILITAR AMBIENTAL DE SANTA CATARINA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107452" y="1453461"/>
            <a:ext cx="7188948" cy="27689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342980" y="2193426"/>
            <a:ext cx="6953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Na área de atuação do 2º Pelotão de Polícia Ambiental de Blumenau, são 16 municípios atendidos. </a:t>
            </a:r>
          </a:p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Nestes tivemos um total de 655 autos de infrações ambientais, no mesmo período. </a:t>
            </a:r>
          </a:p>
        </p:txBody>
      </p:sp>
      <p:graphicFrame>
        <p:nvGraphicFramePr>
          <p:cNvPr id="4" name="Gráfico 3"/>
          <p:cNvGraphicFramePr/>
          <p:nvPr/>
        </p:nvGraphicFramePr>
        <p:xfrm>
          <a:off x="843583" y="760506"/>
          <a:ext cx="10361037" cy="575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46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843583" y="207195"/>
            <a:ext cx="10044545" cy="443138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AUTUAÇÕES EFETUADAS PELA POLÍCIA MILITAR AMBIENTAL DE SANTA CATARINA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71234" y="1622738"/>
            <a:ext cx="5808372" cy="27689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271234" y="1945388"/>
            <a:ext cx="5666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No período de 2010 a 2015, na área de atuação do 2º Pelotão de Polícia Ambiental</a:t>
            </a:r>
          </a:p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De Blumenau, foram lavrados 264 autos de infrações ambientais. </a:t>
            </a:r>
          </a:p>
          <a:p>
            <a:pPr algn="just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Sendo 211 autos pelo artigo 43 e 53 autos pelo artigo 50. </a:t>
            </a:r>
          </a:p>
        </p:txBody>
      </p:sp>
      <p:graphicFrame>
        <p:nvGraphicFramePr>
          <p:cNvPr id="5" name="Gráfico 4"/>
          <p:cNvGraphicFramePr/>
          <p:nvPr/>
        </p:nvGraphicFramePr>
        <p:xfrm>
          <a:off x="875361" y="857183"/>
          <a:ext cx="10239107" cy="555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0692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843583" y="207195"/>
            <a:ext cx="10044545" cy="443138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AUTUAÇÕES EFETUADAS PELA POLÍCIA MILITAR AMBIENTAL DE SANTA CATARINA</a:t>
            </a:r>
          </a:p>
        </p:txBody>
      </p:sp>
      <p:graphicFrame>
        <p:nvGraphicFramePr>
          <p:cNvPr id="4" name="Gráfico 3"/>
          <p:cNvGraphicFramePr/>
          <p:nvPr/>
        </p:nvGraphicFramePr>
        <p:xfrm>
          <a:off x="991538" y="1486100"/>
          <a:ext cx="9453227" cy="4824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9697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843583" y="207195"/>
            <a:ext cx="10044545" cy="4431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 NA FISCALIZAÇÃO AMBIENTAL</a:t>
            </a:r>
          </a:p>
        </p:txBody>
      </p:sp>
      <p:pic>
        <p:nvPicPr>
          <p:cNvPr id="4" name="Imagem 3"/>
          <p:cNvPicPr/>
          <p:nvPr/>
        </p:nvPicPr>
        <p:blipFill rotWithShape="1">
          <a:blip r:embed="rId2"/>
          <a:srcRect l="25576" t="28237" r="25211" b="20623"/>
          <a:stretch/>
        </p:blipFill>
        <p:spPr bwMode="auto">
          <a:xfrm>
            <a:off x="843583" y="1011383"/>
            <a:ext cx="5056909" cy="3616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 descr="Resultado de imagem para policia ambiental santa catarina fiscalziacao no ma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53" y="3436879"/>
            <a:ext cx="4583402" cy="332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 rotWithShape="1">
          <a:blip r:embed="rId4"/>
          <a:srcRect l="12171" t="19452" r="16569" b="8074"/>
          <a:stretch/>
        </p:blipFill>
        <p:spPr bwMode="auto">
          <a:xfrm>
            <a:off x="1969078" y="1303626"/>
            <a:ext cx="7784522" cy="5014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00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78527" y="1748858"/>
            <a:ext cx="8326582" cy="257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marR="2279015" algn="just">
              <a:lnSpc>
                <a:spcPct val="150000"/>
              </a:lnSpc>
              <a:spcAft>
                <a:spcPts val="0"/>
              </a:spcAft>
            </a:pPr>
            <a:r>
              <a:rPr lang="pt-BR" spc="-1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pt-BR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pt-BR" spc="-1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pt-BR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pt-BR" spc="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pt-BR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pt-BR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ib</a:t>
            </a:r>
            <a:r>
              <a:rPr lang="pt-BR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pt-BR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pt-BR" spc="-2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pt-BR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da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 </a:t>
            </a:r>
            <a:r>
              <a:rPr lang="pt-BR" spc="6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pt-BR" spc="-4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 S</a:t>
            </a:r>
            <a:r>
              <a:rPr lang="pt-BR" spc="-1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GSC</a:t>
            </a:r>
            <a:r>
              <a:rPr lang="pt-BR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20</a:t>
            </a:r>
            <a:r>
              <a:rPr lang="pt-BR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 </a:t>
            </a:r>
          </a:p>
          <a:p>
            <a:pPr marL="431800" marR="2279015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Raster Landsat8 2015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31800" marR="2279015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Raster Landsat8 2016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31800" marR="2279015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Raster </a:t>
            </a:r>
            <a:r>
              <a:rPr lang="en-US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Digi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en-US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lang="en-US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</a:t>
            </a:r>
            <a:r>
              <a:rPr lang="en-US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lang="en-US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oog</a:t>
            </a:r>
            <a:r>
              <a:rPr lang="en-US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en-US" spc="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en-US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8</a:t>
            </a:r>
            <a:r>
              <a:rPr lang="en-US" spc="-2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pc="6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</a:t>
            </a:r>
            <a:r>
              <a:rPr lang="en-US" spc="-4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31800" marR="2462530" algn="just">
              <a:lnSpc>
                <a:spcPct val="149000"/>
              </a:lnSpc>
              <a:spcAft>
                <a:spcPts val="0"/>
              </a:spcAft>
            </a:pPr>
            <a:r>
              <a:rPr lang="pt-BR" spc="-1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Raster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pc="-1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Sentinel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II 2018</a:t>
            </a:r>
            <a:r>
              <a:rPr lang="pt-BR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31800" marR="2462530" algn="just">
              <a:lnSpc>
                <a:spcPct val="149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ft</a:t>
            </a:r>
            <a:r>
              <a:rPr lang="pt-BR" spc="-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wa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</a:t>
            </a:r>
            <a:r>
              <a:rPr lang="pt-BR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pt-BR" spc="-1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lang="pt-BR" spc="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pc="5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QGis</a:t>
            </a:r>
            <a:endParaRPr lang="pt-BR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496291" y="1501925"/>
            <a:ext cx="8091054" cy="37766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343890" y="207195"/>
            <a:ext cx="7883237" cy="4431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 NA FISCALIZAÇÃO AMBIENTAL</a:t>
            </a:r>
          </a:p>
        </p:txBody>
      </p:sp>
    </p:spTree>
    <p:extLst>
      <p:ext uri="{BB962C8B-B14F-4D97-AF65-F5344CB8AC3E}">
        <p14:creationId xmlns:p14="http://schemas.microsoft.com/office/powerpoint/2010/main" val="259432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:\Users\Windows\Desktop\Operação Mata Atlantica\15\15_SIGSC_201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" y="762000"/>
            <a:ext cx="9975274" cy="58881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1343890" y="207195"/>
            <a:ext cx="7883237" cy="4431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 NA FISCALIZAÇÃO AMBIENTAL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 rot="16200000">
            <a:off x="-973544" y="3279807"/>
            <a:ext cx="3166491" cy="443138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SIGSC 2012</a:t>
            </a:r>
          </a:p>
          <a:p>
            <a:pPr algn="ctr"/>
            <a:endParaRPr lang="pt-BR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00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:\Users\Windows\Desktop\Operação Mata Atlantica\15\15_ST2_201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8" y="844297"/>
            <a:ext cx="9936000" cy="58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1343890" y="207195"/>
            <a:ext cx="7883237" cy="4431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 NA FISCALIZAÇÃO AMBIENTAL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 rot="16200000">
            <a:off x="-973544" y="3279807"/>
            <a:ext cx="3166491" cy="443138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 II 2016</a:t>
            </a:r>
          </a:p>
          <a:p>
            <a:pPr algn="ctr"/>
            <a:endParaRPr lang="pt-BR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33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:\Users\Windows\Desktop\Operação Mata Atlantica\15\15_GE_20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28" y="650333"/>
            <a:ext cx="9936000" cy="58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1343890" y="207195"/>
            <a:ext cx="7883237" cy="4431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 NA FISCALIZAÇÃO AMBIENTAL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 rot="16200000">
            <a:off x="-1731717" y="3145085"/>
            <a:ext cx="4682837" cy="443138"/>
          </a:xfrm>
          <a:prstGeom prst="rect">
            <a:avLst/>
          </a:prstGeom>
          <a:noFill/>
        </p:spPr>
        <p:txBody>
          <a:bodyPr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EARTH PRO 2018</a:t>
            </a:r>
          </a:p>
          <a:p>
            <a:pPr algn="ctr"/>
            <a:endParaRPr lang="pt-BR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75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1343890" y="207195"/>
            <a:ext cx="7883237" cy="44313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 NA FISCALIZAÇÃO AMBIENTAL</a:t>
            </a:r>
          </a:p>
        </p:txBody>
      </p:sp>
      <p:pic>
        <p:nvPicPr>
          <p:cNvPr id="5" name="Imagem 4" descr="C:\Users\Windows\Desktop\Operação Mata Atlantica\15\15_RPA_201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1" y="821784"/>
            <a:ext cx="9936000" cy="58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2"/>
          <p:cNvSpPr txBox="1">
            <a:spLocks/>
          </p:cNvSpPr>
          <p:nvPr/>
        </p:nvSpPr>
        <p:spPr>
          <a:xfrm rot="16200000">
            <a:off x="-973544" y="3279807"/>
            <a:ext cx="3166491" cy="443138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PÓS VOO RPA</a:t>
            </a:r>
          </a:p>
          <a:p>
            <a:pPr algn="ctr"/>
            <a:endParaRPr lang="pt-BR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7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64407" y="804329"/>
            <a:ext cx="102631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2º PELOTÃO 2ª COMPANHIA 1º BATALHÃO DE POLICIA MILITAR AMBIENTAL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16527" y="2186379"/>
            <a:ext cx="10958946" cy="228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CONTATO:</a:t>
            </a:r>
          </a:p>
          <a:p>
            <a:pPr>
              <a:lnSpc>
                <a:spcPct val="200000"/>
              </a:lnSpc>
            </a:pP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TELEFONE: 47-3378-8480</a:t>
            </a:r>
          </a:p>
          <a:p>
            <a:pPr>
              <a:lnSpc>
                <a:spcPct val="200000"/>
              </a:lnSpc>
            </a:pPr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END.: RUA BAHIA, Nº 2983, BAIRRO SALTO, BLUMENAU/SC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EFB8C6F-9ADD-4ABC-B2C6-6AB99361CBAF}"/>
              </a:ext>
            </a:extLst>
          </p:cNvPr>
          <p:cNvSpPr txBox="1"/>
          <p:nvPr/>
        </p:nvSpPr>
        <p:spPr>
          <a:xfrm>
            <a:off x="3143773" y="4862272"/>
            <a:ext cx="5652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1º Ten. Robson D. </a:t>
            </a:r>
            <a:r>
              <a:rPr lang="pt-BR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Savitraz</a:t>
            </a: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CMT 2º PEL PMA BLUMENAU</a:t>
            </a:r>
            <a:r>
              <a:rPr lang="pt-B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363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policia ambiental sc proteger é a nossa natur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52" y="990726"/>
            <a:ext cx="5134882" cy="51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4024" y="436728"/>
            <a:ext cx="11098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SOMOS A FORÇA DA NATUREZA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19115" y="6181593"/>
            <a:ext cx="104434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231756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68181" y="635644"/>
            <a:ext cx="9388019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 HISTÓRIA DA POLÍCIA MILITAR AMBIENTAL DE SANTA CATARINA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31272" y="1884217"/>
            <a:ext cx="850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 história da Polícia Militar Ambiental, começa em 1962 como Polícia Militar....  </a:t>
            </a:r>
          </a:p>
        </p:txBody>
      </p:sp>
      <p:pic>
        <p:nvPicPr>
          <p:cNvPr id="6" name="Imagem 5"/>
          <p:cNvPicPr/>
          <p:nvPr/>
        </p:nvPicPr>
        <p:blipFill rotWithShape="1">
          <a:blip r:embed="rId2"/>
          <a:srcRect l="25035" t="25929" r="26672" b="9634"/>
          <a:stretch/>
        </p:blipFill>
        <p:spPr bwMode="auto">
          <a:xfrm>
            <a:off x="2760872" y="2253549"/>
            <a:ext cx="3983355" cy="2987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" y="2253548"/>
            <a:ext cx="1929600" cy="29876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27" y="2308461"/>
            <a:ext cx="3211973" cy="28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3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38397"/>
              </p:ext>
            </p:extLst>
          </p:nvPr>
        </p:nvGraphicFramePr>
        <p:xfrm>
          <a:off x="1391478" y="0"/>
          <a:ext cx="9753600" cy="6892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8019882" imgH="5667062" progId="AcroExch.Document.DC">
                  <p:embed/>
                </p:oleObj>
              </mc:Choice>
              <mc:Fallback>
                <p:oleObj name="Acrobat Document" r:id="rId3" imgW="8019882" imgH="5667062" progId="AcroExch.Document.DC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1478" y="0"/>
                        <a:ext cx="9753600" cy="6892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86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91544" y="299695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FISCALIZAÇÃO AMBIENTAL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4027019" y="3974628"/>
            <a:ext cx="396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 Black" pitchFamily="34" charset="0"/>
              </a:rPr>
              <a:t>POLÍCIA MILITAR AMBIENTAL</a:t>
            </a:r>
          </a:p>
        </p:txBody>
      </p:sp>
      <p:pic>
        <p:nvPicPr>
          <p:cNvPr id="10244" name="Picture 4" descr="http://images.orkut.com/orkut/photos/PQAAAARux-NkRl-1ghZKt0GcUQu-ysi9TwE2fXuR0BvwbZ1O90FfGAxbjbBzf9sxTBJmXEg29c8YI7b9hK26j-I8RN0Am1T1UE6oV5uvTAKj_x7kdvsBZLqfVM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98" y="836712"/>
            <a:ext cx="3168352" cy="23762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30018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1335441" y="257575"/>
            <a:ext cx="8507805" cy="5895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9.605/1998 LEI DE CRIMES AMBIENTAIS - LCA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212" y="4906540"/>
            <a:ext cx="3101788" cy="1951460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543184" y="1141583"/>
            <a:ext cx="9111805" cy="7030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43183" y="1184890"/>
            <a:ext cx="892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Dispõe sobre as sanções penais e administrativas derivadas de condutas e atividades lesivas ao meio ambiente, e dá outras providências. 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477041" y="2551440"/>
            <a:ext cx="4381925" cy="7978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83437" y="2702982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Do art. 29 até o art. 37 a Lei trata dos </a:t>
            </a:r>
          </a:p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crimes contra a fauna . 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228333" y="2515582"/>
            <a:ext cx="4381925" cy="7978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326448" y="2599889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Do art. 38 até o art. 53 é tratado pela </a:t>
            </a:r>
          </a:p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Lei dos crimes contra a flora . 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512894" y="4026134"/>
            <a:ext cx="4381925" cy="7978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489180" y="4137335"/>
            <a:ext cx="4369786" cy="66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Do art. 54 até o art. 61 são capitulados </a:t>
            </a:r>
          </a:p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os crimes de poluição. 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291074" y="4044058"/>
            <a:ext cx="4381925" cy="7978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5309021" y="4177671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Do art. 70 até o art. 76 a Lei embasa a  </a:t>
            </a:r>
          </a:p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Infração ambiental. </a:t>
            </a:r>
          </a:p>
        </p:txBody>
      </p:sp>
    </p:spTree>
    <p:extLst>
      <p:ext uri="{BB962C8B-B14F-4D97-AF65-F5344CB8AC3E}">
        <p14:creationId xmlns:p14="http://schemas.microsoft.com/office/powerpoint/2010/main" val="33083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5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972371" y="284469"/>
            <a:ext cx="10044545" cy="4431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FEDERAL 6.514/2008 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422730" y="2792629"/>
            <a:ext cx="4793214" cy="19339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22730" y="2927858"/>
            <a:ext cx="479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Art. 43. Destruir ou danificar florestas ou demais formas de vegetação natural ou utilizá-las com infringência das normas de proteção em área considerada de preservação permanente, sem autorização do órgão competente, quando exigível, ou em desacordo com a obtida: </a:t>
            </a:r>
            <a:r>
              <a:rPr lang="pt-BR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(Redação dada pelo Decreto nº 6.686, de 2008)</a:t>
            </a:r>
            <a:r>
              <a:rPr lang="pt-BR" sz="15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931829" y="2314497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DF 6.514/2008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559260" y="2738969"/>
            <a:ext cx="4793214" cy="19339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7403207" y="2325228"/>
            <a:ext cx="1490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LCA 9.605/1998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595251" y="3110154"/>
            <a:ext cx="451201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Art. 38. Destruir ou danificar floresta considerada de preservação permanente, mesmo que em formação, ou utilizá-la com infringência das normas  de proteção:</a:t>
            </a:r>
            <a:endParaRPr lang="pt-BR" sz="15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590278" y="5190278"/>
            <a:ext cx="4381925" cy="7978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909257" y="5190280"/>
            <a:ext cx="4458234" cy="797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2213020" y="4772211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Sanção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813184" y="4795819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Pena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102442" y="5320879"/>
            <a:ext cx="40847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b="1" dirty="0">
                <a:latin typeface="Arial" panose="020B0604020202020204" pitchFamily="34" charset="0"/>
              </a:rPr>
              <a:t>Detenção, de um a três anos, ou multa, ou ambas as penas cumulativamente.</a:t>
            </a:r>
            <a:endParaRPr lang="pt-BR" sz="1500" b="1" dirty="0"/>
          </a:p>
        </p:txBody>
      </p:sp>
      <p:sp>
        <p:nvSpPr>
          <p:cNvPr id="17" name="Retângulo 16"/>
          <p:cNvSpPr/>
          <p:nvPr/>
        </p:nvSpPr>
        <p:spPr>
          <a:xfrm>
            <a:off x="654610" y="5337973"/>
            <a:ext cx="42264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500" b="1" dirty="0">
                <a:latin typeface="Arial" panose="020B0604020202020204" pitchFamily="34" charset="0"/>
              </a:rPr>
              <a:t>Multa de R$ 5.000,00 a R$ 50.000,00 por hectare ou fração.</a:t>
            </a:r>
            <a:endParaRPr lang="pt-BR" sz="1500" b="1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422731" y="1236802"/>
            <a:ext cx="9929744" cy="6246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4250026" y="1395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</a:t>
            </a:r>
            <a:r>
              <a:rPr lang="pt-BR" b="1" dirty="0"/>
              <a:t>NTRODUÇÃ</a:t>
            </a:r>
            <a:r>
              <a:rPr lang="pt-BR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9931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 txBox="1">
            <a:spLocks/>
          </p:cNvSpPr>
          <p:nvPr/>
        </p:nvSpPr>
        <p:spPr>
          <a:xfrm>
            <a:off x="972371" y="284469"/>
            <a:ext cx="10044545" cy="4431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ADMINISTRATIVO AMBIENTAL </a:t>
            </a:r>
          </a:p>
        </p:txBody>
      </p:sp>
      <p:sp>
        <p:nvSpPr>
          <p:cNvPr id="2" name="Retângulo 1"/>
          <p:cNvSpPr/>
          <p:nvPr/>
        </p:nvSpPr>
        <p:spPr>
          <a:xfrm>
            <a:off x="972371" y="1609859"/>
            <a:ext cx="9144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10413" y="1851615"/>
            <a:ext cx="670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95459" y="127130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FISCALIZAÇÃO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2279443" y="1900894"/>
            <a:ext cx="953158" cy="32490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687668" y="1607711"/>
            <a:ext cx="9144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748436" y="1862346"/>
            <a:ext cx="758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PAA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488032" y="1269157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DF 6.514/2008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5123524" y="1847230"/>
            <a:ext cx="953158" cy="32490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544632" y="1566926"/>
            <a:ext cx="2286037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082864" y="1370041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LCA </a:t>
            </a:r>
          </a:p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9.605/98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132230" y="2256540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CRIME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605401" y="1744287"/>
            <a:ext cx="2291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NIPA  + 2 anos</a:t>
            </a: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TC  2 anos ou -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937426" y="1241251"/>
            <a:ext cx="1114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   MPSC</a:t>
            </a:r>
          </a:p>
        </p:txBody>
      </p:sp>
      <p:sp>
        <p:nvSpPr>
          <p:cNvPr id="16" name="Seta para a direita 15"/>
          <p:cNvSpPr/>
          <p:nvPr/>
        </p:nvSpPr>
        <p:spPr>
          <a:xfrm rot="5400000">
            <a:off x="3778004" y="2896539"/>
            <a:ext cx="630545" cy="32490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2642333" y="3807853"/>
            <a:ext cx="2907002" cy="13883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612950" y="3946579"/>
            <a:ext cx="2996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Relatório de Fiscaliz.</a:t>
            </a: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Defesa do Autuado.</a:t>
            </a: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Manifestaç. diversas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153179" y="3471447"/>
            <a:ext cx="190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INSTRUÇÃO SETEC</a:t>
            </a:r>
          </a:p>
        </p:txBody>
      </p:sp>
      <p:sp>
        <p:nvSpPr>
          <p:cNvPr id="20" name="Seta para a direita 19"/>
          <p:cNvSpPr/>
          <p:nvPr/>
        </p:nvSpPr>
        <p:spPr>
          <a:xfrm>
            <a:off x="5945624" y="4343584"/>
            <a:ext cx="953158" cy="32490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7250822" y="4037524"/>
            <a:ext cx="2286037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7363112" y="4111854"/>
            <a:ext cx="2089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Despacho de  </a:t>
            </a: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Penalidade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094120" y="3690386"/>
            <a:ext cx="2565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AUTORIDADE JULGADORA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6682006" y="5155842"/>
            <a:ext cx="3286242" cy="14623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6678378" y="5140010"/>
            <a:ext cx="3289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I - Advertência;</a:t>
            </a: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II - Multa simples; </a:t>
            </a: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III - Multa diária;</a:t>
            </a: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(...)</a:t>
            </a:r>
          </a:p>
        </p:txBody>
      </p:sp>
      <p:sp>
        <p:nvSpPr>
          <p:cNvPr id="29" name="Seta circular 28"/>
          <p:cNvSpPr/>
          <p:nvPr/>
        </p:nvSpPr>
        <p:spPr>
          <a:xfrm rot="5237348">
            <a:off x="9427331" y="4475310"/>
            <a:ext cx="978408" cy="978408"/>
          </a:xfrm>
          <a:prstGeom prst="circular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/>
      <p:bldP spid="24" grpId="0" animBg="1"/>
      <p:bldP spid="27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9643" y="2056453"/>
            <a:ext cx="9304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No Estado de Santa Catarina, entre 01 de janeiro de 2010 e 31 de dezembro de 2017 foram efetuadas 13.224 autuações ambientais que geraram o mesmo número de Processos Administrativos Ambientais. </a:t>
            </a:r>
          </a:p>
          <a:p>
            <a:pPr algn="just"/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As autuações foram pela desobediência aos artigos do DF 6.514/2008.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49644" y="1693089"/>
            <a:ext cx="9420880" cy="23637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2"/>
          <p:cNvSpPr txBox="1">
            <a:spLocks/>
          </p:cNvSpPr>
          <p:nvPr/>
        </p:nvSpPr>
        <p:spPr>
          <a:xfrm>
            <a:off x="843583" y="207195"/>
            <a:ext cx="10044545" cy="443138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AUTUAÇÕES EFETUADAS PELA POLÍCIA MILITAR AMBIENTAL DE SANTA CATARINA</a:t>
            </a:r>
          </a:p>
        </p:txBody>
      </p:sp>
      <p:graphicFrame>
        <p:nvGraphicFramePr>
          <p:cNvPr id="9" name="Gráfico 8"/>
          <p:cNvGraphicFramePr/>
          <p:nvPr/>
        </p:nvGraphicFramePr>
        <p:xfrm>
          <a:off x="843583" y="796226"/>
          <a:ext cx="10546821" cy="604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8051458" y="796226"/>
          <a:ext cx="3338946" cy="235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Acrobat Document" r:id="rId4" imgW="8019882" imgH="5667062" progId="AcroExch.Document.DC">
                  <p:embed/>
                </p:oleObj>
              </mc:Choice>
              <mc:Fallback>
                <p:oleObj name="Acrobat Document" r:id="rId4" imgW="8019882" imgH="5667062" progId="AcroExch.Document.DC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51458" y="796226"/>
                        <a:ext cx="3338946" cy="2359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970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2940</TotalTime>
  <Words>616</Words>
  <Application>Microsoft Office PowerPoint</Application>
  <PresentationFormat>Widescreen</PresentationFormat>
  <Paragraphs>105</Paragraphs>
  <Slides>20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Trebuchet MS</vt:lpstr>
      <vt:lpstr>Wingdings 3</vt:lpstr>
      <vt:lpstr>Facetado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FISCALIZAÇÃO AMBIENTAL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Windows</dc:creator>
  <cp:lastModifiedBy>Róbson Dias Savitraz</cp:lastModifiedBy>
  <cp:revision>128</cp:revision>
  <dcterms:created xsi:type="dcterms:W3CDTF">2017-06-20T11:32:38Z</dcterms:created>
  <dcterms:modified xsi:type="dcterms:W3CDTF">2019-07-11T11:03:17Z</dcterms:modified>
</cp:coreProperties>
</file>