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  <p:sldId id="266" r:id="rId11"/>
    <p:sldId id="270" r:id="rId12"/>
    <p:sldId id="26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00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86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50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75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60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76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24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1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64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15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612F-1357-4A02-B925-3C94B8A67AA5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22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494972" y="2437994"/>
            <a:ext cx="5718301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40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17295" y="4904508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Blumenau, 18/02/2021</a:t>
            </a:r>
            <a:endParaRPr lang="pt-BR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220" y="0"/>
            <a:ext cx="95755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87" y="0"/>
            <a:ext cx="10929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396" y="0"/>
            <a:ext cx="97752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8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87" y="0"/>
            <a:ext cx="10929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3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87527" y="1410355"/>
            <a:ext cx="4598310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/>
              <a:t>Pauta</a:t>
            </a:r>
            <a:endParaRPr lang="pt-BR" sz="2400" b="1" dirty="0"/>
          </a:p>
          <a:p>
            <a:r>
              <a:rPr lang="pt-BR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SIOPS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SIOPE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SADIPEM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Matriz de Saldos Contábeis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b="1" dirty="0" err="1"/>
              <a:t>eSfinge</a:t>
            </a:r>
            <a:endParaRPr lang="pt-B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b="1" dirty="0" err="1"/>
              <a:t>eSfinge</a:t>
            </a:r>
            <a:r>
              <a:rPr lang="pt-BR" b="1" dirty="0"/>
              <a:t> 2020</a:t>
            </a:r>
            <a:endParaRPr lang="pt-B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b="1" dirty="0" err="1"/>
              <a:t>eSfinge</a:t>
            </a:r>
            <a:r>
              <a:rPr lang="pt-BR" b="1" dirty="0"/>
              <a:t> Web 2021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Balanço 2020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Comunicados/Regulamentações TCE/SC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Portarias/Regulamentações STN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PPA, LDO e LOA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Fonte/Destinação de Recurso – 2022 e 2023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Procedimentos Contábeis Patrimoniais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Contabilidade Regulatória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Capacitações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Coordenação do Colegiado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Assuntos </a:t>
            </a:r>
            <a:r>
              <a:rPr lang="pt-BR" dirty="0" smtClean="0"/>
              <a:t>Diversos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800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464618" y="2795810"/>
            <a:ext cx="45241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/>
              <a:t>Pauta</a:t>
            </a:r>
            <a:endParaRPr lang="pt-BR" sz="2800" b="1" dirty="0"/>
          </a:p>
          <a:p>
            <a:r>
              <a:rPr lang="pt-BR" sz="28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SIOPS 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SIOPE 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SADIPEM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Matriz </a:t>
            </a:r>
            <a:r>
              <a:rPr lang="pt-BR" sz="2800" dirty="0"/>
              <a:t>de Saldos </a:t>
            </a:r>
            <a:r>
              <a:rPr lang="pt-BR" sz="2800" dirty="0" smtClean="0"/>
              <a:t>Contábeis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5780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21272" y="2546428"/>
            <a:ext cx="36080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/>
              <a:t>Pauta</a:t>
            </a:r>
            <a:endParaRPr lang="pt-BR" sz="2800" b="1" dirty="0"/>
          </a:p>
          <a:p>
            <a:r>
              <a:rPr lang="pt-BR" sz="28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b="1" dirty="0" smtClean="0"/>
              <a:t> </a:t>
            </a:r>
            <a:r>
              <a:rPr lang="pt-BR" sz="2800" b="1" dirty="0" err="1" smtClean="0"/>
              <a:t>eSfinge</a:t>
            </a:r>
            <a:endParaRPr lang="pt-BR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800" b="1" dirty="0" err="1"/>
              <a:t>eSfinge</a:t>
            </a:r>
            <a:r>
              <a:rPr lang="pt-BR" sz="2800" b="1" dirty="0"/>
              <a:t> 2020</a:t>
            </a:r>
            <a:endParaRPr lang="pt-BR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800" b="1" dirty="0" err="1"/>
              <a:t>eSfinge</a:t>
            </a:r>
            <a:r>
              <a:rPr lang="pt-BR" sz="2800" b="1" dirty="0"/>
              <a:t> Web 2021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Balanço 2020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0247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15944" y="2156329"/>
            <a:ext cx="6949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3200" b="1" u="sng" dirty="0" smtClean="0">
                <a:solidFill>
                  <a:srgbClr val="002060"/>
                </a:solidFill>
              </a:rPr>
              <a:t>Comunicados/Regulamentações TCE/SC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112383"/>
              </p:ext>
            </p:extLst>
          </p:nvPr>
        </p:nvGraphicFramePr>
        <p:xfrm>
          <a:off x="858982" y="3193325"/>
          <a:ext cx="11028218" cy="2791838"/>
        </p:xfrm>
        <a:graphic>
          <a:graphicData uri="http://schemas.openxmlformats.org/drawingml/2006/table">
            <a:tbl>
              <a:tblPr firstRow="1" firstCol="1" bandRow="1"/>
              <a:tblGrid>
                <a:gridCol w="1184722">
                  <a:extLst>
                    <a:ext uri="{9D8B030D-6E8A-4147-A177-3AD203B41FA5}">
                      <a16:colId xmlns:a16="http://schemas.microsoft.com/office/drawing/2014/main" val="4283273968"/>
                    </a:ext>
                  </a:extLst>
                </a:gridCol>
                <a:gridCol w="1859126">
                  <a:extLst>
                    <a:ext uri="{9D8B030D-6E8A-4147-A177-3AD203B41FA5}">
                      <a16:colId xmlns:a16="http://schemas.microsoft.com/office/drawing/2014/main" val="1598306246"/>
                    </a:ext>
                  </a:extLst>
                </a:gridCol>
                <a:gridCol w="5030905">
                  <a:extLst>
                    <a:ext uri="{9D8B030D-6E8A-4147-A177-3AD203B41FA5}">
                      <a16:colId xmlns:a16="http://schemas.microsoft.com/office/drawing/2014/main" val="3433128853"/>
                    </a:ext>
                  </a:extLst>
                </a:gridCol>
                <a:gridCol w="2953465">
                  <a:extLst>
                    <a:ext uri="{9D8B030D-6E8A-4147-A177-3AD203B41FA5}">
                      <a16:colId xmlns:a16="http://schemas.microsoft.com/office/drawing/2014/main" val="2425782018"/>
                    </a:ext>
                  </a:extLst>
                </a:gridCol>
              </a:tblGrid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Documento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Assunto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Vigência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9246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Tabela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Eventos Contábeis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 smtClean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  <a:endParaRPr lang="pt-BR" sz="2000" b="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926377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Tabela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Detalhamento de elementos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450826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Tabela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PCASP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176671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Tabela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Destinação da Receita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53654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Comunicado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Emendas Impositivas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745238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TCE/SC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Comunicado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Suspensão Pagamento Previdenciário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84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41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2189018" cy="147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399617" y="230324"/>
            <a:ext cx="69492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3200" b="1" u="sng" dirty="0" smtClean="0">
                <a:solidFill>
                  <a:srgbClr val="002060"/>
                </a:solidFill>
              </a:rPr>
              <a:t>Comunicados/Regulamentações TCE/SC</a:t>
            </a:r>
          </a:p>
          <a:p>
            <a:pPr lvl="0" algn="ctr"/>
            <a:r>
              <a:rPr lang="pt-BR" sz="2800" dirty="0" smtClean="0">
                <a:solidFill>
                  <a:srgbClr val="002060"/>
                </a:solidFill>
              </a:rPr>
              <a:t>Detalhamento de Elemento</a:t>
            </a: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4693" y="1374993"/>
            <a:ext cx="11914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Obs1</a:t>
            </a:r>
            <a:r>
              <a:rPr lang="pt-BR" sz="2000" dirty="0"/>
              <a:t>: Considerando que, segundo a Portaria conjunta nº 58, de 16 de setembro de 2020, </a:t>
            </a:r>
            <a:r>
              <a:rPr lang="pt-BR" sz="2000" dirty="0" smtClean="0"/>
              <a:t>que alterou </a:t>
            </a:r>
            <a:r>
              <a:rPr lang="pt-BR" sz="2000" dirty="0"/>
              <a:t>a Portaria Interministerial n° 163/2001, o novo Elemento de Despesa 85 </a:t>
            </a:r>
            <a:r>
              <a:rPr lang="pt-BR" sz="2000" dirty="0" smtClean="0"/>
              <a:t>– “</a:t>
            </a:r>
            <a:r>
              <a:rPr lang="pt-BR" sz="2000" dirty="0"/>
              <a:t>Transferências por meio de Contrato de Gestão” terá “efeitos aplicáveis para execução </a:t>
            </a:r>
            <a:r>
              <a:rPr lang="pt-BR" sz="2000" dirty="0" smtClean="0"/>
              <a:t>a partir </a:t>
            </a:r>
            <a:r>
              <a:rPr lang="pt-BR" sz="2000" dirty="0"/>
              <a:t>do exercício financeiro de 2022”, a única alteração nos Detalhamentos dos </a:t>
            </a:r>
            <a:r>
              <a:rPr lang="pt-BR" sz="2000" dirty="0" smtClean="0"/>
              <a:t>Elementos para </a:t>
            </a:r>
            <a:r>
              <a:rPr lang="pt-BR" sz="2000" dirty="0"/>
              <a:t>o exercício de 2021, em relação ao arquivo publicado em 19/02/2020 na Tabela </a:t>
            </a:r>
            <a:r>
              <a:rPr lang="pt-BR" sz="2000" dirty="0" smtClean="0"/>
              <a:t>de Download </a:t>
            </a:r>
            <a:r>
              <a:rPr lang="pt-BR" sz="2000" dirty="0"/>
              <a:t>2020, é a exclusão do Elemento 05 e seus detalhamentos, em conformidade </a:t>
            </a:r>
            <a:r>
              <a:rPr lang="pt-BR" sz="2000" dirty="0" smtClean="0"/>
              <a:t>com a </a:t>
            </a:r>
            <a:r>
              <a:rPr lang="pt-BR" sz="2000" dirty="0"/>
              <a:t>Emenda Constitucional nº 103/2019 (reforma da previdência).</a:t>
            </a:r>
            <a:br>
              <a:rPr lang="pt-BR" sz="2000" dirty="0"/>
            </a:br>
            <a:r>
              <a:rPr lang="pt-BR" sz="2000" b="1" dirty="0"/>
              <a:t>Obs.2</a:t>
            </a:r>
            <a:r>
              <a:rPr lang="pt-BR" sz="2000" dirty="0"/>
              <a:t>: Este arquivo substitui a publicação de 03/11/2020, na qual não havia sido excluído </a:t>
            </a:r>
            <a:r>
              <a:rPr lang="pt-BR" sz="2000" dirty="0" smtClean="0"/>
              <a:t>o Elemento </a:t>
            </a:r>
            <a:r>
              <a:rPr lang="pt-BR" sz="2000" dirty="0"/>
              <a:t>05</a:t>
            </a:r>
            <a:r>
              <a:rPr lang="pt-BR" sz="2000" dirty="0" smtClean="0"/>
              <a:t>.</a:t>
            </a:r>
            <a:endParaRPr lang="pt-BR" sz="20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020491"/>
              </p:ext>
            </p:extLst>
          </p:nvPr>
        </p:nvGraphicFramePr>
        <p:xfrm>
          <a:off x="235527" y="3520440"/>
          <a:ext cx="1169324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6621">
                  <a:extLst>
                    <a:ext uri="{9D8B030D-6E8A-4147-A177-3AD203B41FA5}">
                      <a16:colId xmlns:a16="http://schemas.microsoft.com/office/drawing/2014/main" val="1944307621"/>
                    </a:ext>
                  </a:extLst>
                </a:gridCol>
                <a:gridCol w="5846621">
                  <a:extLst>
                    <a:ext uri="{9D8B030D-6E8A-4147-A177-3AD203B41FA5}">
                      <a16:colId xmlns:a16="http://schemas.microsoft.com/office/drawing/2014/main" val="114640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Exclusões:</a:t>
                      </a:r>
                      <a:br>
                        <a:rPr lang="pt-BR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05.00 - OUTROS BENEFÍCIOS PREVIDENCIÁRIOS</a:t>
                      </a:r>
                      <a:br>
                        <a:rPr lang="pt-BR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01 -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auxílio-doença -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02 -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auxílio-reclusão -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03 -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salário-maternidade -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04 -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auxílio-doença -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05 -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auxílio-reclusão -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06 -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salário-maternidade -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05. 51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– auxílio doença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05.53 -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 reclusão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05.54 –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auxílio acidente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05.55 -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salário maternidade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05.61 –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abono anual – 13º salário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05.70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ativo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05.71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inativo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05.72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ativo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05.73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inativo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05.74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pensionista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05.75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-salário-família - pensionista pessoal militar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05.76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-outros salários-família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98 -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outros benefícios previdenciários - pessoal civil</a:t>
                      </a:r>
                      <a:br>
                        <a:rPr lang="pt-BR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05. 99 -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outros benefícios previdenciários - pessoal militar </a:t>
                      </a:r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510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385762" y="559665"/>
            <a:ext cx="69492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3200" b="1" u="sng" dirty="0" smtClean="0">
                <a:solidFill>
                  <a:srgbClr val="002060"/>
                </a:solidFill>
              </a:rPr>
              <a:t>Comunicados/Regulamentações TCE/SC</a:t>
            </a:r>
          </a:p>
          <a:p>
            <a:pPr algn="ctr"/>
            <a:r>
              <a:rPr lang="pt-BR" sz="2800" b="0" dirty="0" smtClean="0">
                <a:solidFill>
                  <a:srgbClr val="002060"/>
                </a:solidFill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Suspensão Pagamento Previdenciário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568038" y="1704108"/>
            <a:ext cx="1073727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1 </a:t>
            </a:r>
            <a:r>
              <a:rPr lang="pt-BR" sz="2400" dirty="0"/>
              <a:t>– A partir do exercício de 2020, na análise da Prestação de Contas do Prefeito, para</a:t>
            </a:r>
            <a:br>
              <a:rPr lang="pt-BR" sz="2400" dirty="0"/>
            </a:br>
            <a:r>
              <a:rPr lang="pt-BR" sz="2400" dirty="0"/>
              <a:t>fins da apuração dos resultados orçamentário e financeiro, não serão ajustadas as</a:t>
            </a:r>
            <a:br>
              <a:rPr lang="pt-BR" sz="2400" dirty="0"/>
            </a:br>
            <a:r>
              <a:rPr lang="pt-BR" sz="2400" dirty="0"/>
              <a:t>contribuições previdenciárias não empenhadas, quando houver lei municipal</a:t>
            </a:r>
            <a:br>
              <a:rPr lang="pt-BR" sz="2400" dirty="0"/>
            </a:br>
            <a:r>
              <a:rPr lang="pt-BR" sz="2400" dirty="0"/>
              <a:t>autorizando o pagamento parcelado em exercício futuro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800" dirty="0"/>
              <a:t/>
            </a:r>
            <a:br>
              <a:rPr lang="pt-BR" sz="800" dirty="0"/>
            </a:br>
            <a:r>
              <a:rPr lang="pt-BR" sz="2400" b="1" dirty="0"/>
              <a:t>2 </a:t>
            </a:r>
            <a:r>
              <a:rPr lang="pt-BR" sz="2400" dirty="0"/>
              <a:t>- Para fins de apuração dos limites mínimos de Saúde e Educação não devem ser</a:t>
            </a:r>
            <a:br>
              <a:rPr lang="pt-BR" sz="2400" dirty="0"/>
            </a:br>
            <a:r>
              <a:rPr lang="pt-BR" sz="2400" dirty="0"/>
              <a:t>considerados os valores não empenhados, pois, no cálculo dessas despesas,</a:t>
            </a:r>
            <a:br>
              <a:rPr lang="pt-BR" sz="2400" dirty="0"/>
            </a:br>
            <a:r>
              <a:rPr lang="pt-BR" sz="2400" dirty="0"/>
              <a:t>observa-se a execução orçamentária do exercício e não o fato gerador. Orienta-se</a:t>
            </a:r>
            <a:br>
              <a:rPr lang="pt-BR" sz="2400" dirty="0"/>
            </a:br>
            <a:r>
              <a:rPr lang="pt-BR" sz="2400" dirty="0"/>
              <a:t>que não seja solicitada autorização legislativa para pagamento parcelado de</a:t>
            </a:r>
            <a:br>
              <a:rPr lang="pt-BR" sz="2400" dirty="0"/>
            </a:br>
            <a:r>
              <a:rPr lang="pt-BR" sz="2400" dirty="0"/>
              <a:t>obrigações patronais decorrentes de áreas que possuem recursos específicos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800" dirty="0"/>
              <a:t/>
            </a:r>
            <a:br>
              <a:rPr lang="pt-BR" sz="800" dirty="0"/>
            </a:br>
            <a:r>
              <a:rPr lang="pt-BR" sz="2400" b="1" dirty="0"/>
              <a:t>3 </a:t>
            </a:r>
            <a:r>
              <a:rPr lang="pt-BR" sz="2400" dirty="0"/>
              <a:t>– Para fins da apuração dos gastos com pessoal, os valores não pagos das</a:t>
            </a:r>
            <a:br>
              <a:rPr lang="pt-BR" sz="2400" dirty="0"/>
            </a:br>
            <a:r>
              <a:rPr lang="pt-BR" sz="2400" dirty="0"/>
              <a:t>obrigações patronais devem ser considerados no limite de gastos com pessoal no</a:t>
            </a:r>
            <a:br>
              <a:rPr lang="pt-BR" sz="2400" dirty="0"/>
            </a:br>
            <a:r>
              <a:rPr lang="pt-BR" sz="2400" dirty="0"/>
              <a:t>momento do fato gerador (mês de competência), e não devem considerados</a:t>
            </a:r>
            <a:br>
              <a:rPr lang="pt-BR" sz="2400" dirty="0"/>
            </a:br>
            <a:r>
              <a:rPr lang="pt-BR" sz="2400" dirty="0"/>
              <a:t>posteriormente, quando da regularização dos pagamentos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897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90545" y="1895264"/>
            <a:ext cx="4976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800" b="1" dirty="0" smtClean="0">
                <a:solidFill>
                  <a:srgbClr val="002060"/>
                </a:solidFill>
              </a:rPr>
              <a:t>Portarias/Regulamentações STN</a:t>
            </a: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77396"/>
              </p:ext>
            </p:extLst>
          </p:nvPr>
        </p:nvGraphicFramePr>
        <p:xfrm>
          <a:off x="734291" y="2923086"/>
          <a:ext cx="10792689" cy="3303738"/>
        </p:xfrm>
        <a:graphic>
          <a:graphicData uri="http://schemas.openxmlformats.org/drawingml/2006/table">
            <a:tbl>
              <a:tblPr firstRow="1" firstCol="1" bandRow="1"/>
              <a:tblGrid>
                <a:gridCol w="1436866">
                  <a:extLst>
                    <a:ext uri="{9D8B030D-6E8A-4147-A177-3AD203B41FA5}">
                      <a16:colId xmlns:a16="http://schemas.microsoft.com/office/drawing/2014/main" val="3214438292"/>
                    </a:ext>
                  </a:extLst>
                </a:gridCol>
                <a:gridCol w="2392462">
                  <a:extLst>
                    <a:ext uri="{9D8B030D-6E8A-4147-A177-3AD203B41FA5}">
                      <a16:colId xmlns:a16="http://schemas.microsoft.com/office/drawing/2014/main" val="3411815007"/>
                    </a:ext>
                  </a:extLst>
                </a:gridCol>
                <a:gridCol w="4692373">
                  <a:extLst>
                    <a:ext uri="{9D8B030D-6E8A-4147-A177-3AD203B41FA5}">
                      <a16:colId xmlns:a16="http://schemas.microsoft.com/office/drawing/2014/main" val="2553425434"/>
                    </a:ext>
                  </a:extLst>
                </a:gridCol>
                <a:gridCol w="2270988">
                  <a:extLst>
                    <a:ext uri="{9D8B030D-6E8A-4147-A177-3AD203B41FA5}">
                      <a16:colId xmlns:a16="http://schemas.microsoft.com/office/drawing/2014/main" val="85158811"/>
                    </a:ext>
                  </a:extLst>
                </a:gridCol>
              </a:tblGrid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Vigência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58072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 Técnica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Rendimento Aplicação Financeira Negativo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996361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 Técnica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Despesa de Pessoal OSCIP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2021. ....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197102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 Técnica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Aplicação LC 176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20055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 Técnica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Aplicação LC 178/2021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63647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Portaria 637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 – </a:t>
                      </a:r>
                      <a:r>
                        <a:rPr lang="pt-BR" sz="180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Oscip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95150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Instrução Normativa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 – </a:t>
                      </a:r>
                      <a:r>
                        <a:rPr lang="pt-BR" sz="180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Oscip</a:t>
                      </a:r>
                      <a:r>
                        <a:rPr lang="pt-BR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218033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STN/SOF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Portaria 163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Atualização 12/2020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2020, 2021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036119"/>
                  </a:ext>
                </a:extLst>
              </a:tr>
              <a:tr h="367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Presidência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Decreto 10.540/20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Padrão Mínimo – Sistema Único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05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8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73672" y="2518719"/>
            <a:ext cx="595400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/>
              <a:t>Pauta</a:t>
            </a:r>
            <a:endParaRPr lang="pt-BR" sz="2400" b="1" dirty="0"/>
          </a:p>
          <a:p>
            <a:r>
              <a:rPr lang="pt-BR" sz="24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 smtClean="0"/>
              <a:t>PPA</a:t>
            </a:r>
            <a:r>
              <a:rPr lang="pt-BR" sz="2400" dirty="0"/>
              <a:t>, LDO e LOA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Fonte/Destinação de Recurso – 2022 e 2023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Procedimentos Contábeis Patrimoniais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Contabilidade Regulatória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Capacitações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Coordenação do Colegiado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/>
              <a:t>Assuntos </a:t>
            </a:r>
            <a:r>
              <a:rPr lang="pt-BR" sz="2400" dirty="0" smtClean="0"/>
              <a:t>Diversos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301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295</Words>
  <Application>Microsoft Office PowerPoint</Application>
  <PresentationFormat>Widescreen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12</cp:revision>
  <dcterms:created xsi:type="dcterms:W3CDTF">2021-02-16T20:51:26Z</dcterms:created>
  <dcterms:modified xsi:type="dcterms:W3CDTF">2021-02-17T21:28:41Z</dcterms:modified>
</cp:coreProperties>
</file>