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8" r:id="rId2"/>
    <p:sldId id="262" r:id="rId3"/>
    <p:sldId id="263" r:id="rId4"/>
    <p:sldId id="264" r:id="rId5"/>
    <p:sldId id="265" r:id="rId6"/>
    <p:sldId id="257" r:id="rId7"/>
    <p:sldId id="261" r:id="rId8"/>
    <p:sldId id="267" r:id="rId9"/>
    <p:sldId id="269" r:id="rId10"/>
    <p:sldId id="270" r:id="rId11"/>
    <p:sldId id="271" r:id="rId12"/>
    <p:sldId id="272" r:id="rId13"/>
    <p:sldId id="268" r:id="rId14"/>
    <p:sldId id="259" r:id="rId15"/>
    <p:sldId id="260" r:id="rId16"/>
  </p:sldIdLst>
  <p:sldSz cx="12192000" cy="6858000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A640-F6EF-4504-956A-31E6CFF340A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8DE4-4103-4185-9580-30FE4A8444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03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04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76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22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12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34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34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20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3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08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80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0691-6B9F-42D5-9BCC-1904A893C112}" type="datetimeFigureOut">
              <a:rPr lang="pt-BR" smtClean="0"/>
              <a:t>17/02/2021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5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IV </a:t>
            </a:r>
            <a:r>
              <a:rPr lang="pt-BR" sz="2400" dirty="0"/>
              <a:t>– </a:t>
            </a:r>
            <a:r>
              <a:rPr lang="pt-BR" sz="2400" b="1" u="sng" dirty="0"/>
              <a:t>remessa on-line</a:t>
            </a:r>
            <a:r>
              <a:rPr lang="pt-BR" sz="2400" dirty="0"/>
              <a:t>: envio de dados e informações realizado </a:t>
            </a:r>
            <a:r>
              <a:rPr lang="pt-BR" sz="2400" b="1" i="1" dirty="0">
                <a:solidFill>
                  <a:srgbClr val="C00000"/>
                </a:solidFill>
              </a:rPr>
              <a:t>no dia da</a:t>
            </a:r>
            <a:br>
              <a:rPr lang="pt-BR" sz="2400" b="1" i="1" dirty="0">
                <a:solidFill>
                  <a:srgbClr val="C00000"/>
                </a:solidFill>
              </a:rPr>
            </a:br>
            <a:r>
              <a:rPr lang="pt-BR" sz="2400" b="1" i="1" dirty="0">
                <a:solidFill>
                  <a:srgbClr val="C00000"/>
                </a:solidFill>
              </a:rPr>
              <a:t>ocorrência do fato ou da edição do ato</a:t>
            </a:r>
            <a:r>
              <a:rPr lang="pt-BR" sz="2400" dirty="0" smtClean="0">
                <a:solidFill>
                  <a:srgbClr val="C00000"/>
                </a:solidFill>
              </a:rPr>
              <a:t>;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 </a:t>
            </a:r>
            <a:r>
              <a:rPr lang="pt-BR" sz="2400" dirty="0"/>
              <a:t>V – </a:t>
            </a:r>
            <a:r>
              <a:rPr lang="pt-BR" sz="2400" b="1" dirty="0"/>
              <a:t>remessa bimestral</a:t>
            </a:r>
            <a:r>
              <a:rPr lang="pt-BR" sz="2400" dirty="0"/>
              <a:t>: </a:t>
            </a:r>
            <a:r>
              <a:rPr lang="pt-BR" sz="2400" dirty="0" smtClean="0"/>
              <a:t>...;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VI – </a:t>
            </a:r>
            <a:r>
              <a:rPr lang="pt-BR" sz="2400" b="1" dirty="0"/>
              <a:t>remessa mensal</a:t>
            </a:r>
            <a:r>
              <a:rPr lang="pt-BR" sz="2400" dirty="0"/>
              <a:t>: </a:t>
            </a:r>
            <a:r>
              <a:rPr lang="pt-BR" sz="2400" dirty="0" smtClean="0"/>
              <a:t>envio de dados e informações sobre atos ou fatos</a:t>
            </a:r>
            <a:br>
              <a:rPr lang="pt-BR" sz="2400" dirty="0" smtClean="0"/>
            </a:br>
            <a:r>
              <a:rPr lang="pt-BR" sz="2400" dirty="0" smtClean="0"/>
              <a:t>ocorridos em cada um dos meses do ano e encaminhados ao TCE/SC </a:t>
            </a:r>
            <a:r>
              <a:rPr lang="pt-BR" sz="2400" b="1" i="1" dirty="0" smtClean="0"/>
              <a:t>até o vigésimo</a:t>
            </a:r>
            <a:br>
              <a:rPr lang="pt-BR" sz="2400" b="1" i="1" dirty="0" smtClean="0"/>
            </a:br>
            <a:r>
              <a:rPr lang="pt-BR" sz="2400" b="1" i="1" dirty="0" smtClean="0"/>
              <a:t>dia do mês subsequente;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 smtClean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9928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29 </a:t>
            </a:r>
            <a:r>
              <a:rPr lang="pt-BR" sz="2400" dirty="0">
                <a:solidFill>
                  <a:srgbClr val="C00000"/>
                </a:solidFill>
              </a:rPr>
              <a:t>As pessoas físicas ou jurídicas contratadas </a:t>
            </a:r>
            <a:r>
              <a:rPr lang="pt-BR" sz="2400" dirty="0"/>
              <a:t>pela unidade jurisdicionada</a:t>
            </a:r>
            <a:br>
              <a:rPr lang="pt-BR" sz="2400" dirty="0"/>
            </a:br>
            <a:r>
              <a:rPr lang="pt-BR" sz="2400" dirty="0"/>
              <a:t>para fornecerem sistemas de gestão, serviços ou assessoria para remessa de dados</a:t>
            </a:r>
            <a:br>
              <a:rPr lang="pt-BR" sz="2400" dirty="0"/>
            </a:br>
            <a:r>
              <a:rPr lang="pt-BR" sz="2400" dirty="0"/>
              <a:t>e informações que cometerem infração administrativa, como inexecução total ou</a:t>
            </a:r>
            <a:br>
              <a:rPr lang="pt-BR" sz="2400" dirty="0"/>
            </a:br>
            <a:r>
              <a:rPr lang="pt-BR" sz="2400" dirty="0"/>
              <a:t>parcial de qualquer obrigação assumida em decorrência da contratação, </a:t>
            </a:r>
            <a:r>
              <a:rPr lang="pt-BR" sz="2400" dirty="0">
                <a:solidFill>
                  <a:srgbClr val="C00000"/>
                </a:solidFill>
              </a:rPr>
              <a:t>estarão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sujeitas a responsabilização,</a:t>
            </a:r>
            <a:r>
              <a:rPr lang="pt-BR" sz="2400" dirty="0"/>
              <a:t> nos termos da Lei (federal) n. 8.666/1993 e da Lei</a:t>
            </a:r>
            <a:br>
              <a:rPr lang="pt-BR" sz="2400" dirty="0"/>
            </a:br>
            <a:r>
              <a:rPr lang="pt-BR" sz="2400" dirty="0"/>
              <a:t>(federal) n. 10.520/2002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Dos </a:t>
            </a:r>
            <a:r>
              <a:rPr lang="pt-BR" sz="2400" dirty="0">
                <a:solidFill>
                  <a:srgbClr val="C00000"/>
                </a:solidFill>
              </a:rPr>
              <a:t>contratos deverão constar cláusulas de acordo de nível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de serviço e de responsabilização pela quitação das penalidades impostas pelo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TCE/SC</a:t>
            </a:r>
            <a:r>
              <a:rPr lang="pt-BR" sz="2400" dirty="0"/>
              <a:t> decorrentes da inexecução ou execução defeituosa do contrato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7122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34400" y="1510144"/>
            <a:ext cx="108204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30 O descumprimento dos dispositivos desta Instrução Normativa </a:t>
            </a:r>
            <a:r>
              <a:rPr lang="pt-BR" sz="2400" dirty="0">
                <a:solidFill>
                  <a:srgbClr val="C00000"/>
                </a:solidFill>
              </a:rPr>
              <a:t>enseja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a aplicação de multa</a:t>
            </a:r>
            <a:r>
              <a:rPr lang="pt-BR" sz="2400" dirty="0"/>
              <a:t>, </a:t>
            </a:r>
            <a:r>
              <a:rPr lang="pt-BR" sz="2400" dirty="0" smtClean="0"/>
              <a:t>...</a:t>
            </a:r>
          </a:p>
          <a:p>
            <a:pPr algn="just"/>
            <a:endParaRPr lang="pt-BR" sz="1000" dirty="0" smtClean="0"/>
          </a:p>
          <a:p>
            <a:pPr algn="just"/>
            <a:r>
              <a:rPr lang="pt-BR" sz="2400" dirty="0" smtClean="0"/>
              <a:t>§ </a:t>
            </a:r>
            <a:r>
              <a:rPr lang="pt-BR" sz="2400" dirty="0"/>
              <a:t>1° Caracterizam o descumprimento dos dispositivos </a:t>
            </a:r>
            <a:r>
              <a:rPr lang="pt-BR" sz="2400" dirty="0" smtClean="0"/>
              <a:t>...: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I – a omissão, o envio extemporâneo ou o lançamento incorreto dos dados e</a:t>
            </a:r>
            <a:br>
              <a:rPr lang="pt-BR" sz="2400" dirty="0"/>
            </a:br>
            <a:r>
              <a:rPr lang="pt-BR" sz="2400" dirty="0"/>
              <a:t>informações no </a:t>
            </a:r>
            <a:r>
              <a:rPr lang="pt-BR" sz="2400" dirty="0" err="1"/>
              <a:t>e-SFINGE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II – o cancelamento do envio dos dados e informações, sem </a:t>
            </a:r>
            <a:r>
              <a:rPr lang="pt-BR" sz="2400" dirty="0" smtClean="0"/>
              <a:t>justificativas</a:t>
            </a: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dirty="0"/>
              <a:t>aceitáveis pelo TCE/SC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§ 2° A hipótese prevista no inciso II do § 1º equipara-se à ausência de remessa</a:t>
            </a:r>
            <a:br>
              <a:rPr lang="pt-BR" sz="2400" dirty="0"/>
            </a:br>
            <a:r>
              <a:rPr lang="pt-BR" sz="2400" dirty="0"/>
              <a:t>dos dados no prazo estabelecido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§ 3º O descumprimento a que se refere este artigo também sujeitará a</a:t>
            </a:r>
            <a:br>
              <a:rPr lang="pt-BR" sz="2400" dirty="0"/>
            </a:br>
            <a:r>
              <a:rPr lang="pt-BR" sz="2400" dirty="0"/>
              <a:t>Unidade Jurisdicionada a inspeções e/ou outras medidas legais cabíveis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122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2044717"/>
            <a:ext cx="1082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31 Será gerada notificação automática pelo sistema quando a ausência</a:t>
            </a:r>
            <a:br>
              <a:rPr lang="pt-BR" sz="2400" dirty="0"/>
            </a:br>
            <a:r>
              <a:rPr lang="pt-BR" sz="2400" dirty="0"/>
              <a:t>ou atraso de remessa de dados e informações ocorrer por período superior a</a:t>
            </a:r>
            <a:br>
              <a:rPr lang="pt-BR" sz="2400" dirty="0"/>
            </a:br>
            <a:r>
              <a:rPr lang="pt-BR" sz="2400" dirty="0">
                <a:solidFill>
                  <a:srgbClr val="C00000"/>
                </a:solidFill>
              </a:rPr>
              <a:t>quinze (15) dias</a:t>
            </a:r>
            <a:r>
              <a:rPr lang="pt-BR" sz="2400" dirty="0" smtClean="0"/>
              <a:t>. </a:t>
            </a:r>
            <a:r>
              <a:rPr lang="pt-BR" sz="2400" u="sng" dirty="0" smtClean="0">
                <a:solidFill>
                  <a:schemeClr val="bg2">
                    <a:lumMod val="50000"/>
                  </a:schemeClr>
                </a:solidFill>
              </a:rPr>
              <a:t>(Preocupação na transição)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Será, também, objeto de notificação automática o</a:t>
            </a:r>
            <a:br>
              <a:rPr lang="pt-BR" sz="2400" dirty="0"/>
            </a:br>
            <a:r>
              <a:rPr lang="pt-BR" sz="2400" dirty="0"/>
              <a:t>cancelamento, de forma reiterada, dos dados e informações enviados ao Tribunal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Art. 32 Não haverá aplicação de penalidades quando o cancelamento e</a:t>
            </a:r>
            <a:br>
              <a:rPr lang="pt-BR" sz="2400" dirty="0"/>
            </a:br>
            <a:r>
              <a:rPr lang="pt-BR" sz="2400" dirty="0"/>
              <a:t>substituição dos dados e informações ocorrer em </a:t>
            </a:r>
            <a:r>
              <a:rPr lang="pt-BR" sz="2400" dirty="0">
                <a:solidFill>
                  <a:srgbClr val="C00000"/>
                </a:solidFill>
              </a:rPr>
              <a:t>até 15 (quinze) dias</a:t>
            </a:r>
            <a:r>
              <a:rPr lang="pt-BR" sz="2400" dirty="0"/>
              <a:t>, após a data</a:t>
            </a:r>
            <a:br>
              <a:rPr lang="pt-BR" sz="2400" dirty="0"/>
            </a:br>
            <a:r>
              <a:rPr lang="pt-BR" sz="2400" dirty="0"/>
              <a:t>do envio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947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964873" y="4719606"/>
            <a:ext cx="716356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002060"/>
                </a:solidFill>
              </a:rPr>
              <a:t>Preocupação com os prazos a partir da exigência on-line</a:t>
            </a:r>
          </a:p>
          <a:p>
            <a:r>
              <a:rPr lang="pt-BR" sz="2400" dirty="0" smtClean="0">
                <a:solidFill>
                  <a:srgbClr val="002060"/>
                </a:solidFill>
              </a:rPr>
              <a:t>Preocupação com as </a:t>
            </a:r>
            <a:r>
              <a:rPr lang="pt-BR" sz="2400" dirty="0" smtClean="0">
                <a:solidFill>
                  <a:srgbClr val="002060"/>
                </a:solidFill>
              </a:rPr>
              <a:t>certidões</a:t>
            </a:r>
          </a:p>
          <a:p>
            <a:r>
              <a:rPr lang="pt-BR" sz="2400" dirty="0" smtClean="0">
                <a:solidFill>
                  <a:srgbClr val="002060"/>
                </a:solidFill>
              </a:rPr>
              <a:t>Preocupação com período de transição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24 </a:t>
            </a:r>
            <a:r>
              <a:rPr lang="pt-BR" sz="2400" dirty="0">
                <a:solidFill>
                  <a:srgbClr val="C00000"/>
                </a:solidFill>
              </a:rPr>
              <a:t>As certidões </a:t>
            </a:r>
            <a:r>
              <a:rPr lang="pt-BR" sz="2400" dirty="0"/>
              <a:t>requeridas pelos municípios </a:t>
            </a:r>
            <a:r>
              <a:rPr lang="pt-BR" sz="2400" dirty="0">
                <a:solidFill>
                  <a:srgbClr val="C00000"/>
                </a:solidFill>
              </a:rPr>
              <a:t>somente serão </a:t>
            </a:r>
            <a:r>
              <a:rPr lang="pt-BR" sz="2400" dirty="0" smtClean="0">
                <a:solidFill>
                  <a:srgbClr val="C00000"/>
                </a:solidFill>
              </a:rPr>
              <a:t>emitidas mediante </a:t>
            </a:r>
            <a:r>
              <a:rPr lang="pt-BR" sz="2400" dirty="0">
                <a:solidFill>
                  <a:srgbClr val="C00000"/>
                </a:solidFill>
              </a:rPr>
              <a:t>remessa da integralidade dos dados e informações requeridos pelo </a:t>
            </a:r>
            <a:r>
              <a:rPr lang="pt-BR" sz="2400" dirty="0" err="1">
                <a:solidFill>
                  <a:srgbClr val="C00000"/>
                </a:solidFill>
              </a:rPr>
              <a:t>eSFINGE</a:t>
            </a:r>
            <a:r>
              <a:rPr lang="pt-BR" sz="2400" dirty="0"/>
              <a:t>, relativas ao Poder Legislativo e aos órgãos e entidades integrantes </a:t>
            </a:r>
            <a:r>
              <a:rPr lang="pt-BR" sz="2400" dirty="0" smtClean="0"/>
              <a:t>da estrutura </a:t>
            </a:r>
            <a:r>
              <a:rPr lang="pt-BR" sz="2400" dirty="0"/>
              <a:t>do Poder Executivo.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3671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68037" y="1510144"/>
            <a:ext cx="106818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Artigo 2º</a:t>
            </a:r>
          </a:p>
          <a:p>
            <a:pPr algn="just"/>
            <a:r>
              <a:rPr lang="pt-BR" sz="2400" dirty="0" smtClean="0"/>
              <a:t>XIX </a:t>
            </a:r>
            <a:r>
              <a:rPr lang="pt-BR" sz="2400" dirty="0"/>
              <a:t>– </a:t>
            </a:r>
            <a:r>
              <a:rPr lang="pt-BR" sz="2400" dirty="0">
                <a:solidFill>
                  <a:srgbClr val="C00000"/>
                </a:solidFill>
              </a:rPr>
              <a:t>órgão de controle interno</a:t>
            </a:r>
            <a:r>
              <a:rPr lang="pt-BR" sz="2400" dirty="0"/>
              <a:t>: unidade administrativa integrante da</a:t>
            </a:r>
            <a:br>
              <a:rPr lang="pt-BR" sz="2400" dirty="0"/>
            </a:br>
            <a:r>
              <a:rPr lang="pt-BR" sz="2400" dirty="0"/>
              <a:t>estrutura do ente, com atividades, funções e competências segregadas das demais</a:t>
            </a:r>
            <a:br>
              <a:rPr lang="pt-BR" sz="2400" dirty="0"/>
            </a:br>
            <a:r>
              <a:rPr lang="pt-BR" sz="2400" dirty="0"/>
              <a:t>unidades administrativas, inclusive em relação às unidades de execução</a:t>
            </a:r>
            <a:br>
              <a:rPr lang="pt-BR" sz="2400" dirty="0"/>
            </a:br>
            <a:r>
              <a:rPr lang="pt-BR" sz="2400" dirty="0"/>
              <a:t>orçamentária e financeira, </a:t>
            </a:r>
            <a:r>
              <a:rPr lang="pt-BR" sz="2400" dirty="0">
                <a:solidFill>
                  <a:srgbClr val="C00000"/>
                </a:solidFill>
              </a:rPr>
              <a:t>incumbida</a:t>
            </a:r>
            <a:r>
              <a:rPr lang="pt-BR" sz="2400" dirty="0"/>
              <a:t>, dentre outras funções, </a:t>
            </a:r>
            <a:r>
              <a:rPr lang="pt-BR" sz="2400" dirty="0">
                <a:solidFill>
                  <a:srgbClr val="C00000"/>
                </a:solidFill>
              </a:rPr>
              <a:t>da</a:t>
            </a:r>
            <a:r>
              <a:rPr lang="pt-BR" sz="2400" dirty="0"/>
              <a:t> </a:t>
            </a:r>
            <a:r>
              <a:rPr lang="pt-BR" sz="2400" dirty="0">
                <a:solidFill>
                  <a:srgbClr val="C00000"/>
                </a:solidFill>
              </a:rPr>
              <a:t>verificação da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regularidade dos atos de gestão e da consistência e qualidade dos controles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internos</a:t>
            </a:r>
            <a:r>
              <a:rPr lang="pt-BR" sz="2400" dirty="0"/>
              <a:t>, bem como do apoio às atividades de controle externo exercidas pelo</a:t>
            </a:r>
            <a:br>
              <a:rPr lang="pt-BR" sz="2400" dirty="0"/>
            </a:br>
            <a:r>
              <a:rPr lang="pt-BR" sz="2400" dirty="0"/>
              <a:t>TCE/SC;</a:t>
            </a:r>
            <a:r>
              <a:rPr lang="pt-BR" sz="2400" dirty="0" smtClean="0"/>
              <a:t> </a:t>
            </a:r>
          </a:p>
          <a:p>
            <a:pPr algn="just"/>
            <a:r>
              <a:rPr lang="pt-BR" sz="2400" dirty="0"/>
              <a:t>Art. 17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§ </a:t>
            </a:r>
            <a:r>
              <a:rPr lang="pt-BR" sz="2400" dirty="0"/>
              <a:t>1º Visando garantir a continuidade dos serviços, </a:t>
            </a:r>
            <a:r>
              <a:rPr lang="pt-BR" sz="2400" dirty="0">
                <a:solidFill>
                  <a:srgbClr val="C00000"/>
                </a:solidFill>
              </a:rPr>
              <a:t>o titular do órgão de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controle interno deverá contar com ao menos um suplente</a:t>
            </a:r>
            <a:r>
              <a:rPr lang="pt-BR" sz="2400" dirty="0"/>
              <a:t>, ocupante de cargo</a:t>
            </a:r>
            <a:br>
              <a:rPr lang="pt-BR" sz="2400" dirty="0"/>
            </a:br>
            <a:r>
              <a:rPr lang="pt-BR" sz="2400" dirty="0"/>
              <a:t>efetivo, que o substituirá nas suas ausências e </a:t>
            </a:r>
            <a:r>
              <a:rPr lang="pt-BR" sz="2400" dirty="0" smtClean="0"/>
              <a:t>impedimentos.</a:t>
            </a:r>
          </a:p>
          <a:p>
            <a:pPr algn="just"/>
            <a:r>
              <a:rPr lang="pt-BR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188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Justificativas aceitáveis (maior definição)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Cancelamento reiterado (maior definição)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Regras de consistência (impeditivas no envio on-line?)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000" dirty="0" smtClean="0"/>
              <a:t> Conjunto de dados e/ou informações (quais definidos pelo TCE)</a:t>
            </a:r>
            <a:endParaRPr lang="pt-BR" sz="2000" dirty="0" smtClean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37895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23241" y="1652741"/>
            <a:ext cx="1082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...</a:t>
            </a:r>
          </a:p>
          <a:p>
            <a:pPr algn="just"/>
            <a:r>
              <a:rPr lang="pt-BR" sz="2400" dirty="0"/>
              <a:t>XIII – </a:t>
            </a:r>
            <a:r>
              <a:rPr lang="pt-BR" sz="2400" b="1" dirty="0"/>
              <a:t>regras de consistência (</a:t>
            </a:r>
            <a:r>
              <a:rPr lang="pt-BR" sz="2400" b="1" dirty="0" err="1"/>
              <a:t>CONs</a:t>
            </a:r>
            <a:r>
              <a:rPr lang="pt-BR" sz="2400" dirty="0"/>
              <a:t>): parâmetros previamente definidos e</a:t>
            </a:r>
            <a:br>
              <a:rPr lang="pt-BR" sz="2400" dirty="0"/>
            </a:br>
            <a:r>
              <a:rPr lang="pt-BR" sz="2400" dirty="0"/>
              <a:t>publicados no endereço eletrônico do TCE/SC que objetivam garantir a integridade,</a:t>
            </a:r>
            <a:br>
              <a:rPr lang="pt-BR" sz="2400" dirty="0"/>
            </a:br>
            <a:r>
              <a:rPr lang="pt-BR" sz="2400" dirty="0"/>
              <a:t>a consistência e a confiabilidade dos dados e informações remetidos pelos</a:t>
            </a:r>
            <a:br>
              <a:rPr lang="pt-BR" sz="2400" dirty="0"/>
            </a:br>
            <a:r>
              <a:rPr lang="pt-BR" sz="2400" dirty="0"/>
              <a:t>jurisdicionados, podendo ser </a:t>
            </a:r>
            <a:r>
              <a:rPr lang="pt-BR" sz="2400" b="1" i="1" u="sng" dirty="0"/>
              <a:t>impeditivos</a:t>
            </a:r>
            <a:r>
              <a:rPr lang="pt-BR" sz="2400" dirty="0"/>
              <a:t>, assim entendidos aqueles que, quando</a:t>
            </a:r>
            <a:br>
              <a:rPr lang="pt-BR" sz="2400" dirty="0"/>
            </a:br>
            <a:r>
              <a:rPr lang="pt-BR" sz="2400" dirty="0"/>
              <a:t>descumpridos, impedem que os dados sejam recepcionados pelo TCE/SC, e </a:t>
            </a:r>
            <a:r>
              <a:rPr lang="pt-BR" sz="2400" b="1" i="1" dirty="0"/>
              <a:t>alertas</a:t>
            </a:r>
            <a:br>
              <a:rPr lang="pt-BR" sz="2400" b="1" i="1" dirty="0"/>
            </a:br>
            <a:r>
              <a:rPr lang="pt-BR" sz="2400" dirty="0"/>
              <a:t>aqueles em que há possibilidade de erro em dados e informações encaminhados</a:t>
            </a:r>
            <a:r>
              <a:rPr lang="pt-BR" sz="2400" dirty="0" smtClean="0"/>
              <a:t>;</a:t>
            </a:r>
          </a:p>
        </p:txBody>
      </p:sp>
      <p:cxnSp>
        <p:nvCxnSpPr>
          <p:cNvPr id="4" name="Conector de Seta Reta 3"/>
          <p:cNvCxnSpPr/>
          <p:nvPr/>
        </p:nvCxnSpPr>
        <p:spPr>
          <a:xfrm flipV="1">
            <a:off x="5809957" y="1195363"/>
            <a:ext cx="3151163" cy="2701388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623241" y="5275385"/>
            <a:ext cx="1082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XV – </a:t>
            </a:r>
            <a:r>
              <a:rPr lang="pt-BR" sz="2400" b="1" dirty="0"/>
              <a:t>cancelamento reiterado</a:t>
            </a:r>
            <a:r>
              <a:rPr lang="pt-BR" sz="2400" dirty="0"/>
              <a:t>: cancelamento repetido dos dados </a:t>
            </a:r>
            <a:r>
              <a:rPr lang="pt-BR" sz="2400" dirty="0" smtClean="0"/>
              <a:t>e informações </a:t>
            </a:r>
            <a:r>
              <a:rPr lang="pt-BR" sz="2400" dirty="0"/>
              <a:t>enviados ao TCE/SC pela unidade jurisdicionada</a:t>
            </a:r>
            <a:r>
              <a:rPr lang="pt-BR" sz="2400" dirty="0" smtClean="0"/>
              <a:t>; </a:t>
            </a:r>
            <a:r>
              <a:rPr lang="pt-BR" sz="2400" dirty="0" smtClean="0">
                <a:solidFill>
                  <a:srgbClr val="C00000"/>
                </a:solidFill>
              </a:rPr>
              <a:t>(qual parâmetro)</a:t>
            </a:r>
            <a:endParaRPr lang="pt-BR" sz="2400" dirty="0">
              <a:solidFill>
                <a:srgbClr val="C00000"/>
              </a:solidFill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4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...</a:t>
            </a:r>
          </a:p>
          <a:p>
            <a:pPr algn="just"/>
            <a:r>
              <a:rPr lang="pt-BR" sz="2400" dirty="0"/>
              <a:t>XX – unidade jurisdicionada: unidade responsável pela remessa de dados e</a:t>
            </a:r>
            <a:br>
              <a:rPr lang="pt-BR" sz="2400" dirty="0"/>
            </a:br>
            <a:r>
              <a:rPr lang="pt-BR" sz="2400" dirty="0"/>
              <a:t>informações previstas nesta Instrução Normativa, por meio informatizado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XXI – unidade gestora: unidade orçamentária ou administrativa investida do</a:t>
            </a:r>
            <a:br>
              <a:rPr lang="pt-BR" sz="2400" dirty="0"/>
            </a:br>
            <a:r>
              <a:rPr lang="pt-BR" sz="2400" dirty="0"/>
              <a:t>poder de gerir recursos orçamentários e financeiros, próprios ou sob</a:t>
            </a:r>
            <a:br>
              <a:rPr lang="pt-BR" sz="2400" dirty="0"/>
            </a:br>
            <a:r>
              <a:rPr lang="pt-BR" sz="2400" dirty="0"/>
              <a:t>descentralização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XXII – ato de gestão: qualquer ato administrativo que importe em alteração</a:t>
            </a:r>
            <a:br>
              <a:rPr lang="pt-BR" sz="2400" dirty="0"/>
            </a:br>
            <a:r>
              <a:rPr lang="pt-BR" sz="2400" dirty="0"/>
              <a:t>de natureza orçamentária, financeira e patrimonial, bem como na execução de</a:t>
            </a:r>
            <a:br>
              <a:rPr lang="pt-BR" sz="2400" dirty="0"/>
            </a:br>
            <a:r>
              <a:rPr lang="pt-BR" sz="2400" dirty="0"/>
              <a:t>serviços públicos</a:t>
            </a:r>
            <a:r>
              <a:rPr lang="pt-BR" sz="24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6820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...</a:t>
            </a:r>
          </a:p>
          <a:p>
            <a:pPr algn="just"/>
            <a:r>
              <a:rPr lang="pt-BR" dirty="0"/>
              <a:t/>
            </a:r>
            <a:br>
              <a:rPr lang="pt-BR" dirty="0"/>
            </a:br>
            <a:r>
              <a:rPr lang="pt-BR" sz="2400" dirty="0"/>
              <a:t>XXIII – dirigente máximo: responsável máximo pelos atos de gestão</a:t>
            </a:r>
            <a:br>
              <a:rPr lang="pt-BR" sz="2400" dirty="0"/>
            </a:br>
            <a:r>
              <a:rPr lang="pt-BR" sz="2400" dirty="0"/>
              <a:t>executados no âmbito da unidade gestora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XXIV – responsável pela remessa: responsável pelo envio dos dados e</a:t>
            </a:r>
            <a:br>
              <a:rPr lang="pt-BR" sz="2400" dirty="0"/>
            </a:br>
            <a:r>
              <a:rPr lang="pt-BR" sz="2400" dirty="0"/>
              <a:t>informações ao TCE/SC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XXV – responsável pela conferência: responsável pela validação da exatidão</a:t>
            </a:r>
            <a:br>
              <a:rPr lang="pt-BR" sz="2400" dirty="0"/>
            </a:br>
            <a:r>
              <a:rPr lang="pt-BR" sz="2400" dirty="0"/>
              <a:t>e fidedignidade dos dados e informações remetidos ao TCE/SC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746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5º Cada conjunto de dados e/ou de informações remetidas ao TCE/SC</a:t>
            </a:r>
            <a:br>
              <a:rPr lang="pt-BR" sz="2400" dirty="0"/>
            </a:br>
            <a:r>
              <a:rPr lang="pt-BR" sz="2400" dirty="0"/>
              <a:t>receberá um código de registro, gerado automaticamente pelo </a:t>
            </a:r>
            <a:r>
              <a:rPr lang="pt-BR" sz="2400" dirty="0" err="1"/>
              <a:t>e-SFINGE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§1º O código de registro funcionará como recibo dos dados e informações</a:t>
            </a:r>
            <a:br>
              <a:rPr lang="pt-BR" sz="2400" dirty="0"/>
            </a:br>
            <a:r>
              <a:rPr lang="pt-BR" sz="2400" dirty="0"/>
              <a:t>remetidos e será utilizado como mecanismo de rastreamento para sua alteração e</a:t>
            </a:r>
            <a:br>
              <a:rPr lang="pt-BR" sz="2400" dirty="0"/>
            </a:br>
            <a:r>
              <a:rPr lang="pt-BR" sz="2400" dirty="0"/>
              <a:t>publicidade, nas situações em que essa é exigida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§2º O código de registro deve constar nas publicações que forem realizadas</a:t>
            </a:r>
            <a:br>
              <a:rPr lang="pt-BR" sz="2400" dirty="0"/>
            </a:br>
            <a:r>
              <a:rPr lang="pt-BR" sz="2400" dirty="0"/>
              <a:t>no órgão oficial das unidades jurisdicionadas sempre que o </a:t>
            </a:r>
            <a:r>
              <a:rPr lang="pt-BR" sz="2400" i="1" dirty="0"/>
              <a:t>layout </a:t>
            </a:r>
            <a:r>
              <a:rPr lang="pt-BR" sz="2400" dirty="0"/>
              <a:t>definir que o</a:t>
            </a:r>
            <a:br>
              <a:rPr lang="pt-BR" sz="2400" dirty="0"/>
            </a:br>
            <a:r>
              <a:rPr lang="pt-BR" sz="2400" dirty="0"/>
              <a:t>envio do dado ao TCE/SC deva ser realizado antes da publicação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13685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-1" y="3111039"/>
            <a:ext cx="592974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Remessa Bimestral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Execução </a:t>
            </a:r>
            <a:r>
              <a:rPr lang="pt-BR" sz="2300" u="sng" dirty="0" smtClean="0">
                <a:latin typeface="Calibri (Corpo)"/>
              </a:rPr>
              <a:t>Orçamentária </a:t>
            </a:r>
            <a:r>
              <a:rPr lang="pt-BR" sz="2300" dirty="0" smtClean="0">
                <a:latin typeface="Calibri (Corpo)"/>
              </a:rPr>
              <a:t>até 30/06/21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Registros Contábeis </a:t>
            </a:r>
            <a:r>
              <a:rPr lang="pt-BR" sz="2300" dirty="0" smtClean="0">
                <a:latin typeface="Calibri (Corpo)"/>
              </a:rPr>
              <a:t>até 31/12/21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Tributário</a:t>
            </a:r>
            <a:r>
              <a:rPr lang="pt-BR" sz="2300" dirty="0" smtClean="0">
                <a:latin typeface="Calibri (Corpo)"/>
              </a:rPr>
              <a:t> até 31/12/21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dirty="0" smtClean="0">
                <a:latin typeface="Calibri (Corpo)"/>
              </a:rPr>
              <a:t>Nenhum módulo a partir de 2022</a:t>
            </a:r>
          </a:p>
          <a:p>
            <a:endParaRPr lang="pt-BR" sz="2300" dirty="0">
              <a:latin typeface="Calibri (Corpo)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929744" y="2226181"/>
            <a:ext cx="6262255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Remessa Mensal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Registros Contábeis </a:t>
            </a:r>
            <a:r>
              <a:rPr lang="pt-BR" sz="2300" dirty="0" smtClean="0">
                <a:latin typeface="Calibri (Corpo)"/>
              </a:rPr>
              <a:t>a partir de 01/01/22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Tributário</a:t>
            </a:r>
            <a:r>
              <a:rPr lang="pt-BR" sz="2300" dirty="0" smtClean="0">
                <a:latin typeface="Calibri (Corpo)"/>
              </a:rPr>
              <a:t> a partir de 01/01/22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Remessa On-line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Atos de Pessoal </a:t>
            </a:r>
            <a:r>
              <a:rPr lang="pt-BR" sz="2300" dirty="0" smtClean="0">
                <a:latin typeface="Calibri (Corpo)"/>
              </a:rPr>
              <a:t>a partir de 30/03/21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Atos Jurídicos </a:t>
            </a:r>
            <a:r>
              <a:rPr lang="pt-BR" sz="2300" dirty="0" smtClean="0">
                <a:latin typeface="Calibri (Corpo)"/>
              </a:rPr>
              <a:t>a partir de 30/03/21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Execução Orçamentária </a:t>
            </a:r>
            <a:r>
              <a:rPr lang="pt-BR" sz="2300" dirty="0" smtClean="0">
                <a:latin typeface="Calibri (Corpo)"/>
              </a:rPr>
              <a:t>a partir de 01/07/21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Planejamento</a:t>
            </a:r>
            <a:r>
              <a:rPr lang="pt-BR" sz="2300" dirty="0" smtClean="0">
                <a:latin typeface="Calibri (Corpo)"/>
              </a:rPr>
              <a:t> a partir de </a:t>
            </a:r>
            <a:r>
              <a:rPr lang="pt-BR" sz="2300" dirty="0" smtClean="0">
                <a:latin typeface="Calibri (Corpo)"/>
              </a:rPr>
              <a:t>01/07/21</a:t>
            </a:r>
          </a:p>
          <a:p>
            <a:pPr lvl="1"/>
            <a:r>
              <a:rPr lang="pt-BR" sz="2300" dirty="0">
                <a:latin typeface="Calibri (Corpo)"/>
              </a:rPr>
              <a:t> </a:t>
            </a:r>
            <a:r>
              <a:rPr lang="pt-BR" sz="2300" dirty="0" smtClean="0">
                <a:latin typeface="Calibri (Corpo)"/>
              </a:rPr>
              <a:t>    (PPA, LDO e LOA 2022)</a:t>
            </a:r>
            <a:endParaRPr lang="pt-BR" sz="2300" dirty="0" smtClean="0">
              <a:latin typeface="Calibri (Corpo)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Carga Inicial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Atos de Pessoal </a:t>
            </a:r>
          </a:p>
          <a:p>
            <a:endParaRPr lang="pt-BR" sz="2300" dirty="0">
              <a:latin typeface="Calibri (Corpo)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5666509" y="4017818"/>
            <a:ext cx="1173179" cy="581891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V="1">
            <a:off x="5205046" y="2855742"/>
            <a:ext cx="1477108" cy="1453021"/>
          </a:xfrm>
          <a:prstGeom prst="straightConnector1">
            <a:avLst/>
          </a:prstGeom>
          <a:ln w="2222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V="1">
            <a:off x="3868615" y="3277772"/>
            <a:ext cx="2813539" cy="1420837"/>
          </a:xfrm>
          <a:prstGeom prst="straightConnector1">
            <a:avLst/>
          </a:prstGeom>
          <a:ln w="222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393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94979" y="0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67286" y="736421"/>
            <a:ext cx="1163398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14 Após a data estipulada para o início da remessa dos dados </a:t>
            </a:r>
            <a:r>
              <a:rPr lang="pt-BR" sz="2400" dirty="0" smtClean="0"/>
              <a:t>e informações </a:t>
            </a:r>
            <a:r>
              <a:rPr lang="pt-BR" sz="2400" dirty="0"/>
              <a:t>de cada um dos módulos da versão on-line do </a:t>
            </a:r>
            <a:r>
              <a:rPr lang="pt-BR" sz="2400" dirty="0" err="1"/>
              <a:t>e-SFINGE</a:t>
            </a:r>
            <a:r>
              <a:rPr lang="pt-BR" sz="2400" dirty="0"/>
              <a:t>, </a:t>
            </a:r>
            <a:r>
              <a:rPr lang="pt-BR" sz="2400" dirty="0" smtClean="0"/>
              <a:t>será concedido </a:t>
            </a:r>
            <a:r>
              <a:rPr lang="pt-BR" sz="2400" dirty="0"/>
              <a:t>o prazo máximo </a:t>
            </a:r>
            <a:r>
              <a:rPr lang="pt-BR" sz="2400" b="1" u="sng" dirty="0">
                <a:solidFill>
                  <a:srgbClr val="C00000"/>
                </a:solidFill>
              </a:rPr>
              <a:t>30 (trinta) dias</a:t>
            </a:r>
            <a:r>
              <a:rPr lang="pt-BR" sz="2400" dirty="0">
                <a:solidFill>
                  <a:srgbClr val="C00000"/>
                </a:solidFill>
              </a:rPr>
              <a:t>, para que as unidades </a:t>
            </a:r>
            <a:r>
              <a:rPr lang="pt-BR" sz="2400" dirty="0" smtClean="0">
                <a:solidFill>
                  <a:srgbClr val="C00000"/>
                </a:solidFill>
              </a:rPr>
              <a:t> jurisdicionadas se adequem </a:t>
            </a:r>
            <a:r>
              <a:rPr lang="pt-BR" sz="2400" dirty="0">
                <a:solidFill>
                  <a:srgbClr val="C00000"/>
                </a:solidFill>
              </a:rPr>
              <a:t>às disposições contidas </a:t>
            </a:r>
            <a:r>
              <a:rPr lang="pt-BR" sz="2400" dirty="0"/>
              <a:t>nesta Instrução Normativa e realizem </a:t>
            </a:r>
            <a:r>
              <a:rPr lang="pt-BR" sz="2400" dirty="0" smtClean="0"/>
              <a:t>os ajustes necessários </a:t>
            </a:r>
            <a:r>
              <a:rPr lang="pt-BR" sz="2400" dirty="0"/>
              <a:t>para a correta transmissão dos dados e informações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Parágrafo único. </a:t>
            </a:r>
            <a:r>
              <a:rPr lang="pt-BR" sz="2400" dirty="0">
                <a:solidFill>
                  <a:srgbClr val="C00000"/>
                </a:solidFill>
              </a:rPr>
              <a:t>Findo o prazo </a:t>
            </a:r>
            <a:r>
              <a:rPr lang="pt-BR" sz="2400" dirty="0"/>
              <a:t>referido no </a:t>
            </a:r>
            <a:r>
              <a:rPr lang="pt-BR" sz="2400" i="1" dirty="0"/>
              <a:t>caput</a:t>
            </a:r>
            <a:r>
              <a:rPr lang="pt-BR" sz="2400" dirty="0">
                <a:solidFill>
                  <a:srgbClr val="C00000"/>
                </a:solidFill>
              </a:rPr>
              <a:t>, o dirigente máximo </a:t>
            </a:r>
            <a:r>
              <a:rPr lang="pt-BR" sz="2400" dirty="0" smtClean="0">
                <a:solidFill>
                  <a:srgbClr val="C00000"/>
                </a:solidFill>
              </a:rPr>
              <a:t>da unidade </a:t>
            </a:r>
            <a:r>
              <a:rPr lang="pt-BR" sz="2400" dirty="0">
                <a:solidFill>
                  <a:srgbClr val="C00000"/>
                </a:solidFill>
              </a:rPr>
              <a:t>jurisdicionada e todos os agentes públicos envolvidos no </a:t>
            </a:r>
            <a:r>
              <a:rPr lang="pt-BR" sz="2400" dirty="0" smtClean="0">
                <a:solidFill>
                  <a:srgbClr val="C00000"/>
                </a:solidFill>
              </a:rPr>
              <a:t>cadastramento, na </a:t>
            </a:r>
            <a:r>
              <a:rPr lang="pt-BR" sz="2400" dirty="0">
                <a:solidFill>
                  <a:srgbClr val="C00000"/>
                </a:solidFill>
              </a:rPr>
              <a:t>geração, no envio dos dados e na análise das informações, ficam sujeitos </a:t>
            </a:r>
            <a:r>
              <a:rPr lang="pt-BR" sz="2400" dirty="0" smtClean="0">
                <a:solidFill>
                  <a:srgbClr val="C00000"/>
                </a:solidFill>
              </a:rPr>
              <a:t>às sanções </a:t>
            </a:r>
            <a:r>
              <a:rPr lang="pt-BR" sz="2400" dirty="0"/>
              <a:t>previstas no Capítulo VII desta Instrução </a:t>
            </a:r>
            <a:r>
              <a:rPr lang="pt-BR" sz="2400" dirty="0" smtClean="0"/>
              <a:t>Normativa</a:t>
            </a:r>
          </a:p>
          <a:p>
            <a:pPr algn="just"/>
            <a:endParaRPr lang="pt-BR" sz="1000" dirty="0" smtClean="0"/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>Art. 25 O </a:t>
            </a:r>
            <a:r>
              <a:rPr lang="pt-BR" sz="2400" dirty="0">
                <a:solidFill>
                  <a:srgbClr val="C00000"/>
                </a:solidFill>
              </a:rPr>
              <a:t>dirigente máximo da unidade jurisdicionada e todos os agentes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públicos envolvidos no cadastramento, na geração e no envio dos dados e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informações </a:t>
            </a:r>
            <a:r>
              <a:rPr lang="pt-BR" sz="2400" dirty="0"/>
              <a:t>a que se refere esta Instrução Normativa, bem como </a:t>
            </a:r>
            <a:r>
              <a:rPr lang="pt-BR" sz="2400" dirty="0">
                <a:solidFill>
                  <a:srgbClr val="C00000"/>
                </a:solidFill>
              </a:rPr>
              <a:t>aqueles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designados para a avaliação dos resultados das regras de consistência e das trilhas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de auditoria,</a:t>
            </a:r>
            <a:r>
              <a:rPr lang="pt-BR" sz="2400" dirty="0"/>
              <a:t> 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respondem pela sua exatidão e veracidade, bem como, pelo não</a:t>
            </a:r>
            <a:br>
              <a:rPr lang="pt-BR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cumprimento dos prazos ou omissão na prestação de informações </a:t>
            </a:r>
            <a:r>
              <a:rPr lang="pt-BR" sz="2400" dirty="0"/>
              <a:t>exigidas pelo </a:t>
            </a:r>
            <a:r>
              <a:rPr lang="pt-BR" sz="2400" dirty="0" err="1" smtClean="0"/>
              <a:t>eSFINGE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38630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Art</a:t>
            </a:r>
            <a:r>
              <a:rPr lang="pt-BR" sz="2400" dirty="0"/>
              <a:t>. 26 O dirigente máximo da unidade jurisdicionada </a:t>
            </a:r>
            <a:r>
              <a:rPr lang="pt-BR" sz="2400" dirty="0">
                <a:solidFill>
                  <a:srgbClr val="C00000"/>
                </a:solidFill>
              </a:rPr>
              <a:t>não se exime da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responsabilidade</a:t>
            </a:r>
            <a:r>
              <a:rPr lang="pt-BR" sz="2400" dirty="0"/>
              <a:t> pela tempestividade e exatidão das informações transmitidas</a:t>
            </a:r>
            <a:br>
              <a:rPr lang="pt-BR" sz="2400" dirty="0"/>
            </a:br>
            <a:r>
              <a:rPr lang="pt-BR" sz="2400" dirty="0"/>
              <a:t>eletronicamente ao TCE/SC, ainda que tenham sido realizadas por outorga ou</a:t>
            </a:r>
            <a:br>
              <a:rPr lang="pt-BR" sz="2400" dirty="0"/>
            </a:br>
            <a:r>
              <a:rPr lang="pt-BR" sz="2400" dirty="0"/>
              <a:t>delegação de poderes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A demora ou erro eventual, resultantes da utilização</a:t>
            </a:r>
            <a:br>
              <a:rPr lang="pt-BR" sz="2400" dirty="0"/>
            </a:br>
            <a:r>
              <a:rPr lang="pt-BR" sz="2400" dirty="0"/>
              <a:t>incorreta do serviço disponibilizado para remessa, </a:t>
            </a:r>
            <a:r>
              <a:rPr lang="pt-BR" sz="2400" dirty="0">
                <a:solidFill>
                  <a:srgbClr val="C00000"/>
                </a:solidFill>
              </a:rPr>
              <a:t>não poderá ser imputado ao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TCE/SC</a:t>
            </a:r>
            <a:r>
              <a:rPr lang="pt-BR" sz="2400" dirty="0"/>
              <a:t> para fins de exclusão de responsabilidade do jurisdicionado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4866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27 As </a:t>
            </a:r>
            <a:r>
              <a:rPr lang="pt-BR" sz="2400" dirty="0">
                <a:solidFill>
                  <a:srgbClr val="C00000"/>
                </a:solidFill>
              </a:rPr>
              <a:t>falhas de transmissão de dados entre as estações de trabalho dos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usuários externos e a rede de comunicação pública</a:t>
            </a:r>
            <a:r>
              <a:rPr lang="pt-BR" sz="2400" dirty="0"/>
              <a:t>, assim como </a:t>
            </a:r>
            <a:r>
              <a:rPr lang="pt-BR" sz="2400" dirty="0">
                <a:solidFill>
                  <a:srgbClr val="C00000"/>
                </a:solidFill>
              </a:rPr>
              <a:t>a impossibilidade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técnica que decorra de falhas nos equipamentos ou programas dos usuários</a:t>
            </a:r>
            <a:r>
              <a:rPr lang="pt-BR" sz="2400" dirty="0"/>
              <a:t>, </a:t>
            </a:r>
            <a:r>
              <a:rPr lang="pt-BR" sz="2400" b="1" dirty="0">
                <a:solidFill>
                  <a:srgbClr val="C00000"/>
                </a:solidFill>
              </a:rPr>
              <a:t>não</a:t>
            </a:r>
            <a:br>
              <a:rPr lang="pt-BR" sz="2400" b="1" dirty="0">
                <a:solidFill>
                  <a:srgbClr val="C00000"/>
                </a:solidFill>
              </a:rPr>
            </a:br>
            <a:r>
              <a:rPr lang="pt-BR" sz="2400" b="1" dirty="0">
                <a:solidFill>
                  <a:srgbClr val="C00000"/>
                </a:solidFill>
              </a:rPr>
              <a:t>caracterizam indisponibilidade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O TCE/SC manterá sistema de monitoramento da</a:t>
            </a:r>
            <a:br>
              <a:rPr lang="pt-BR" sz="2400" dirty="0"/>
            </a:br>
            <a:r>
              <a:rPr lang="pt-BR" sz="2400" dirty="0"/>
              <a:t>disponibilidade dos serviços de recepção dos dados encaminhados pelas unidades</a:t>
            </a:r>
            <a:br>
              <a:rPr lang="pt-BR" sz="2400" dirty="0"/>
            </a:br>
            <a:r>
              <a:rPr lang="pt-BR" sz="2400" dirty="0"/>
              <a:t>jurisdicionadas.</a:t>
            </a:r>
            <a:r>
              <a:rPr lang="pt-BR" sz="2400" dirty="0"/>
              <a:t> </a:t>
            </a:r>
            <a:endParaRPr lang="pt-BR" sz="2400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645937" y="5707043"/>
            <a:ext cx="10650544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C00000"/>
                </a:solidFill>
              </a:rPr>
              <a:t>Preocupação com problemas de equipamentos, softwares e internet nos municípios</a:t>
            </a:r>
            <a:endParaRPr lang="pt-B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76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467</Words>
  <Application>Microsoft Office PowerPoint</Application>
  <PresentationFormat>Widescreen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(Corpo)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</dc:creator>
  <cp:lastModifiedBy>Rafael</cp:lastModifiedBy>
  <cp:revision>19</cp:revision>
  <dcterms:created xsi:type="dcterms:W3CDTF">2021-02-09T13:09:06Z</dcterms:created>
  <dcterms:modified xsi:type="dcterms:W3CDTF">2021-02-17T21:28:11Z</dcterms:modified>
</cp:coreProperties>
</file>