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0" r:id="rId3"/>
    <p:sldId id="309" r:id="rId4"/>
    <p:sldId id="311" r:id="rId5"/>
    <p:sldId id="259" r:id="rId6"/>
    <p:sldId id="312"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325" r:id="rId20"/>
    <p:sldId id="326" r:id="rId21"/>
    <p:sldId id="327"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0" r:id="rId35"/>
    <p:sldId id="341" r:id="rId36"/>
    <p:sldId id="342" r:id="rId37"/>
    <p:sldId id="343" r:id="rId38"/>
    <p:sldId id="344" r:id="rId39"/>
    <p:sldId id="345" r:id="rId40"/>
    <p:sldId id="346" r:id="rId41"/>
    <p:sldId id="347" r:id="rId42"/>
    <p:sldId id="348" r:id="rId43"/>
    <p:sldId id="349" r:id="rId44"/>
    <p:sldId id="351" r:id="rId45"/>
    <p:sldId id="352" r:id="rId46"/>
    <p:sldId id="353" r:id="rId47"/>
    <p:sldId id="355" r:id="rId48"/>
    <p:sldId id="356" r:id="rId49"/>
    <p:sldId id="357" r:id="rId50"/>
    <p:sldId id="359" r:id="rId5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41C12B49-17DC-420C-80C4-1BB0641F7142}">
          <p14:sldIdLst>
            <p14:sldId id="256"/>
            <p14:sldId id="310"/>
          </p14:sldIdLst>
        </p14:section>
        <p14:section name="Responsabilidades" id="{6B6C140C-F143-481C-AD1B-C105D26D5AF8}">
          <p14:sldIdLst>
            <p14:sldId id="309"/>
            <p14:sldId id="311"/>
            <p14:sldId id="259"/>
          </p14:sldIdLst>
        </p14:section>
        <p14:section name="Prazos" id="{BE47F363-35E6-49B5-B359-E2E6D2CE0B3B}">
          <p14:sldIdLst>
            <p14:sldId id="312"/>
          </p14:sldIdLst>
        </p14:section>
        <p14:section name="Transparência" id="{AF847E2E-9BFF-4886-B35D-27D7CCE67E72}">
          <p14:sldIdLst>
            <p14:sldId id="313"/>
            <p14:sldId id="314"/>
            <p14:sldId id="315"/>
            <p14:sldId id="316"/>
            <p14:sldId id="317"/>
            <p14:sldId id="318"/>
          </p14:sldIdLst>
        </p14:section>
        <p14:section name="Vedações" id="{6F1642CC-C357-43D6-862D-C335CAB49261}">
          <p14:sldIdLst>
            <p14:sldId id="319"/>
            <p14:sldId id="320"/>
          </p14:sldIdLst>
        </p14:section>
        <p14:section name="Fechamento contábeis/prestação de contas" id="{281C021A-1DBF-4F0B-B8D3-5B4D1AE48034}">
          <p14:sldIdLst>
            <p14:sldId id="321"/>
            <p14:sldId id="322"/>
            <p14:sldId id="323"/>
          </p14:sldIdLst>
        </p14:section>
        <p14:section name="Substituição da versão ou software/Integração" id="{698F74F6-1E9D-4B11-9C16-B9F4B7430DB2}">
          <p14:sldIdLst>
            <p14:sldId id="324"/>
          </p14:sldIdLst>
        </p14:section>
        <p14:section name="Requisitos tecnológicos" id="{C8FA64C6-D8F7-49B8-94CD-49ADEB23AB01}">
          <p14:sldIdLst>
            <p14:sldId id="325"/>
            <p14:sldId id="326"/>
            <p14:sldId id="327"/>
            <p14:sldId id="328"/>
          </p14:sldIdLst>
        </p14:section>
        <p14:section name="Usuários" id="{83F981F0-7889-4D21-BBED-632DC0FF989B}">
          <p14:sldIdLst>
            <p14:sldId id="329"/>
            <p14:sldId id="330"/>
            <p14:sldId id="331"/>
            <p14:sldId id="332"/>
            <p14:sldId id="333"/>
          </p14:sldIdLst>
        </p14:section>
        <p14:section name="Procedimentos Contábeis" id="{EF21C28B-BD6A-4C18-8427-D79C9B084503}">
          <p14:sldIdLst>
            <p14:sldId id="334"/>
            <p14:sldId id="335"/>
            <p14:sldId id="336"/>
            <p14:sldId id="337"/>
            <p14:sldId id="338"/>
            <p14:sldId id="339"/>
            <p14:sldId id="340"/>
            <p14:sldId id="341"/>
            <p14:sldId id="342"/>
            <p14:sldId id="343"/>
            <p14:sldId id="344"/>
            <p14:sldId id="345"/>
            <p14:sldId id="346"/>
          </p14:sldIdLst>
        </p14:section>
        <p14:section name="Conceitos" id="{99E7EC6C-32F3-40E7-985C-2CFB5AFE08CD}">
          <p14:sldIdLst>
            <p14:sldId id="347"/>
            <p14:sldId id="348"/>
            <p14:sldId id="349"/>
            <p14:sldId id="351"/>
            <p14:sldId id="352"/>
            <p14:sldId id="353"/>
            <p14:sldId id="355"/>
            <p14:sldId id="356"/>
            <p14:sldId id="357"/>
            <p14:sldId id="3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sorterViewPr>
    <p:cViewPr>
      <p:scale>
        <a:sx n="75" d="100"/>
        <a:sy n="75" d="100"/>
      </p:scale>
      <p:origin x="0" y="-1166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216227F3-7A0F-4573-B1DF-596E623AE747}" type="datetimeFigureOut">
              <a:rPr lang="pt-BR" smtClean="0"/>
              <a:t>20/04/2021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365890879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16227F3-7A0F-4573-B1DF-596E623AE747}" type="datetimeFigureOut">
              <a:rPr lang="pt-BR" smtClean="0"/>
              <a:t>20/04/2021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360776384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16227F3-7A0F-4573-B1DF-596E623AE747}" type="datetimeFigureOut">
              <a:rPr lang="pt-BR" smtClean="0"/>
              <a:t>20/04/2021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168212532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16227F3-7A0F-4573-B1DF-596E623AE747}" type="datetimeFigureOut">
              <a:rPr lang="pt-BR" smtClean="0"/>
              <a:t>20/04/2021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59910743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216227F3-7A0F-4573-B1DF-596E623AE747}" type="datetimeFigureOut">
              <a:rPr lang="pt-BR" smtClean="0"/>
              <a:t>20/04/2021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249183807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216227F3-7A0F-4573-B1DF-596E623AE747}" type="datetimeFigureOut">
              <a:rPr lang="pt-BR" smtClean="0"/>
              <a:t>20/04/2021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286527604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216227F3-7A0F-4573-B1DF-596E623AE747}" type="datetimeFigureOut">
              <a:rPr lang="pt-BR" smtClean="0"/>
              <a:t>20/04/2021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211005718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216227F3-7A0F-4573-B1DF-596E623AE747}" type="datetimeFigureOut">
              <a:rPr lang="pt-BR" smtClean="0"/>
              <a:t>20/04/2021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25056280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16227F3-7A0F-4573-B1DF-596E623AE747}" type="datetimeFigureOut">
              <a:rPr lang="pt-BR" smtClean="0"/>
              <a:t>20/04/2021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219559033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216227F3-7A0F-4573-B1DF-596E623AE747}" type="datetimeFigureOut">
              <a:rPr lang="pt-BR" smtClean="0"/>
              <a:t>20/04/2021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256066893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216227F3-7A0F-4573-B1DF-596E623AE747}" type="datetimeFigureOut">
              <a:rPr lang="pt-BR" smtClean="0"/>
              <a:t>20/04/2021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579EEAE-2C11-4F85-8538-0F7B86BE2526}" type="slidenum">
              <a:rPr lang="pt-BR" smtClean="0"/>
              <a:t>‹nº›</a:t>
            </a:fld>
            <a:endParaRPr lang="pt-BR"/>
          </a:p>
        </p:txBody>
      </p:sp>
    </p:spTree>
    <p:extLst>
      <p:ext uri="{BB962C8B-B14F-4D97-AF65-F5344CB8AC3E}">
        <p14:creationId xmlns:p14="http://schemas.microsoft.com/office/powerpoint/2010/main" val="329073504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6227F3-7A0F-4573-B1DF-596E623AE747}" type="datetimeFigureOut">
              <a:rPr lang="pt-BR" smtClean="0"/>
              <a:t>20/04/2021</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9EEAE-2C11-4F85-8538-0F7B86BE2526}" type="slidenum">
              <a:rPr lang="pt-BR" smtClean="0"/>
              <a:t>‹nº›</a:t>
            </a:fld>
            <a:endParaRPr lang="pt-BR"/>
          </a:p>
        </p:txBody>
      </p:sp>
    </p:spTree>
    <p:extLst>
      <p:ext uri="{BB962C8B-B14F-4D97-AF65-F5344CB8AC3E}">
        <p14:creationId xmlns:p14="http://schemas.microsoft.com/office/powerpoint/2010/main" val="3656006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0" name="Rectangle 22">
            <a:extLst>
              <a:ext uri="{FF2B5EF4-FFF2-40B4-BE49-F238E27FC236}">
                <a16:creationId xmlns:a16="http://schemas.microsoft.com/office/drawing/2014/main" id="{33CD251C-A887-4D2F-925B-FC09719853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4">
            <a:extLst>
              <a:ext uri="{FF2B5EF4-FFF2-40B4-BE49-F238E27FC236}">
                <a16:creationId xmlns:a16="http://schemas.microsoft.com/office/drawing/2014/main" id="{B19D093C-27FB-4032-B282-42C4563F2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aixaDeTexto 4"/>
          <p:cNvSpPr txBox="1"/>
          <p:nvPr/>
        </p:nvSpPr>
        <p:spPr>
          <a:xfrm>
            <a:off x="5103293" y="201718"/>
            <a:ext cx="6152271" cy="1463472"/>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000" b="1" kern="1200" dirty="0">
                <a:solidFill>
                  <a:srgbClr val="002060"/>
                </a:solidFill>
                <a:latin typeface="+mj-lt"/>
                <a:ea typeface="+mj-ea"/>
                <a:cs typeface="+mj-cs"/>
              </a:rPr>
              <a:t>DECRETO Nº 10.540, </a:t>
            </a:r>
          </a:p>
          <a:p>
            <a:pPr>
              <a:lnSpc>
                <a:spcPct val="90000"/>
              </a:lnSpc>
              <a:spcBef>
                <a:spcPct val="0"/>
              </a:spcBef>
              <a:spcAft>
                <a:spcPts val="600"/>
              </a:spcAft>
            </a:pPr>
            <a:r>
              <a:rPr lang="en-US" sz="3000" b="1" kern="1200" dirty="0">
                <a:solidFill>
                  <a:srgbClr val="002060"/>
                </a:solidFill>
                <a:latin typeface="+mj-lt"/>
                <a:ea typeface="+mj-ea"/>
                <a:cs typeface="+mj-cs"/>
              </a:rPr>
              <a:t>de 5 de </a:t>
            </a:r>
            <a:r>
              <a:rPr lang="en-US" sz="3000" b="1" kern="1200" dirty="0" err="1">
                <a:solidFill>
                  <a:srgbClr val="002060"/>
                </a:solidFill>
                <a:latin typeface="+mj-lt"/>
                <a:ea typeface="+mj-ea"/>
                <a:cs typeface="+mj-cs"/>
              </a:rPr>
              <a:t>novembro</a:t>
            </a:r>
            <a:r>
              <a:rPr lang="en-US" sz="3000" b="1" kern="1200" dirty="0">
                <a:solidFill>
                  <a:srgbClr val="002060"/>
                </a:solidFill>
                <a:latin typeface="+mj-lt"/>
                <a:ea typeface="+mj-ea"/>
                <a:cs typeface="+mj-cs"/>
              </a:rPr>
              <a:t> de 2020 </a:t>
            </a:r>
          </a:p>
        </p:txBody>
      </p:sp>
      <p:grpSp>
        <p:nvGrpSpPr>
          <p:cNvPr id="27" name="Group 26">
            <a:extLst>
              <a:ext uri="{FF2B5EF4-FFF2-40B4-BE49-F238E27FC236}">
                <a16:creationId xmlns:a16="http://schemas.microsoft.com/office/drawing/2014/main" id="{35EE815E-1BD3-4777-B652-6D98825BF66B}"/>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28"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29"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6" name="CaixaDeTexto 5"/>
          <p:cNvSpPr txBox="1"/>
          <p:nvPr/>
        </p:nvSpPr>
        <p:spPr>
          <a:xfrm>
            <a:off x="5242354" y="1528834"/>
            <a:ext cx="6421955" cy="1106585"/>
          </a:xfrm>
          <a:prstGeom prst="rect">
            <a:avLst/>
          </a:prstGeom>
        </p:spPr>
        <p:txBody>
          <a:bodyPr vert="horz" lIns="91440" tIns="45720" rIns="91440" bIns="45720" rtlCol="0" anchor="t">
            <a:noAutofit/>
          </a:bodyPr>
          <a:lstStyle/>
          <a:p>
            <a:pPr indent="-228600" algn="just">
              <a:lnSpc>
                <a:spcPct val="90000"/>
              </a:lnSpc>
              <a:spcAft>
                <a:spcPts val="600"/>
              </a:spcAft>
              <a:buFont typeface="Arial" panose="020B0604020202020204" pitchFamily="34" charset="0"/>
              <a:buChar char="•"/>
            </a:pPr>
            <a:r>
              <a:rPr lang="en-US" sz="2400" b="1" dirty="0" err="1">
                <a:solidFill>
                  <a:srgbClr val="002060"/>
                </a:solidFill>
              </a:rPr>
              <a:t>Dispõe</a:t>
            </a:r>
            <a:r>
              <a:rPr lang="en-US" sz="2400" b="1" dirty="0">
                <a:solidFill>
                  <a:srgbClr val="002060"/>
                </a:solidFill>
              </a:rPr>
              <a:t> </a:t>
            </a:r>
            <a:r>
              <a:rPr lang="en-US" sz="2400" b="1" dirty="0" err="1">
                <a:solidFill>
                  <a:srgbClr val="002060"/>
                </a:solidFill>
              </a:rPr>
              <a:t>sobre</a:t>
            </a:r>
            <a:r>
              <a:rPr lang="en-US" sz="2400" b="1" dirty="0">
                <a:solidFill>
                  <a:srgbClr val="002060"/>
                </a:solidFill>
              </a:rPr>
              <a:t> o </a:t>
            </a:r>
            <a:r>
              <a:rPr lang="en-US" sz="2400" b="1" dirty="0" err="1">
                <a:solidFill>
                  <a:srgbClr val="002060"/>
                </a:solidFill>
              </a:rPr>
              <a:t>padrão</a:t>
            </a:r>
            <a:r>
              <a:rPr lang="en-US" sz="2400" b="1" dirty="0">
                <a:solidFill>
                  <a:srgbClr val="002060"/>
                </a:solidFill>
              </a:rPr>
              <a:t> </a:t>
            </a:r>
            <a:r>
              <a:rPr lang="en-US" sz="2400" b="1" dirty="0" err="1">
                <a:solidFill>
                  <a:srgbClr val="002060"/>
                </a:solidFill>
              </a:rPr>
              <a:t>mínimo</a:t>
            </a:r>
            <a:r>
              <a:rPr lang="en-US" sz="2400" b="1" dirty="0">
                <a:solidFill>
                  <a:srgbClr val="002060"/>
                </a:solidFill>
              </a:rPr>
              <a:t> de </a:t>
            </a:r>
            <a:r>
              <a:rPr lang="en-US" sz="2400" b="1" dirty="0" err="1">
                <a:solidFill>
                  <a:srgbClr val="002060"/>
                </a:solidFill>
              </a:rPr>
              <a:t>qualidade</a:t>
            </a:r>
            <a:r>
              <a:rPr lang="en-US" sz="2400" b="1" dirty="0">
                <a:solidFill>
                  <a:srgbClr val="002060"/>
                </a:solidFill>
              </a:rPr>
              <a:t> do Sistema </a:t>
            </a:r>
            <a:r>
              <a:rPr lang="en-US" sz="2400" b="1" dirty="0" err="1">
                <a:solidFill>
                  <a:srgbClr val="002060"/>
                </a:solidFill>
              </a:rPr>
              <a:t>Único</a:t>
            </a:r>
            <a:r>
              <a:rPr lang="en-US" sz="2400" b="1" dirty="0">
                <a:solidFill>
                  <a:srgbClr val="002060"/>
                </a:solidFill>
              </a:rPr>
              <a:t> e </a:t>
            </a:r>
            <a:r>
              <a:rPr lang="en-US" sz="2400" b="1" dirty="0" err="1">
                <a:solidFill>
                  <a:srgbClr val="002060"/>
                </a:solidFill>
              </a:rPr>
              <a:t>Integrado</a:t>
            </a:r>
            <a:r>
              <a:rPr lang="en-US" sz="2400" b="1" dirty="0">
                <a:solidFill>
                  <a:srgbClr val="002060"/>
                </a:solidFill>
              </a:rPr>
              <a:t> de </a:t>
            </a:r>
            <a:r>
              <a:rPr lang="en-US" sz="2400" b="1" dirty="0" err="1">
                <a:solidFill>
                  <a:srgbClr val="002060"/>
                </a:solidFill>
              </a:rPr>
              <a:t>Execução</a:t>
            </a:r>
            <a:r>
              <a:rPr lang="en-US" sz="2400" b="1" dirty="0">
                <a:solidFill>
                  <a:srgbClr val="002060"/>
                </a:solidFill>
              </a:rPr>
              <a:t> </a:t>
            </a:r>
            <a:r>
              <a:rPr lang="en-US" sz="2400" b="1" dirty="0" err="1">
                <a:solidFill>
                  <a:srgbClr val="002060"/>
                </a:solidFill>
              </a:rPr>
              <a:t>Orçamentária</a:t>
            </a:r>
            <a:r>
              <a:rPr lang="en-US" sz="2400" b="1" dirty="0">
                <a:solidFill>
                  <a:srgbClr val="002060"/>
                </a:solidFill>
              </a:rPr>
              <a:t>, </a:t>
            </a:r>
            <a:r>
              <a:rPr lang="en-US" sz="2400" b="1" dirty="0" err="1">
                <a:solidFill>
                  <a:srgbClr val="002060"/>
                </a:solidFill>
              </a:rPr>
              <a:t>Administração</a:t>
            </a:r>
            <a:r>
              <a:rPr lang="en-US" sz="2400" b="1" dirty="0">
                <a:solidFill>
                  <a:srgbClr val="002060"/>
                </a:solidFill>
              </a:rPr>
              <a:t> </a:t>
            </a:r>
            <a:r>
              <a:rPr lang="en-US" sz="2400" b="1" dirty="0" err="1">
                <a:solidFill>
                  <a:srgbClr val="002060"/>
                </a:solidFill>
              </a:rPr>
              <a:t>Financeira</a:t>
            </a:r>
            <a:r>
              <a:rPr lang="en-US" sz="2400" b="1" dirty="0">
                <a:solidFill>
                  <a:srgbClr val="002060"/>
                </a:solidFill>
              </a:rPr>
              <a:t> e </a:t>
            </a:r>
            <a:r>
              <a:rPr lang="en-US" sz="2400" b="1" dirty="0" err="1">
                <a:solidFill>
                  <a:srgbClr val="002060"/>
                </a:solidFill>
              </a:rPr>
              <a:t>Controle</a:t>
            </a:r>
            <a:r>
              <a:rPr lang="en-US" sz="2400" b="1" dirty="0">
                <a:solidFill>
                  <a:srgbClr val="002060"/>
                </a:solidFill>
              </a:rPr>
              <a:t>. </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22031" y="528648"/>
            <a:ext cx="3450485" cy="2325826"/>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06BC9B05-E4A7-42C9-BA36-8382D353713E}"/>
              </a:ext>
            </a:extLst>
          </p:cNvPr>
          <p:cNvSpPr/>
          <p:nvPr/>
        </p:nvSpPr>
        <p:spPr>
          <a:xfrm>
            <a:off x="622031" y="3259280"/>
            <a:ext cx="3450485" cy="3245785"/>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7" name="CaixaDeTexto 6"/>
          <p:cNvSpPr txBox="1"/>
          <p:nvPr/>
        </p:nvSpPr>
        <p:spPr>
          <a:xfrm>
            <a:off x="4867184" y="2995404"/>
            <a:ext cx="7152180" cy="3862596"/>
          </a:xfrm>
          <a:prstGeom prst="rect">
            <a:avLst/>
          </a:prstGeom>
          <a:noFill/>
        </p:spPr>
        <p:txBody>
          <a:bodyPr wrap="square" rtlCol="0">
            <a:spAutoFit/>
          </a:bodyPr>
          <a:lstStyle/>
          <a:p>
            <a:pPr algn="just">
              <a:spcAft>
                <a:spcPts val="600"/>
              </a:spcAft>
            </a:pPr>
            <a:r>
              <a:rPr lang="pt-BR" sz="2400" dirty="0">
                <a:solidFill>
                  <a:srgbClr val="002060"/>
                </a:solidFill>
              </a:rPr>
              <a:t>Art. 1º A transparência da gestão fiscal de todos os entes federativos em relação à adoção de Sistema Único e Integrado de Execução Orçamentária, Administração Financeira e Controle - </a:t>
            </a:r>
            <a:r>
              <a:rPr lang="pt-BR" sz="2400" dirty="0" err="1">
                <a:solidFill>
                  <a:srgbClr val="002060"/>
                </a:solidFill>
              </a:rPr>
              <a:t>Siafic</a:t>
            </a:r>
            <a:r>
              <a:rPr lang="pt-BR" sz="2400" dirty="0">
                <a:solidFill>
                  <a:srgbClr val="002060"/>
                </a:solidFill>
              </a:rPr>
              <a:t>, será assegurada pela observância do padrão mínimo de qualidade estabelecido neste Decreto e do disposto no art. 48-A da Lei Complementar nº 101, de 4 de maio de 2000, sem prejuízo de outras disposições previstas em lei ou em atos normativos aplicáveis.</a:t>
            </a:r>
          </a:p>
          <a:p>
            <a:pPr algn="just">
              <a:spcAft>
                <a:spcPts val="600"/>
              </a:spcAft>
            </a:pPr>
            <a:r>
              <a:rPr lang="pt-BR" sz="2400" dirty="0">
                <a:solidFill>
                  <a:srgbClr val="002060"/>
                </a:solidFill>
              </a:rPr>
              <a:t> </a:t>
            </a:r>
          </a:p>
        </p:txBody>
      </p:sp>
    </p:spTree>
    <p:extLst>
      <p:ext uri="{BB962C8B-B14F-4D97-AF65-F5344CB8AC3E}">
        <p14:creationId xmlns:p14="http://schemas.microsoft.com/office/powerpoint/2010/main" val="341647755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CD7CE14D-C7E2-4C61-B9FE-8C9F1F8B3D12}"/>
              </a:ext>
            </a:extLst>
          </p:cNvPr>
          <p:cNvSpPr txBox="1"/>
          <p:nvPr/>
        </p:nvSpPr>
        <p:spPr>
          <a:xfrm>
            <a:off x="3598160" y="108039"/>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E347B482-D98A-4179-86C2-F99CE4AB20D8}"/>
              </a:ext>
            </a:extLst>
          </p:cNvPr>
          <p:cNvSpPr txBox="1"/>
          <p:nvPr/>
        </p:nvSpPr>
        <p:spPr>
          <a:xfrm>
            <a:off x="2659625" y="1076687"/>
            <a:ext cx="9099756" cy="5755422"/>
          </a:xfrm>
          <a:prstGeom prst="rect">
            <a:avLst/>
          </a:prstGeom>
          <a:noFill/>
        </p:spPr>
        <p:txBody>
          <a:bodyPr wrap="square" rtlCol="0">
            <a:spAutoFit/>
          </a:bodyPr>
          <a:lstStyle/>
          <a:p>
            <a:r>
              <a:rPr lang="pt-BR" sz="2400" b="1" dirty="0">
                <a:solidFill>
                  <a:srgbClr val="002060"/>
                </a:solidFill>
              </a:rPr>
              <a:t>Transparência</a:t>
            </a:r>
          </a:p>
          <a:p>
            <a:pPr algn="just"/>
            <a:r>
              <a:rPr lang="pt-BR" sz="2400" dirty="0">
                <a:solidFill>
                  <a:srgbClr val="002060"/>
                </a:solidFill>
              </a:rPr>
              <a:t>Art. 8º O </a:t>
            </a:r>
            <a:r>
              <a:rPr lang="pt-BR" sz="2400" dirty="0" err="1">
                <a:solidFill>
                  <a:srgbClr val="002060"/>
                </a:solidFill>
              </a:rPr>
              <a:t>Siafic</a:t>
            </a:r>
            <a:r>
              <a:rPr lang="pt-BR" sz="2400" dirty="0">
                <a:solidFill>
                  <a:srgbClr val="002060"/>
                </a:solidFill>
              </a:rPr>
              <a:t> deverá permitir, diretamente ou por intermédio de integração com outros sistemas estruturantes, a disponibilização em meio eletrônico que possibilite amplo acesso público, no mínimo, das seguintes informações relativas aos atos praticados pelas unidades gestoras ou executoras:</a:t>
            </a:r>
          </a:p>
          <a:p>
            <a:r>
              <a:rPr lang="pt-BR" sz="800" dirty="0">
                <a:solidFill>
                  <a:srgbClr val="002060"/>
                </a:solidFill>
              </a:rPr>
              <a:t/>
            </a:r>
            <a:br>
              <a:rPr lang="pt-BR" sz="800" dirty="0">
                <a:solidFill>
                  <a:srgbClr val="002060"/>
                </a:solidFill>
              </a:rPr>
            </a:br>
            <a:r>
              <a:rPr lang="pt-BR" sz="2400" dirty="0">
                <a:solidFill>
                  <a:srgbClr val="002060"/>
                </a:solidFill>
              </a:rPr>
              <a:t>I - quanto à despesa:</a:t>
            </a:r>
            <a:br>
              <a:rPr lang="pt-BR" sz="2400" dirty="0">
                <a:solidFill>
                  <a:srgbClr val="002060"/>
                </a:solidFill>
              </a:rPr>
            </a:br>
            <a:r>
              <a:rPr lang="pt-BR" sz="2400" dirty="0">
                <a:solidFill>
                  <a:srgbClr val="002060"/>
                </a:solidFill>
              </a:rPr>
              <a:t>a) os dados referentes ao empenho, à liquidação e ao pagamento;</a:t>
            </a:r>
            <a:br>
              <a:rPr lang="pt-BR" sz="2400" dirty="0">
                <a:solidFill>
                  <a:srgbClr val="002060"/>
                </a:solidFill>
              </a:rPr>
            </a:br>
            <a:r>
              <a:rPr lang="pt-BR" sz="2400" dirty="0">
                <a:solidFill>
                  <a:srgbClr val="002060"/>
                </a:solidFill>
              </a:rPr>
              <a:t>b) o número do correspondente processo que instruir a execução orçamentária da despesa, quando for o caso;</a:t>
            </a:r>
            <a:br>
              <a:rPr lang="pt-BR" sz="2400" dirty="0">
                <a:solidFill>
                  <a:srgbClr val="002060"/>
                </a:solidFill>
              </a:rPr>
            </a:br>
            <a:r>
              <a:rPr lang="pt-BR" sz="2400" dirty="0">
                <a:solidFill>
                  <a:srgbClr val="002060"/>
                </a:solidFill>
              </a:rPr>
              <a:t>c) a classificação orçamentária, com a especificação da unidade orçamentária, da função, da </a:t>
            </a:r>
            <a:r>
              <a:rPr lang="pt-BR" sz="2400" dirty="0" err="1">
                <a:solidFill>
                  <a:srgbClr val="002060"/>
                </a:solidFill>
              </a:rPr>
              <a:t>subfunção</a:t>
            </a:r>
            <a:r>
              <a:rPr lang="pt-BR" sz="2400" dirty="0">
                <a:solidFill>
                  <a:srgbClr val="002060"/>
                </a:solidFill>
              </a:rPr>
              <a:t>, da natureza da despesa, do programa e da ação e da fonte dos recursos que financiou o gasto, conforme as normas gerais de consolidação das contas públicas de que trata § 2º do art. 50 da Lei Complementar nº 101, de 2000;</a:t>
            </a:r>
          </a:p>
        </p:txBody>
      </p:sp>
    </p:spTree>
    <p:extLst>
      <p:ext uri="{BB962C8B-B14F-4D97-AF65-F5344CB8AC3E}">
        <p14:creationId xmlns:p14="http://schemas.microsoft.com/office/powerpoint/2010/main" val="297277155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440C3BB2-42F4-4BA9-A48A-7B41560342FF}"/>
              </a:ext>
            </a:extLst>
          </p:cNvPr>
          <p:cNvSpPr txBox="1"/>
          <p:nvPr/>
        </p:nvSpPr>
        <p:spPr>
          <a:xfrm>
            <a:off x="3440844" y="170278"/>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8A532E42-315B-43D2-841D-CBA67FB9AFD8}"/>
              </a:ext>
            </a:extLst>
          </p:cNvPr>
          <p:cNvSpPr txBox="1"/>
          <p:nvPr/>
        </p:nvSpPr>
        <p:spPr>
          <a:xfrm>
            <a:off x="2748115" y="1076687"/>
            <a:ext cx="9011266" cy="5632311"/>
          </a:xfrm>
          <a:prstGeom prst="rect">
            <a:avLst/>
          </a:prstGeom>
          <a:noFill/>
        </p:spPr>
        <p:txBody>
          <a:bodyPr wrap="square" rtlCol="0">
            <a:spAutoFit/>
          </a:bodyPr>
          <a:lstStyle/>
          <a:p>
            <a:r>
              <a:rPr lang="pt-BR" sz="2400" b="1" dirty="0">
                <a:solidFill>
                  <a:srgbClr val="002060"/>
                </a:solidFill>
              </a:rPr>
              <a:t>Transparência</a:t>
            </a:r>
          </a:p>
          <a:p>
            <a:r>
              <a:rPr lang="pt-BR" sz="2400" dirty="0">
                <a:solidFill>
                  <a:srgbClr val="002060"/>
                </a:solidFill>
              </a:rPr>
              <a:t>d) os dados e as informações referentes aos desembolsos independentes da execução orçamentária;</a:t>
            </a:r>
            <a:br>
              <a:rPr lang="pt-BR" sz="2400" dirty="0">
                <a:solidFill>
                  <a:srgbClr val="002060"/>
                </a:solidFill>
              </a:rPr>
            </a:br>
            <a:r>
              <a:rPr lang="pt-BR" sz="2400" dirty="0">
                <a:solidFill>
                  <a:srgbClr val="002060"/>
                </a:solidFill>
              </a:rPr>
              <a:t>e) a pessoa física ou jurídica beneficiária do pagamento, com seu respectivo número de inscrição no CPF ou no Cadastro Nacional da Pessoa Jurídica - CNPJ, inclusive quanto aos desembolsos de operações independentes da execução orçamentária, exceto na hipótese de folha de pagamento de pessoal e de benefícios previdenciários;</a:t>
            </a:r>
            <a:br>
              <a:rPr lang="pt-BR" sz="2400" dirty="0">
                <a:solidFill>
                  <a:srgbClr val="002060"/>
                </a:solidFill>
              </a:rPr>
            </a:br>
            <a:r>
              <a:rPr lang="pt-BR" sz="2400" dirty="0">
                <a:solidFill>
                  <a:srgbClr val="002060"/>
                </a:solidFill>
              </a:rPr>
              <a:t>f) a relação dos convênios realizados, com o número do processo correspondente, o nome e identificação por CPF ou CNPJ do convenente, o objeto e o valor;</a:t>
            </a:r>
            <a:br>
              <a:rPr lang="pt-BR" sz="2400" dirty="0">
                <a:solidFill>
                  <a:srgbClr val="002060"/>
                </a:solidFill>
              </a:rPr>
            </a:br>
            <a:r>
              <a:rPr lang="pt-BR" sz="2400" dirty="0">
                <a:solidFill>
                  <a:srgbClr val="002060"/>
                </a:solidFill>
              </a:rPr>
              <a:t>g) o procedimento licitatório realizado, ou a sua dispensa ou inexigibilidade, quando for o caso, com o número do respectivo processo; e</a:t>
            </a:r>
            <a:br>
              <a:rPr lang="pt-BR" sz="2400" dirty="0">
                <a:solidFill>
                  <a:srgbClr val="002060"/>
                </a:solidFill>
              </a:rPr>
            </a:br>
            <a:r>
              <a:rPr lang="pt-BR" sz="2400" dirty="0">
                <a:solidFill>
                  <a:srgbClr val="002060"/>
                </a:solidFill>
              </a:rPr>
              <a:t>h) a descrição do bem ou do serviço adquirido, quando for o caso; </a:t>
            </a:r>
          </a:p>
        </p:txBody>
      </p:sp>
    </p:spTree>
    <p:extLst>
      <p:ext uri="{BB962C8B-B14F-4D97-AF65-F5344CB8AC3E}">
        <p14:creationId xmlns:p14="http://schemas.microsoft.com/office/powerpoint/2010/main" val="355074365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4F7B9974-7A62-4FB1-9636-1B79AA074876}"/>
              </a:ext>
            </a:extLst>
          </p:cNvPr>
          <p:cNvSpPr txBox="1"/>
          <p:nvPr/>
        </p:nvSpPr>
        <p:spPr>
          <a:xfrm>
            <a:off x="3649830" y="24569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4ECF217F-C19C-4EEF-AE71-16B0AE6C25DF}"/>
              </a:ext>
            </a:extLst>
          </p:cNvPr>
          <p:cNvSpPr txBox="1"/>
          <p:nvPr/>
        </p:nvSpPr>
        <p:spPr>
          <a:xfrm>
            <a:off x="2748115" y="1510145"/>
            <a:ext cx="8695739" cy="4893647"/>
          </a:xfrm>
          <a:prstGeom prst="rect">
            <a:avLst/>
          </a:prstGeom>
          <a:noFill/>
        </p:spPr>
        <p:txBody>
          <a:bodyPr wrap="square" rtlCol="0">
            <a:spAutoFit/>
          </a:bodyPr>
          <a:lstStyle/>
          <a:p>
            <a:r>
              <a:rPr lang="pt-BR" sz="2400" b="1" dirty="0">
                <a:solidFill>
                  <a:srgbClr val="002060"/>
                </a:solidFill>
              </a:rPr>
              <a:t>Transparência</a:t>
            </a:r>
          </a:p>
          <a:p>
            <a:r>
              <a:rPr lang="pt-BR" sz="2400" dirty="0">
                <a:solidFill>
                  <a:srgbClr val="002060"/>
                </a:solidFill>
              </a:rPr>
              <a:t>I - quanto à receita, os dados e valores relativos:</a:t>
            </a:r>
            <a:br>
              <a:rPr lang="pt-BR" sz="2400" dirty="0">
                <a:solidFill>
                  <a:srgbClr val="002060"/>
                </a:solidFill>
              </a:rPr>
            </a:br>
            <a:r>
              <a:rPr lang="pt-BR" sz="2400" dirty="0">
                <a:solidFill>
                  <a:srgbClr val="002060"/>
                </a:solidFill>
              </a:rPr>
              <a:t>a) à previsão na lei orçamentária anual; </a:t>
            </a:r>
            <a:br>
              <a:rPr lang="pt-BR" sz="2400" dirty="0">
                <a:solidFill>
                  <a:srgbClr val="002060"/>
                </a:solidFill>
              </a:rPr>
            </a:br>
            <a:r>
              <a:rPr lang="pt-BR" sz="2400" dirty="0">
                <a:solidFill>
                  <a:srgbClr val="002060"/>
                </a:solidFill>
              </a:rPr>
              <a:t>b) ao lançamento, observado o disposto no art. 142 da Lei nº 5.172, de 25 de outubro de 1966, e no art. 52 e no art. 53 da Lei nº 4.320, de 17 de março de 1964, resguardado o sigilo fiscal na forma da legislação, quando for o caso;</a:t>
            </a:r>
            <a:br>
              <a:rPr lang="pt-BR" sz="2400" dirty="0">
                <a:solidFill>
                  <a:srgbClr val="002060"/>
                </a:solidFill>
              </a:rPr>
            </a:br>
            <a:r>
              <a:rPr lang="pt-BR" sz="2400" dirty="0">
                <a:solidFill>
                  <a:srgbClr val="002060"/>
                </a:solidFill>
              </a:rPr>
              <a:t>c) à arrecadação, inclusive referentes a recursos extraordinários;</a:t>
            </a:r>
            <a:br>
              <a:rPr lang="pt-BR" sz="2400" dirty="0">
                <a:solidFill>
                  <a:srgbClr val="002060"/>
                </a:solidFill>
              </a:rPr>
            </a:br>
            <a:r>
              <a:rPr lang="pt-BR" sz="2400" dirty="0">
                <a:solidFill>
                  <a:srgbClr val="002060"/>
                </a:solidFill>
              </a:rPr>
              <a:t>d) ao recolhimento; e</a:t>
            </a:r>
            <a:br>
              <a:rPr lang="pt-BR" sz="2400" dirty="0">
                <a:solidFill>
                  <a:srgbClr val="002060"/>
                </a:solidFill>
              </a:rPr>
            </a:br>
            <a:r>
              <a:rPr lang="pt-BR" sz="2400" dirty="0" err="1">
                <a:solidFill>
                  <a:srgbClr val="002060"/>
                </a:solidFill>
              </a:rPr>
              <a:t>e</a:t>
            </a:r>
            <a:r>
              <a:rPr lang="pt-BR" sz="2400" dirty="0">
                <a:solidFill>
                  <a:srgbClr val="002060"/>
                </a:solidFill>
              </a:rPr>
              <a:t>) à classificação orçamentária, com a especificação da natureza da receita e da fonte de recursos, observadas as normas gerais de consolidação das contas públicas de que trata o § 2º do art. 50 da Lei Complementar nº 101, de 2000. </a:t>
            </a:r>
          </a:p>
        </p:txBody>
      </p:sp>
    </p:spTree>
    <p:extLst>
      <p:ext uri="{BB962C8B-B14F-4D97-AF65-F5344CB8AC3E}">
        <p14:creationId xmlns:p14="http://schemas.microsoft.com/office/powerpoint/2010/main" val="159449540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98023178-9850-431A-95B1-2D064EE49740}"/>
              </a:ext>
            </a:extLst>
          </p:cNvPr>
          <p:cNvSpPr txBox="1"/>
          <p:nvPr/>
        </p:nvSpPr>
        <p:spPr>
          <a:xfrm>
            <a:off x="3816978" y="-85361"/>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1A68625B-2126-4214-8B4B-DCC1E16F766E}"/>
              </a:ext>
            </a:extLst>
          </p:cNvPr>
          <p:cNvSpPr txBox="1"/>
          <p:nvPr/>
        </p:nvSpPr>
        <p:spPr>
          <a:xfrm>
            <a:off x="2674374" y="654739"/>
            <a:ext cx="9345564" cy="7478970"/>
          </a:xfrm>
          <a:prstGeom prst="rect">
            <a:avLst/>
          </a:prstGeom>
          <a:noFill/>
        </p:spPr>
        <p:txBody>
          <a:bodyPr wrap="square" rtlCol="0">
            <a:spAutoFit/>
          </a:bodyPr>
          <a:lstStyle/>
          <a:p>
            <a:r>
              <a:rPr lang="pt-BR" sz="2400" b="1" dirty="0">
                <a:solidFill>
                  <a:srgbClr val="002060"/>
                </a:solidFill>
              </a:rPr>
              <a:t>Vedações</a:t>
            </a:r>
          </a:p>
          <a:p>
            <a:r>
              <a:rPr lang="pt-BR" sz="2400" dirty="0">
                <a:solidFill>
                  <a:srgbClr val="002060"/>
                </a:solidFill>
              </a:rPr>
              <a:t>Art. 4º ...</a:t>
            </a:r>
          </a:p>
          <a:p>
            <a:r>
              <a:rPr lang="pt-BR" sz="2400" dirty="0">
                <a:solidFill>
                  <a:srgbClr val="002060"/>
                </a:solidFill>
              </a:rPr>
              <a:t>§ 10. No processamento e na centralização de que trata o </a:t>
            </a:r>
            <a:r>
              <a:rPr lang="pt-BR" sz="2400" b="1" dirty="0">
                <a:solidFill>
                  <a:srgbClr val="002060"/>
                </a:solidFill>
              </a:rPr>
              <a:t>caput </a:t>
            </a:r>
            <a:r>
              <a:rPr lang="pt-BR" sz="2400" dirty="0">
                <a:solidFill>
                  <a:srgbClr val="002060"/>
                </a:solidFill>
              </a:rPr>
              <a:t>são vedados:</a:t>
            </a:r>
            <a:br>
              <a:rPr lang="pt-BR" sz="2400" dirty="0">
                <a:solidFill>
                  <a:srgbClr val="002060"/>
                </a:solidFill>
              </a:rPr>
            </a:br>
            <a:r>
              <a:rPr lang="pt-BR" sz="2400" dirty="0">
                <a:solidFill>
                  <a:srgbClr val="002060"/>
                </a:solidFill>
              </a:rPr>
              <a:t>I - o controle periódico de saldos das contas contábeis sem individualização do registro para cada fato contábil ocorrido, em que os registros são gerados apenas na exportação de movimentos para fins de prestação de contas;</a:t>
            </a:r>
            <a:br>
              <a:rPr lang="pt-BR" sz="2400" dirty="0">
                <a:solidFill>
                  <a:srgbClr val="002060"/>
                </a:solidFill>
              </a:rPr>
            </a:br>
            <a:r>
              <a:rPr lang="pt-BR" sz="2400" dirty="0">
                <a:solidFill>
                  <a:srgbClr val="002060"/>
                </a:solidFill>
              </a:rPr>
              <a:t>II - a geração de registro cuja data não corresponda à data do fato contábil ocorrido, ressalvado o disposto no art. 6º;</a:t>
            </a:r>
            <a:br>
              <a:rPr lang="pt-BR" sz="2400" dirty="0">
                <a:solidFill>
                  <a:srgbClr val="002060"/>
                </a:solidFill>
              </a:rPr>
            </a:br>
            <a:r>
              <a:rPr lang="pt-BR" sz="2400" dirty="0">
                <a:solidFill>
                  <a:srgbClr val="002060"/>
                </a:solidFill>
              </a:rPr>
              <a:t>III - a alteração dos códigos-fonte ou das bases de dados do </a:t>
            </a:r>
            <a:r>
              <a:rPr lang="pt-BR" sz="2400" dirty="0" err="1">
                <a:solidFill>
                  <a:srgbClr val="002060"/>
                </a:solidFill>
              </a:rPr>
              <a:t>Siafic</a:t>
            </a:r>
            <a:r>
              <a:rPr lang="pt-BR" sz="2400" dirty="0">
                <a:solidFill>
                  <a:srgbClr val="002060"/>
                </a:solidFill>
              </a:rPr>
              <a:t> que possam modificar a essência do fenômeno representado pela contabilidade ou das demonstrações contábeis; e</a:t>
            </a:r>
            <a:br>
              <a:rPr lang="pt-BR" sz="2400" dirty="0">
                <a:solidFill>
                  <a:srgbClr val="002060"/>
                </a:solidFill>
              </a:rPr>
            </a:br>
            <a:r>
              <a:rPr lang="pt-BR" sz="2400" dirty="0">
                <a:solidFill>
                  <a:srgbClr val="002060"/>
                </a:solidFill>
              </a:rPr>
              <a:t>IV - a utilização de ferramentas de sistema que refaçam os lançamentos contábeis em momento posterior ao fato contábil ocorrido, que ajustem ou não as respectivas numerações sequenciais e outros registros de sistema. </a:t>
            </a:r>
            <a:br>
              <a:rPr lang="pt-BR" sz="2400" dirty="0">
                <a:solidFill>
                  <a:srgbClr val="002060"/>
                </a:solidFill>
              </a:rPr>
            </a:br>
            <a:r>
              <a:rPr lang="pt-BR" sz="2400" dirty="0">
                <a:solidFill>
                  <a:srgbClr val="002060"/>
                </a:solidFill>
              </a:rPr>
              <a:t/>
            </a:r>
            <a:br>
              <a:rPr lang="pt-BR" sz="2400" dirty="0">
                <a:solidFill>
                  <a:srgbClr val="002060"/>
                </a:solidFill>
              </a:rPr>
            </a:br>
            <a:r>
              <a:rPr lang="pt-BR" sz="2400" dirty="0">
                <a:solidFill>
                  <a:srgbClr val="002060"/>
                </a:solidFill>
              </a:rPr>
              <a:t>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205657525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0"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DEB4C6F2-A155-4E4E-9C5D-6CBB5C1B9A1C}"/>
              </a:ext>
            </a:extLst>
          </p:cNvPr>
          <p:cNvSpPr txBox="1"/>
          <p:nvPr/>
        </p:nvSpPr>
        <p:spPr>
          <a:xfrm>
            <a:off x="3480173" y="24569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DE0A684C-A3BB-45DF-A8B9-08B3C9DD0FFD}"/>
              </a:ext>
            </a:extLst>
          </p:cNvPr>
          <p:cNvSpPr txBox="1"/>
          <p:nvPr/>
        </p:nvSpPr>
        <p:spPr>
          <a:xfrm>
            <a:off x="2748115" y="1510145"/>
            <a:ext cx="9183333" cy="5416868"/>
          </a:xfrm>
          <a:prstGeom prst="rect">
            <a:avLst/>
          </a:prstGeom>
          <a:noFill/>
        </p:spPr>
        <p:txBody>
          <a:bodyPr wrap="square" rtlCol="0">
            <a:spAutoFit/>
          </a:bodyPr>
          <a:lstStyle/>
          <a:p>
            <a:r>
              <a:rPr lang="pt-BR" sz="2400" b="1" dirty="0">
                <a:solidFill>
                  <a:srgbClr val="002060"/>
                </a:solidFill>
              </a:rPr>
              <a:t>Vedações</a:t>
            </a:r>
          </a:p>
          <a:p>
            <a:r>
              <a:rPr lang="pt-BR" sz="2400" dirty="0">
                <a:solidFill>
                  <a:srgbClr val="002060"/>
                </a:solidFill>
              </a:rPr>
              <a:t>Art. 6º ...</a:t>
            </a:r>
          </a:p>
          <a:p>
            <a:r>
              <a:rPr lang="pt-BR" sz="2400" dirty="0">
                <a:solidFill>
                  <a:srgbClr val="002060"/>
                </a:solidFill>
              </a:rPr>
              <a:t>§ 1º O </a:t>
            </a:r>
            <a:r>
              <a:rPr lang="pt-BR" sz="2400" dirty="0" err="1">
                <a:solidFill>
                  <a:srgbClr val="002060"/>
                </a:solidFill>
              </a:rPr>
              <a:t>Siafic</a:t>
            </a:r>
            <a:r>
              <a:rPr lang="pt-BR" sz="2400" dirty="0">
                <a:solidFill>
                  <a:srgbClr val="002060"/>
                </a:solidFill>
              </a:rPr>
              <a:t> deverá impedir registros contábeis após o balancete encerrado nas datas previstas no </a:t>
            </a:r>
            <a:r>
              <a:rPr lang="pt-BR" sz="2400" b="1" dirty="0">
                <a:solidFill>
                  <a:srgbClr val="002060"/>
                </a:solidFill>
              </a:rPr>
              <a:t>caput</a:t>
            </a:r>
            <a:r>
              <a:rPr lang="pt-BR" sz="2400" dirty="0">
                <a:solidFill>
                  <a:srgbClr val="002060"/>
                </a:solidFill>
              </a:rPr>
              <a:t>. </a:t>
            </a:r>
            <a:br>
              <a:rPr lang="pt-BR" sz="2400" dirty="0">
                <a:solidFill>
                  <a:srgbClr val="002060"/>
                </a:solidFill>
              </a:rPr>
            </a:br>
            <a:endParaRPr lang="pt-BR" sz="1000" dirty="0">
              <a:solidFill>
                <a:srgbClr val="002060"/>
              </a:solidFill>
            </a:endParaRPr>
          </a:p>
          <a:p>
            <a:r>
              <a:rPr lang="pt-BR" sz="2400" dirty="0">
                <a:solidFill>
                  <a:srgbClr val="002060"/>
                </a:solidFill>
              </a:rPr>
              <a:t>Art. 14 ...</a:t>
            </a:r>
          </a:p>
          <a:p>
            <a:r>
              <a:rPr lang="pt-BR" sz="2400" dirty="0">
                <a:solidFill>
                  <a:srgbClr val="002060"/>
                </a:solidFill>
              </a:rPr>
              <a:t>§ 3º Fica vedado aos administradores de que trata o § 1º, que ficarão sujeitos à responsabilização individual, na forma da lei:</a:t>
            </a:r>
            <a:br>
              <a:rPr lang="pt-BR" sz="2400" dirty="0">
                <a:solidFill>
                  <a:srgbClr val="002060"/>
                </a:solidFill>
              </a:rPr>
            </a:br>
            <a:r>
              <a:rPr lang="pt-BR" sz="2400" dirty="0">
                <a:solidFill>
                  <a:srgbClr val="002060"/>
                </a:solidFill>
              </a:rPr>
              <a:t>I ‐ divulgar informações armazenadas na base de dados do </a:t>
            </a:r>
            <a:r>
              <a:rPr lang="pt-BR" sz="2400" dirty="0" err="1">
                <a:solidFill>
                  <a:srgbClr val="002060"/>
                </a:solidFill>
              </a:rPr>
              <a:t>Siafic</a:t>
            </a:r>
            <a:r>
              <a:rPr lang="pt-BR" sz="2400" dirty="0">
                <a:solidFill>
                  <a:srgbClr val="002060"/>
                </a:solidFill>
              </a:rPr>
              <a:t> com finalidade diversa do cumprimento dos requisitos previstos neste Decreto; e</a:t>
            </a:r>
            <a:br>
              <a:rPr lang="pt-BR" sz="2400" dirty="0">
                <a:solidFill>
                  <a:srgbClr val="002060"/>
                </a:solidFill>
              </a:rPr>
            </a:br>
            <a:r>
              <a:rPr lang="pt-BR" sz="2400" dirty="0">
                <a:solidFill>
                  <a:srgbClr val="002060"/>
                </a:solidFill>
              </a:rPr>
              <a:t>II ‐ alterar dados, exceto para sanar incorreções decorrentes de erros ou de mal funcionamento do sistema, mediante expressa autorização do órgão responsável pelo gerenciamento do </a:t>
            </a:r>
            <a:r>
              <a:rPr lang="pt-BR" sz="2400" dirty="0" err="1">
                <a:solidFill>
                  <a:srgbClr val="002060"/>
                </a:solidFill>
              </a:rPr>
              <a:t>Siafic</a:t>
            </a:r>
            <a:r>
              <a:rPr lang="pt-BR" sz="2400" dirty="0">
                <a:solidFill>
                  <a:srgbClr val="002060"/>
                </a:solidFill>
              </a:rPr>
              <a:t>.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26830888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ABC47FEE-A7BE-4748-AE93-7CCB916CADBD}"/>
              </a:ext>
            </a:extLst>
          </p:cNvPr>
          <p:cNvSpPr txBox="1"/>
          <p:nvPr/>
        </p:nvSpPr>
        <p:spPr>
          <a:xfrm>
            <a:off x="3732958" y="24569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FE4B5A45-5204-41B9-A168-920C0D5BB995}"/>
              </a:ext>
            </a:extLst>
          </p:cNvPr>
          <p:cNvSpPr txBox="1"/>
          <p:nvPr/>
        </p:nvSpPr>
        <p:spPr>
          <a:xfrm>
            <a:off x="2748115" y="1510145"/>
            <a:ext cx="8861994" cy="5262979"/>
          </a:xfrm>
          <a:prstGeom prst="rect">
            <a:avLst/>
          </a:prstGeom>
          <a:noFill/>
        </p:spPr>
        <p:txBody>
          <a:bodyPr wrap="square" rtlCol="0">
            <a:spAutoFit/>
          </a:bodyPr>
          <a:lstStyle/>
          <a:p>
            <a:r>
              <a:rPr lang="pt-BR" sz="2400" b="1" dirty="0">
                <a:solidFill>
                  <a:srgbClr val="002060"/>
                </a:solidFill>
              </a:rPr>
              <a:t>Fechamento contábeis/prestação de contas/Relatórios</a:t>
            </a:r>
          </a:p>
          <a:p>
            <a:r>
              <a:rPr lang="pt-BR" sz="2400" dirty="0">
                <a:solidFill>
                  <a:srgbClr val="002060"/>
                </a:solidFill>
              </a:rPr>
              <a:t>Art. 1º ...</a:t>
            </a:r>
          </a:p>
          <a:p>
            <a:r>
              <a:rPr lang="pt-BR" sz="2400" dirty="0">
                <a:solidFill>
                  <a:srgbClr val="002060"/>
                </a:solidFill>
              </a:rPr>
              <a:t>§ 1º O </a:t>
            </a:r>
            <a:r>
              <a:rPr lang="pt-BR" sz="2400" dirty="0" err="1">
                <a:solidFill>
                  <a:srgbClr val="002060"/>
                </a:solidFill>
              </a:rPr>
              <a:t>Siafic</a:t>
            </a:r>
            <a:r>
              <a:rPr lang="pt-BR" sz="2400" dirty="0">
                <a:solidFill>
                  <a:srgbClr val="002060"/>
                </a:solidFill>
              </a:rPr>
              <a:t> ... e permitir a evidenciação, no mínimo: </a:t>
            </a:r>
            <a:br>
              <a:rPr lang="pt-BR" sz="2400" dirty="0">
                <a:solidFill>
                  <a:srgbClr val="002060"/>
                </a:solidFill>
              </a:rPr>
            </a:br>
            <a:r>
              <a:rPr lang="pt-BR" sz="2400" dirty="0">
                <a:solidFill>
                  <a:srgbClr val="002060"/>
                </a:solidFill>
              </a:rPr>
              <a:t>VIII - do Diário, Razão e Balancete Contábil, individuais ou consolidados, gerados em conformidade com o Plano de Contas Aplicado ao Setor Público estabelecido pelas normas gerais de consolidação das contas públicas a que se refere o § 2º do art. 50 da Lei Complementar nº 101, de 2000;</a:t>
            </a:r>
            <a:br>
              <a:rPr lang="pt-BR" sz="2400" dirty="0">
                <a:solidFill>
                  <a:srgbClr val="002060"/>
                </a:solidFill>
              </a:rPr>
            </a:br>
            <a:r>
              <a:rPr lang="pt-BR" sz="2400" dirty="0">
                <a:solidFill>
                  <a:srgbClr val="002060"/>
                </a:solidFill>
              </a:rPr>
              <a:t>IX - das demonstrações contábeis e dos relatórios e demonstrativos fiscais, orçamentários, patrimoniais, econômicos e financeiros previstos em lei ou em acordos nacionais ou internacionais, necessariamente gerados com base nas informações referidas no inciso IX do </a:t>
            </a:r>
            <a:r>
              <a:rPr lang="pt-BR" sz="2400" b="1" dirty="0">
                <a:solidFill>
                  <a:srgbClr val="002060"/>
                </a:solidFill>
              </a:rPr>
              <a:t>caput </a:t>
            </a:r>
            <a:r>
              <a:rPr lang="pt-BR" sz="2400" dirty="0">
                <a:solidFill>
                  <a:srgbClr val="002060"/>
                </a:solidFill>
              </a:rPr>
              <a:t>do art. 2º;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398814775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8BC81ECC-7D36-4895-B4A2-3CDEB16AC510}"/>
              </a:ext>
            </a:extLst>
          </p:cNvPr>
          <p:cNvSpPr txBox="1"/>
          <p:nvPr/>
        </p:nvSpPr>
        <p:spPr>
          <a:xfrm>
            <a:off x="3529335" y="-30534"/>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5BE3B829-0321-4F1E-8BB2-9CB1AACAF993}"/>
              </a:ext>
            </a:extLst>
          </p:cNvPr>
          <p:cNvSpPr txBox="1"/>
          <p:nvPr/>
        </p:nvSpPr>
        <p:spPr>
          <a:xfrm>
            <a:off x="2487559" y="883288"/>
            <a:ext cx="9625783" cy="6370975"/>
          </a:xfrm>
          <a:prstGeom prst="rect">
            <a:avLst/>
          </a:prstGeom>
          <a:noFill/>
        </p:spPr>
        <p:txBody>
          <a:bodyPr wrap="square" rtlCol="0">
            <a:spAutoFit/>
          </a:bodyPr>
          <a:lstStyle/>
          <a:p>
            <a:r>
              <a:rPr lang="pt-BR" sz="2400" b="1" dirty="0">
                <a:solidFill>
                  <a:srgbClr val="002060"/>
                </a:solidFill>
              </a:rPr>
              <a:t>Fechamento contábeis/prestação de contas/Relatórios</a:t>
            </a:r>
          </a:p>
          <a:p>
            <a:r>
              <a:rPr lang="pt-BR" sz="2400" dirty="0">
                <a:solidFill>
                  <a:srgbClr val="002060"/>
                </a:solidFill>
              </a:rPr>
              <a:t>Art. 6º Para fins do cumprimento dos prazos estabelecidos em lei com vistas à divulgação das demonstrações contábeis, ao envio das informações e dos dados contábeis, orçamentários e fiscais de que trata o § 2º do art. 48 e o art. 51 da Lei Complementar nº 101, de 2000, e à divulgação dos relatórios de que tratam o § 3º do art. 165 da Constituição e o § 2º do art. 55 da referida Lei Complementar, o </a:t>
            </a:r>
            <a:r>
              <a:rPr lang="pt-BR" sz="2400" dirty="0" err="1">
                <a:solidFill>
                  <a:srgbClr val="002060"/>
                </a:solidFill>
              </a:rPr>
              <a:t>Siafic</a:t>
            </a:r>
            <a:r>
              <a:rPr lang="pt-BR" sz="2400" dirty="0">
                <a:solidFill>
                  <a:srgbClr val="002060"/>
                </a:solidFill>
              </a:rPr>
              <a:t> ficará disponível até:</a:t>
            </a:r>
            <a:br>
              <a:rPr lang="pt-BR" sz="2400" dirty="0">
                <a:solidFill>
                  <a:srgbClr val="002060"/>
                </a:solidFill>
              </a:rPr>
            </a:br>
            <a:r>
              <a:rPr lang="pt-BR" sz="2400" dirty="0">
                <a:solidFill>
                  <a:srgbClr val="002060"/>
                </a:solidFill>
              </a:rPr>
              <a:t>I - o vigésimo quinto dia do mês, para os registros necessários à elaboração dos balancetes relativos ao mês imediatamente anterior;</a:t>
            </a:r>
            <a:br>
              <a:rPr lang="pt-BR" sz="2400" dirty="0">
                <a:solidFill>
                  <a:srgbClr val="002060"/>
                </a:solidFill>
              </a:rPr>
            </a:br>
            <a:r>
              <a:rPr lang="pt-BR" sz="2400" dirty="0">
                <a:solidFill>
                  <a:srgbClr val="002060"/>
                </a:solidFill>
              </a:rPr>
              <a:t>II - trinta de janeiro, para o registro dos atos de gestão orçamentária e financeira relativos ao exercício imediatamente anterior, inclusive para a execução das rotinas de inscrição e cancelamento de restos a pagar; e</a:t>
            </a:r>
            <a:br>
              <a:rPr lang="pt-BR" sz="2400" dirty="0">
                <a:solidFill>
                  <a:srgbClr val="002060"/>
                </a:solidFill>
              </a:rPr>
            </a:br>
            <a:r>
              <a:rPr lang="pt-BR" sz="2400" dirty="0">
                <a:solidFill>
                  <a:srgbClr val="002060"/>
                </a:solidFill>
              </a:rPr>
              <a:t>III - último dia do mês de fevereiro, para outros ajustes necessários à elaboração das demonstrações contábeis do exercício imediatamente anterior e para as informações com periodicidade anual a que se referem o § 2º do art. 48 e o art. 51 da Lei Complementar nº 101, de 2000.</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355806886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842F7AD0-447E-4680-BA64-59C28EE3A364}"/>
              </a:ext>
            </a:extLst>
          </p:cNvPr>
          <p:cNvSpPr txBox="1"/>
          <p:nvPr/>
        </p:nvSpPr>
        <p:spPr>
          <a:xfrm>
            <a:off x="3499838" y="216586"/>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B32AD90B-E935-4632-B0D8-C751CA0D8C02}"/>
              </a:ext>
            </a:extLst>
          </p:cNvPr>
          <p:cNvSpPr txBox="1"/>
          <p:nvPr/>
        </p:nvSpPr>
        <p:spPr>
          <a:xfrm>
            <a:off x="2676165" y="1170658"/>
            <a:ext cx="9255283" cy="5262979"/>
          </a:xfrm>
          <a:prstGeom prst="rect">
            <a:avLst/>
          </a:prstGeom>
          <a:noFill/>
        </p:spPr>
        <p:txBody>
          <a:bodyPr wrap="square" rtlCol="0">
            <a:spAutoFit/>
          </a:bodyPr>
          <a:lstStyle/>
          <a:p>
            <a:r>
              <a:rPr lang="pt-BR" sz="2400" b="1" dirty="0">
                <a:solidFill>
                  <a:srgbClr val="002060"/>
                </a:solidFill>
              </a:rPr>
              <a:t>Fechamento contábeis/prestação de contas/Relatórios</a:t>
            </a:r>
          </a:p>
          <a:p>
            <a:r>
              <a:rPr lang="pt-BR" sz="2400" dirty="0">
                <a:solidFill>
                  <a:srgbClr val="002060"/>
                </a:solidFill>
              </a:rPr>
              <a:t>Art. 6º ...</a:t>
            </a:r>
            <a:br>
              <a:rPr lang="pt-BR" sz="2400" dirty="0">
                <a:solidFill>
                  <a:srgbClr val="002060"/>
                </a:solidFill>
              </a:rPr>
            </a:br>
            <a:r>
              <a:rPr lang="pt-BR" sz="2400" dirty="0">
                <a:solidFill>
                  <a:srgbClr val="002060"/>
                </a:solidFill>
              </a:rPr>
              <a:t>§ 1º O </a:t>
            </a:r>
            <a:r>
              <a:rPr lang="pt-BR" sz="2400" dirty="0" err="1">
                <a:solidFill>
                  <a:srgbClr val="002060"/>
                </a:solidFill>
              </a:rPr>
              <a:t>Siafic</a:t>
            </a:r>
            <a:r>
              <a:rPr lang="pt-BR" sz="2400" dirty="0">
                <a:solidFill>
                  <a:srgbClr val="002060"/>
                </a:solidFill>
              </a:rPr>
              <a:t> deverá impedir registros contábeis após o balancete encerrado nas datas previstas no </a:t>
            </a:r>
            <a:r>
              <a:rPr lang="pt-BR" sz="2400" b="1" dirty="0">
                <a:solidFill>
                  <a:srgbClr val="002060"/>
                </a:solidFill>
              </a:rPr>
              <a:t>caput</a:t>
            </a:r>
            <a:r>
              <a:rPr lang="pt-BR" sz="2400" dirty="0">
                <a:solidFill>
                  <a:srgbClr val="002060"/>
                </a:solidFill>
              </a:rPr>
              <a:t>. </a:t>
            </a:r>
          </a:p>
          <a:p>
            <a:r>
              <a:rPr lang="pt-BR" sz="2400" dirty="0">
                <a:solidFill>
                  <a:srgbClr val="002060"/>
                </a:solidFill>
              </a:rPr>
              <a:t>§ 2º Serão aplicadas as normas estabelecidas por cada ente federativo quanto ao encerramento do exercício, desde que estabeleçam prazos inferiores aos deste artigo.</a:t>
            </a:r>
            <a:br>
              <a:rPr lang="pt-BR" sz="2400" dirty="0">
                <a:solidFill>
                  <a:srgbClr val="002060"/>
                </a:solidFill>
              </a:rPr>
            </a:br>
            <a:r>
              <a:rPr lang="pt-BR" sz="2400" dirty="0">
                <a:solidFill>
                  <a:srgbClr val="002060"/>
                </a:solidFill>
              </a:rPr>
              <a:t>§ 3º O prazo de que trata o inciso III do </a:t>
            </a:r>
            <a:r>
              <a:rPr lang="pt-BR" sz="2400" b="1" dirty="0">
                <a:solidFill>
                  <a:srgbClr val="002060"/>
                </a:solidFill>
              </a:rPr>
              <a:t>caput </a:t>
            </a:r>
            <a:r>
              <a:rPr lang="pt-BR" sz="2400" dirty="0">
                <a:solidFill>
                  <a:srgbClr val="002060"/>
                </a:solidFill>
              </a:rPr>
              <a:t>independe dos prazos definidos, por cada ente federativo para a entrega das suas prestações de contas anuais aos respectivos Tribunais de Contas.</a:t>
            </a:r>
            <a:br>
              <a:rPr lang="pt-BR" sz="2400" dirty="0">
                <a:solidFill>
                  <a:srgbClr val="002060"/>
                </a:solidFill>
              </a:rPr>
            </a:br>
            <a:r>
              <a:rPr lang="pt-BR" sz="2400" dirty="0">
                <a:solidFill>
                  <a:srgbClr val="002060"/>
                </a:solidFill>
              </a:rPr>
              <a:t>§ 4º Na hipótese de realização de ajustes adicionais necessários à divulgação das demonstrações contábeis após o prazo de que trata o inciso III do </a:t>
            </a:r>
            <a:r>
              <a:rPr lang="pt-BR" sz="2400" b="1" dirty="0">
                <a:solidFill>
                  <a:srgbClr val="002060"/>
                </a:solidFill>
              </a:rPr>
              <a:t>caput</a:t>
            </a:r>
            <a:r>
              <a:rPr lang="pt-BR" sz="2400" dirty="0">
                <a:solidFill>
                  <a:srgbClr val="002060"/>
                </a:solidFill>
              </a:rPr>
              <a:t>, os entes federativos observarão as normas estabelecidas nos termos do disposto no art. 16. </a:t>
            </a:r>
          </a:p>
        </p:txBody>
      </p:sp>
    </p:spTree>
    <p:extLst>
      <p:ext uri="{BB962C8B-B14F-4D97-AF65-F5344CB8AC3E}">
        <p14:creationId xmlns:p14="http://schemas.microsoft.com/office/powerpoint/2010/main" val="181470535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58EFFC62-AB16-4AF2-8C27-D21BF1181887}"/>
              </a:ext>
            </a:extLst>
          </p:cNvPr>
          <p:cNvSpPr txBox="1"/>
          <p:nvPr/>
        </p:nvSpPr>
        <p:spPr>
          <a:xfrm>
            <a:off x="3716147" y="140762"/>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4E582B03-D7A4-498D-AAC5-C612A1DF9479}"/>
              </a:ext>
            </a:extLst>
          </p:cNvPr>
          <p:cNvSpPr txBox="1"/>
          <p:nvPr/>
        </p:nvSpPr>
        <p:spPr>
          <a:xfrm>
            <a:off x="2764655" y="971759"/>
            <a:ext cx="9166793" cy="6370975"/>
          </a:xfrm>
          <a:prstGeom prst="rect">
            <a:avLst/>
          </a:prstGeom>
          <a:noFill/>
        </p:spPr>
        <p:txBody>
          <a:bodyPr wrap="square" rtlCol="0">
            <a:spAutoFit/>
          </a:bodyPr>
          <a:lstStyle/>
          <a:p>
            <a:r>
              <a:rPr lang="pt-BR" sz="2400" b="1" dirty="0">
                <a:solidFill>
                  <a:srgbClr val="002060"/>
                </a:solidFill>
              </a:rPr>
              <a:t>Substituição da versão ou software/Integração</a:t>
            </a:r>
          </a:p>
          <a:p>
            <a:r>
              <a:rPr lang="pt-BR" sz="2400" dirty="0">
                <a:solidFill>
                  <a:srgbClr val="002060"/>
                </a:solidFill>
              </a:rPr>
              <a:t>Art. 1º</a:t>
            </a:r>
          </a:p>
          <a:p>
            <a:r>
              <a:rPr lang="pt-BR" sz="2400" dirty="0">
                <a:solidFill>
                  <a:srgbClr val="002060"/>
                </a:solidFill>
              </a:rPr>
              <a:t>§ 5º Na hipótese de substituição do </a:t>
            </a:r>
            <a:r>
              <a:rPr lang="pt-BR" sz="2400" dirty="0" err="1">
                <a:solidFill>
                  <a:srgbClr val="002060"/>
                </a:solidFill>
              </a:rPr>
              <a:t>Siafic</a:t>
            </a:r>
            <a:r>
              <a:rPr lang="pt-BR" sz="2400" dirty="0">
                <a:solidFill>
                  <a:srgbClr val="002060"/>
                </a:solidFill>
              </a:rPr>
              <a:t> ou de implementação de nova versão, decorrente de novo desenvolvimento, de nova contratação ou de revisão da contratação com o mesmo fornecedor, o ente federativo assegurará a migração integral e tempestiva dos dados e das informações existentes no sistema anterior, a não interrupção da geração de informações contábeis, orçamentárias, financeiras e fiscais e o treinamento dos usuários, de forma que as informações de transparência sejam mantidas integralmente, sem prejuízo dos períodos anteriores.</a:t>
            </a:r>
            <a:br>
              <a:rPr lang="pt-BR" sz="2400" dirty="0">
                <a:solidFill>
                  <a:srgbClr val="002060"/>
                </a:solidFill>
              </a:rPr>
            </a:br>
            <a:r>
              <a:rPr lang="pt-BR" sz="2400" dirty="0">
                <a:solidFill>
                  <a:srgbClr val="002060"/>
                </a:solidFill>
              </a:rPr>
              <a:t>§ 6º O </a:t>
            </a:r>
            <a:r>
              <a:rPr lang="pt-BR" sz="2400" dirty="0" err="1">
                <a:solidFill>
                  <a:srgbClr val="002060"/>
                </a:solidFill>
              </a:rPr>
              <a:t>Siafic</a:t>
            </a:r>
            <a:r>
              <a:rPr lang="pt-BR" sz="2400" dirty="0">
                <a:solidFill>
                  <a:srgbClr val="002060"/>
                </a:solidFill>
              </a:rPr>
              <a:t> será único para cada ente federativo e permitirá a integração com outros sistemas estruturantes, conforme o disposto nos incisos I e II do </a:t>
            </a:r>
            <a:r>
              <a:rPr lang="pt-BR" sz="2400" b="1" dirty="0">
                <a:solidFill>
                  <a:srgbClr val="002060"/>
                </a:solidFill>
              </a:rPr>
              <a:t>caput </a:t>
            </a:r>
            <a:r>
              <a:rPr lang="pt-BR" sz="2400" dirty="0">
                <a:solidFill>
                  <a:srgbClr val="002060"/>
                </a:solidFill>
              </a:rPr>
              <a:t>do art. 2º, vedada a existência de mais de um </a:t>
            </a:r>
            <a:r>
              <a:rPr lang="pt-BR" sz="2400" dirty="0" err="1">
                <a:solidFill>
                  <a:srgbClr val="002060"/>
                </a:solidFill>
              </a:rPr>
              <a:t>Siafic</a:t>
            </a:r>
            <a:r>
              <a:rPr lang="pt-BR" sz="2400" dirty="0">
                <a:solidFill>
                  <a:srgbClr val="002060"/>
                </a:solidFill>
              </a:rPr>
              <a:t> no mesmo ente federativo, mesmo que estes permitam a comunicação, entre si, por intermédio de transmissão de dados.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264222266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9F488C52-2A92-4C08-8531-7E5515A339BF}"/>
              </a:ext>
            </a:extLst>
          </p:cNvPr>
          <p:cNvSpPr txBox="1"/>
          <p:nvPr/>
        </p:nvSpPr>
        <p:spPr>
          <a:xfrm>
            <a:off x="4168432" y="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C7EACAD9-7AA2-4686-8B6F-93FDF99017C8}"/>
              </a:ext>
            </a:extLst>
          </p:cNvPr>
          <p:cNvSpPr txBox="1"/>
          <p:nvPr/>
        </p:nvSpPr>
        <p:spPr>
          <a:xfrm>
            <a:off x="2650188" y="1005317"/>
            <a:ext cx="9369750" cy="5755422"/>
          </a:xfrm>
          <a:prstGeom prst="rect">
            <a:avLst/>
          </a:prstGeom>
          <a:noFill/>
        </p:spPr>
        <p:txBody>
          <a:bodyPr wrap="square" rtlCol="0">
            <a:spAutoFit/>
          </a:bodyPr>
          <a:lstStyle/>
          <a:p>
            <a:r>
              <a:rPr lang="pt-BR" sz="2400" b="1" dirty="0">
                <a:solidFill>
                  <a:srgbClr val="002060"/>
                </a:solidFill>
              </a:rPr>
              <a:t>Requisitos tecnológicos </a:t>
            </a:r>
          </a:p>
          <a:p>
            <a:r>
              <a:rPr lang="pt-BR" sz="2400" dirty="0">
                <a:solidFill>
                  <a:srgbClr val="002060"/>
                </a:solidFill>
              </a:rPr>
              <a:t>Art. 2º ...</a:t>
            </a:r>
          </a:p>
          <a:p>
            <a:pPr algn="just"/>
            <a:r>
              <a:rPr lang="pt-BR" sz="2400" dirty="0">
                <a:solidFill>
                  <a:srgbClr val="002060"/>
                </a:solidFill>
              </a:rPr>
              <a:t>XII - padrão mínimo de qualidade - o conjunto de características ou requisitos gerais, contábeis, de transparência da informação e tecnológicos a serem atendidos pelo </a:t>
            </a:r>
            <a:r>
              <a:rPr lang="pt-BR" sz="2400" dirty="0" err="1">
                <a:solidFill>
                  <a:srgbClr val="002060"/>
                </a:solidFill>
              </a:rPr>
              <a:t>Siafic</a:t>
            </a:r>
            <a:r>
              <a:rPr lang="pt-BR" sz="2400" dirty="0">
                <a:solidFill>
                  <a:srgbClr val="002060"/>
                </a:solidFill>
              </a:rPr>
              <a:t>, cuja não observância sujeitará o ente federativo à aplicação da penalidade de que trata o inciso I do § 3º do art. 23 da Lei Complementar nº 101, de 2000, sem prejuízo de outras</a:t>
            </a:r>
            <a:br>
              <a:rPr lang="pt-BR" sz="2400" dirty="0">
                <a:solidFill>
                  <a:srgbClr val="002060"/>
                </a:solidFill>
              </a:rPr>
            </a:br>
            <a:r>
              <a:rPr lang="pt-BR" sz="2400" dirty="0">
                <a:solidFill>
                  <a:srgbClr val="002060"/>
                </a:solidFill>
              </a:rPr>
              <a:t>sanções a serem aplicadas aos gestores responsáveis pelos órgãos de controle interno e externo;</a:t>
            </a:r>
          </a:p>
          <a:p>
            <a:pPr algn="just"/>
            <a:r>
              <a:rPr lang="pt-BR" sz="800" dirty="0">
                <a:solidFill>
                  <a:srgbClr val="002060"/>
                </a:solidFill>
              </a:rPr>
              <a:t> </a:t>
            </a:r>
            <a:r>
              <a:rPr lang="pt-BR" sz="2400" dirty="0">
                <a:solidFill>
                  <a:srgbClr val="002060"/>
                </a:solidFill>
              </a:rPr>
              <a:t/>
            </a:r>
            <a:br>
              <a:rPr lang="pt-BR" sz="2400" dirty="0">
                <a:solidFill>
                  <a:srgbClr val="002060"/>
                </a:solidFill>
              </a:rPr>
            </a:br>
            <a:r>
              <a:rPr lang="pt-BR" sz="2400" dirty="0">
                <a:solidFill>
                  <a:srgbClr val="002060"/>
                </a:solidFill>
              </a:rPr>
              <a:t>XIX - sistema estruturante - sistema com suporte de tecnologia da informação fundamental e imprescindível para o planejamento, a coordenação, a execução, a descentralização, a delegação de competência, o controle ou a auditoria das ações do Estado, além de outras atividades auxiliares, comum a dois ou mais órgãos da administração pública e que necessite de coordenação central; </a:t>
            </a:r>
          </a:p>
        </p:txBody>
      </p:sp>
    </p:spTree>
    <p:extLst>
      <p:ext uri="{BB962C8B-B14F-4D97-AF65-F5344CB8AC3E}">
        <p14:creationId xmlns:p14="http://schemas.microsoft.com/office/powerpoint/2010/main" val="179392951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2">
            <a:extLst>
              <a:ext uri="{FF2B5EF4-FFF2-40B4-BE49-F238E27FC236}">
                <a16:creationId xmlns:a16="http://schemas.microsoft.com/office/drawing/2014/main" id="{33CD251C-A887-4D2F-925B-FC09719853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4">
            <a:extLst>
              <a:ext uri="{FF2B5EF4-FFF2-40B4-BE49-F238E27FC236}">
                <a16:creationId xmlns:a16="http://schemas.microsoft.com/office/drawing/2014/main" id="{B19D093C-27FB-4032-B282-42C4563F2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aixaDeTexto 4"/>
          <p:cNvSpPr txBox="1"/>
          <p:nvPr/>
        </p:nvSpPr>
        <p:spPr>
          <a:xfrm>
            <a:off x="5103293" y="201718"/>
            <a:ext cx="6152271" cy="1463472"/>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000" b="1" kern="1200" dirty="0">
                <a:solidFill>
                  <a:srgbClr val="002060"/>
                </a:solidFill>
                <a:latin typeface="+mj-lt"/>
                <a:ea typeface="+mj-ea"/>
                <a:cs typeface="+mj-cs"/>
              </a:rPr>
              <a:t>DECRETO Nº 10.540, </a:t>
            </a:r>
          </a:p>
          <a:p>
            <a:pPr>
              <a:lnSpc>
                <a:spcPct val="90000"/>
              </a:lnSpc>
              <a:spcBef>
                <a:spcPct val="0"/>
              </a:spcBef>
              <a:spcAft>
                <a:spcPts val="600"/>
              </a:spcAft>
            </a:pPr>
            <a:r>
              <a:rPr lang="en-US" sz="3000" b="1" kern="1200" dirty="0">
                <a:solidFill>
                  <a:srgbClr val="002060"/>
                </a:solidFill>
                <a:latin typeface="+mj-lt"/>
                <a:ea typeface="+mj-ea"/>
                <a:cs typeface="+mj-cs"/>
              </a:rPr>
              <a:t>de 5 de </a:t>
            </a:r>
            <a:r>
              <a:rPr lang="en-US" sz="3000" b="1" kern="1200" dirty="0" err="1">
                <a:solidFill>
                  <a:srgbClr val="002060"/>
                </a:solidFill>
                <a:latin typeface="+mj-lt"/>
                <a:ea typeface="+mj-ea"/>
                <a:cs typeface="+mj-cs"/>
              </a:rPr>
              <a:t>novembro</a:t>
            </a:r>
            <a:r>
              <a:rPr lang="en-US" sz="3000" b="1" kern="1200" dirty="0">
                <a:solidFill>
                  <a:srgbClr val="002060"/>
                </a:solidFill>
                <a:latin typeface="+mj-lt"/>
                <a:ea typeface="+mj-ea"/>
                <a:cs typeface="+mj-cs"/>
              </a:rPr>
              <a:t> de 2020 </a:t>
            </a:r>
          </a:p>
        </p:txBody>
      </p:sp>
      <p:grpSp>
        <p:nvGrpSpPr>
          <p:cNvPr id="27" name="Group 26">
            <a:extLst>
              <a:ext uri="{FF2B5EF4-FFF2-40B4-BE49-F238E27FC236}">
                <a16:creationId xmlns:a16="http://schemas.microsoft.com/office/drawing/2014/main" id="{35EE815E-1BD3-4777-B652-6D98825BF66B}"/>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28"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29"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22031" y="528648"/>
            <a:ext cx="3450485" cy="2325826"/>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06BC9B05-E4A7-42C9-BA36-8382D353713E}"/>
              </a:ext>
            </a:extLst>
          </p:cNvPr>
          <p:cNvSpPr/>
          <p:nvPr/>
        </p:nvSpPr>
        <p:spPr>
          <a:xfrm>
            <a:off x="622031" y="3429000"/>
            <a:ext cx="3450486" cy="3178008"/>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12" name="CaixaDeTexto 11">
            <a:extLst>
              <a:ext uri="{FF2B5EF4-FFF2-40B4-BE49-F238E27FC236}">
                <a16:creationId xmlns:a16="http://schemas.microsoft.com/office/drawing/2014/main" id="{2123E1E8-8062-483F-BF75-5C01D9D47AD6}"/>
              </a:ext>
            </a:extLst>
          </p:cNvPr>
          <p:cNvSpPr txBox="1"/>
          <p:nvPr/>
        </p:nvSpPr>
        <p:spPr>
          <a:xfrm>
            <a:off x="5103293" y="1999437"/>
            <a:ext cx="7120269" cy="4524315"/>
          </a:xfrm>
          <a:prstGeom prst="rect">
            <a:avLst/>
          </a:prstGeom>
          <a:noFill/>
        </p:spPr>
        <p:txBody>
          <a:bodyPr wrap="square" rtlCol="0">
            <a:spAutoFit/>
          </a:bodyPr>
          <a:lstStyle/>
          <a:p>
            <a:r>
              <a:rPr lang="pt-BR" sz="2400" b="1" dirty="0">
                <a:solidFill>
                  <a:srgbClr val="002060"/>
                </a:solidFill>
              </a:rPr>
              <a:t>Responsabilidades</a:t>
            </a:r>
          </a:p>
          <a:p>
            <a:r>
              <a:rPr lang="pt-BR" sz="2400" b="1" dirty="0">
                <a:solidFill>
                  <a:srgbClr val="002060"/>
                </a:solidFill>
              </a:rPr>
              <a:t>Prazos</a:t>
            </a:r>
          </a:p>
          <a:p>
            <a:r>
              <a:rPr lang="pt-BR" sz="2400" b="1" dirty="0">
                <a:solidFill>
                  <a:srgbClr val="002060"/>
                </a:solidFill>
              </a:rPr>
              <a:t>Transparência</a:t>
            </a:r>
          </a:p>
          <a:p>
            <a:r>
              <a:rPr lang="pt-BR" sz="2400" b="1" dirty="0">
                <a:solidFill>
                  <a:srgbClr val="002060"/>
                </a:solidFill>
              </a:rPr>
              <a:t>Vedações</a:t>
            </a:r>
          </a:p>
          <a:p>
            <a:r>
              <a:rPr lang="pt-BR" sz="2400" b="1" dirty="0">
                <a:solidFill>
                  <a:srgbClr val="002060"/>
                </a:solidFill>
              </a:rPr>
              <a:t>Fechamento contábeis/prestação de contas/Relatórios</a:t>
            </a:r>
          </a:p>
          <a:p>
            <a:r>
              <a:rPr lang="pt-BR" sz="2400" b="1" dirty="0">
                <a:solidFill>
                  <a:srgbClr val="002060"/>
                </a:solidFill>
              </a:rPr>
              <a:t>Substituição da versão ou software/Integração</a:t>
            </a:r>
          </a:p>
          <a:p>
            <a:r>
              <a:rPr lang="pt-BR" sz="2400" b="1" dirty="0">
                <a:solidFill>
                  <a:srgbClr val="002060"/>
                </a:solidFill>
              </a:rPr>
              <a:t>Requisitos tecnológicos </a:t>
            </a:r>
          </a:p>
          <a:p>
            <a:r>
              <a:rPr lang="pt-BR" sz="2400" b="1" dirty="0">
                <a:solidFill>
                  <a:srgbClr val="002060"/>
                </a:solidFill>
              </a:rPr>
              <a:t>Usuários</a:t>
            </a:r>
          </a:p>
          <a:p>
            <a:r>
              <a:rPr lang="pt-BR" sz="2400" b="1" dirty="0">
                <a:solidFill>
                  <a:srgbClr val="002060"/>
                </a:solidFill>
              </a:rPr>
              <a:t>Procedimentos contábeis</a:t>
            </a:r>
          </a:p>
          <a:p>
            <a:r>
              <a:rPr lang="pt-BR" sz="2400" b="1" dirty="0">
                <a:solidFill>
                  <a:srgbClr val="002060"/>
                </a:solidFill>
              </a:rPr>
              <a:t>Conceitos</a:t>
            </a:r>
          </a:p>
          <a:p>
            <a:endParaRPr lang="pt-BR" sz="2400" b="1" dirty="0">
              <a:solidFill>
                <a:srgbClr val="002060"/>
              </a:solidFill>
            </a:endParaRPr>
          </a:p>
          <a:p>
            <a:endParaRPr lang="pt-BR" sz="2400" dirty="0">
              <a:solidFill>
                <a:srgbClr val="002060"/>
              </a:solidFill>
            </a:endParaRPr>
          </a:p>
        </p:txBody>
      </p:sp>
    </p:spTree>
    <p:extLst>
      <p:ext uri="{BB962C8B-B14F-4D97-AF65-F5344CB8AC3E}">
        <p14:creationId xmlns:p14="http://schemas.microsoft.com/office/powerpoint/2010/main" val="10531295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7BE488B9-BC2F-4349-A7FF-D48A67DB65F9}"/>
              </a:ext>
            </a:extLst>
          </p:cNvPr>
          <p:cNvSpPr txBox="1"/>
          <p:nvPr/>
        </p:nvSpPr>
        <p:spPr>
          <a:xfrm>
            <a:off x="3942290" y="46921"/>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5F039A84-65E5-4195-B710-6AD65E86482E}"/>
              </a:ext>
            </a:extLst>
          </p:cNvPr>
          <p:cNvSpPr txBox="1"/>
          <p:nvPr/>
        </p:nvSpPr>
        <p:spPr>
          <a:xfrm>
            <a:off x="2748114" y="809436"/>
            <a:ext cx="9443886" cy="6124754"/>
          </a:xfrm>
          <a:prstGeom prst="rect">
            <a:avLst/>
          </a:prstGeom>
          <a:noFill/>
        </p:spPr>
        <p:txBody>
          <a:bodyPr wrap="square" rtlCol="0">
            <a:spAutoFit/>
          </a:bodyPr>
          <a:lstStyle/>
          <a:p>
            <a:r>
              <a:rPr lang="pt-BR" sz="2400" b="1" dirty="0">
                <a:solidFill>
                  <a:srgbClr val="002060"/>
                </a:solidFill>
              </a:rPr>
              <a:t>Requisitos tecnológicos </a:t>
            </a:r>
          </a:p>
          <a:p>
            <a:r>
              <a:rPr lang="pt-BR" sz="2400" dirty="0">
                <a:solidFill>
                  <a:srgbClr val="002060"/>
                </a:solidFill>
              </a:rPr>
              <a:t>Art. 4º ...</a:t>
            </a:r>
          </a:p>
          <a:p>
            <a:pPr algn="just"/>
            <a:r>
              <a:rPr lang="pt-BR" sz="2400" dirty="0">
                <a:solidFill>
                  <a:srgbClr val="002060"/>
                </a:solidFill>
              </a:rPr>
              <a:t>§ 8º O </a:t>
            </a:r>
            <a:r>
              <a:rPr lang="pt-BR" sz="2400" dirty="0" err="1">
                <a:solidFill>
                  <a:srgbClr val="002060"/>
                </a:solidFill>
              </a:rPr>
              <a:t>Siafic</a:t>
            </a:r>
            <a:r>
              <a:rPr lang="pt-BR" sz="2400" dirty="0">
                <a:solidFill>
                  <a:srgbClr val="002060"/>
                </a:solidFill>
              </a:rPr>
              <a:t> contemplará procedimentos que garantam a segurança, a preservação e a disponibilidade dos documentos e dos registros contábeis mantidos em sua base de dados.</a:t>
            </a:r>
          </a:p>
          <a:p>
            <a:pPr algn="just"/>
            <a:r>
              <a:rPr lang="pt-BR" sz="800" dirty="0">
                <a:solidFill>
                  <a:srgbClr val="002060"/>
                </a:solidFill>
              </a:rPr>
              <a:t> </a:t>
            </a:r>
            <a:r>
              <a:rPr lang="pt-BR" sz="2400" dirty="0">
                <a:solidFill>
                  <a:srgbClr val="002060"/>
                </a:solidFill>
              </a:rPr>
              <a:t/>
            </a:r>
            <a:br>
              <a:rPr lang="pt-BR" sz="2400" dirty="0">
                <a:solidFill>
                  <a:srgbClr val="002060"/>
                </a:solidFill>
              </a:rPr>
            </a:br>
            <a:r>
              <a:rPr lang="pt-BR" sz="2400" dirty="0">
                <a:solidFill>
                  <a:srgbClr val="002060"/>
                </a:solidFill>
              </a:rPr>
              <a:t>Art. 7...</a:t>
            </a:r>
          </a:p>
          <a:p>
            <a:pPr algn="just"/>
            <a:r>
              <a:rPr lang="pt-BR" sz="2400" dirty="0">
                <a:solidFill>
                  <a:srgbClr val="002060"/>
                </a:solidFill>
              </a:rPr>
              <a:t>§ 3º A disponibilização em meio eletrônico de acesso público deverá:</a:t>
            </a:r>
            <a:br>
              <a:rPr lang="pt-BR" sz="2400" dirty="0">
                <a:solidFill>
                  <a:srgbClr val="002060"/>
                </a:solidFill>
              </a:rPr>
            </a:br>
            <a:r>
              <a:rPr lang="pt-BR" sz="2400" dirty="0">
                <a:solidFill>
                  <a:srgbClr val="002060"/>
                </a:solidFill>
              </a:rPr>
              <a:t>I - aplicar soluções tecnológicas que visem a simplificar processos e procedimentos de atendimento ao cidadão e propiciar melhores condições para o compartilhamento das informações por meio de dados abertos;</a:t>
            </a:r>
            <a:br>
              <a:rPr lang="pt-BR" sz="2400" dirty="0">
                <a:solidFill>
                  <a:srgbClr val="002060"/>
                </a:solidFill>
              </a:rPr>
            </a:br>
            <a:r>
              <a:rPr lang="pt-BR" sz="2400" dirty="0">
                <a:solidFill>
                  <a:srgbClr val="002060"/>
                </a:solidFill>
              </a:rPr>
              <a:t>II - observar, preferencialmente, o conjunto de recomendações para acessibilidade dos sítios eletrônicos do Governo federal, de forma padronizada e de fácil implementação, conforme o Modelo de Acessibilidade em Governo Eletrônico (</a:t>
            </a:r>
            <a:r>
              <a:rPr lang="pt-BR" sz="2400" dirty="0" err="1">
                <a:solidFill>
                  <a:srgbClr val="002060"/>
                </a:solidFill>
              </a:rPr>
              <a:t>e-MAG</a:t>
            </a:r>
            <a:r>
              <a:rPr lang="pt-BR" sz="2400" dirty="0">
                <a:solidFill>
                  <a:srgbClr val="002060"/>
                </a:solidFill>
              </a:rPr>
              <a:t>); e</a:t>
            </a:r>
            <a:br>
              <a:rPr lang="pt-BR" sz="2400" dirty="0">
                <a:solidFill>
                  <a:srgbClr val="002060"/>
                </a:solidFill>
              </a:rPr>
            </a:br>
            <a:r>
              <a:rPr lang="pt-BR" sz="2400" dirty="0">
                <a:solidFill>
                  <a:srgbClr val="002060"/>
                </a:solidFill>
              </a:rPr>
              <a:t>III - observar os requisitos de tratamento dos dados pessoais estabelecidos na Lei nº 13.709, de 14 de agosto de 2018. </a:t>
            </a:r>
          </a:p>
        </p:txBody>
      </p:sp>
    </p:spTree>
    <p:extLst>
      <p:ext uri="{BB962C8B-B14F-4D97-AF65-F5344CB8AC3E}">
        <p14:creationId xmlns:p14="http://schemas.microsoft.com/office/powerpoint/2010/main" val="35419813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9E1F7F11-D8A6-44BE-A968-0AADE29B0756}"/>
              </a:ext>
            </a:extLst>
          </p:cNvPr>
          <p:cNvSpPr txBox="1"/>
          <p:nvPr/>
        </p:nvSpPr>
        <p:spPr>
          <a:xfrm>
            <a:off x="3686650" y="24569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2E40B12D-E36A-445F-9744-69F1E8E84A9D}"/>
              </a:ext>
            </a:extLst>
          </p:cNvPr>
          <p:cNvSpPr txBox="1"/>
          <p:nvPr/>
        </p:nvSpPr>
        <p:spPr>
          <a:xfrm>
            <a:off x="2797726" y="1349331"/>
            <a:ext cx="9222212" cy="5262979"/>
          </a:xfrm>
          <a:prstGeom prst="rect">
            <a:avLst/>
          </a:prstGeom>
          <a:noFill/>
        </p:spPr>
        <p:txBody>
          <a:bodyPr wrap="square" rtlCol="0">
            <a:spAutoFit/>
          </a:bodyPr>
          <a:lstStyle/>
          <a:p>
            <a:r>
              <a:rPr lang="pt-BR" sz="2400" b="1" dirty="0">
                <a:solidFill>
                  <a:srgbClr val="002060"/>
                </a:solidFill>
              </a:rPr>
              <a:t>Requisitos tecnológicos </a:t>
            </a:r>
          </a:p>
          <a:p>
            <a:r>
              <a:rPr lang="pt-BR" sz="2400" dirty="0">
                <a:solidFill>
                  <a:srgbClr val="002060"/>
                </a:solidFill>
              </a:rPr>
              <a:t>Art. 9º Sem prejuízo da exigência de características adicionais no âmbito de cada ente federativo e do que dispuser o órgão central de contabilidade da União, são requisitos tecnológicos do padrão mínimo de qualidade do </a:t>
            </a:r>
            <a:r>
              <a:rPr lang="pt-BR" sz="2400" dirty="0" err="1">
                <a:solidFill>
                  <a:srgbClr val="002060"/>
                </a:solidFill>
              </a:rPr>
              <a:t>Siafic</a:t>
            </a:r>
            <a:r>
              <a:rPr lang="pt-BR" sz="2400" dirty="0">
                <a:solidFill>
                  <a:srgbClr val="002060"/>
                </a:solidFill>
              </a:rPr>
              <a:t>:</a:t>
            </a:r>
            <a:br>
              <a:rPr lang="pt-BR" sz="2400" dirty="0">
                <a:solidFill>
                  <a:srgbClr val="002060"/>
                </a:solidFill>
              </a:rPr>
            </a:br>
            <a:r>
              <a:rPr lang="pt-BR" sz="2400" dirty="0">
                <a:solidFill>
                  <a:srgbClr val="002060"/>
                </a:solidFill>
              </a:rPr>
              <a:t>I - permitir o armazenamento, a integração, a importação e a exportação de dados, observados o formato, a periodicidade e o sistema estabelecidos pelo órgão central de contabilidade da União, nos termos do disposto no § 2º do art. 48 da Lei Complementar nº 101, de 2000;</a:t>
            </a:r>
            <a:br>
              <a:rPr lang="pt-BR" sz="2400" dirty="0">
                <a:solidFill>
                  <a:srgbClr val="002060"/>
                </a:solidFill>
              </a:rPr>
            </a:br>
            <a:r>
              <a:rPr lang="pt-BR" sz="2400" dirty="0">
                <a:solidFill>
                  <a:srgbClr val="002060"/>
                </a:solidFill>
              </a:rPr>
              <a:t>II - ter mecanismos que garantam a integridade, a confiabilidade, a </a:t>
            </a:r>
            <a:r>
              <a:rPr lang="pt-BR" sz="2400" dirty="0" err="1">
                <a:solidFill>
                  <a:srgbClr val="002060"/>
                </a:solidFill>
              </a:rPr>
              <a:t>auditabilidade</a:t>
            </a:r>
            <a:r>
              <a:rPr lang="pt-BR" sz="2400" dirty="0">
                <a:solidFill>
                  <a:srgbClr val="002060"/>
                </a:solidFill>
              </a:rPr>
              <a:t> e a disponibilidade da informação registrada e exportada; e</a:t>
            </a:r>
            <a:br>
              <a:rPr lang="pt-BR" sz="2400" dirty="0">
                <a:solidFill>
                  <a:srgbClr val="002060"/>
                </a:solidFill>
              </a:rPr>
            </a:br>
            <a:r>
              <a:rPr lang="pt-BR" sz="2400" dirty="0">
                <a:solidFill>
                  <a:srgbClr val="002060"/>
                </a:solidFill>
              </a:rPr>
              <a:t>III - conter, no documento contábil que gerou o registro, a identificação do sistema e do seu desenvolvedor.</a:t>
            </a:r>
          </a:p>
        </p:txBody>
      </p:sp>
    </p:spTree>
    <p:extLst>
      <p:ext uri="{BB962C8B-B14F-4D97-AF65-F5344CB8AC3E}">
        <p14:creationId xmlns:p14="http://schemas.microsoft.com/office/powerpoint/2010/main" val="313486870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C45062C2-378B-4227-8CBF-9CFF1D3E2B71}"/>
              </a:ext>
            </a:extLst>
          </p:cNvPr>
          <p:cNvSpPr txBox="1"/>
          <p:nvPr/>
        </p:nvSpPr>
        <p:spPr>
          <a:xfrm>
            <a:off x="3933849" y="395629"/>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E369850F-078C-4842-BAA0-6F45A59D7673}"/>
              </a:ext>
            </a:extLst>
          </p:cNvPr>
          <p:cNvSpPr txBox="1"/>
          <p:nvPr/>
        </p:nvSpPr>
        <p:spPr>
          <a:xfrm>
            <a:off x="2748115" y="1814945"/>
            <a:ext cx="9263776" cy="5386090"/>
          </a:xfrm>
          <a:prstGeom prst="rect">
            <a:avLst/>
          </a:prstGeom>
          <a:noFill/>
        </p:spPr>
        <p:txBody>
          <a:bodyPr wrap="square" rtlCol="0">
            <a:spAutoFit/>
          </a:bodyPr>
          <a:lstStyle/>
          <a:p>
            <a:r>
              <a:rPr lang="pt-BR" sz="2400" b="1" dirty="0">
                <a:solidFill>
                  <a:srgbClr val="002060"/>
                </a:solidFill>
              </a:rPr>
              <a:t>Requisitos tecnológicos </a:t>
            </a:r>
          </a:p>
          <a:p>
            <a:pPr algn="just"/>
            <a:r>
              <a:rPr lang="pt-BR" sz="2400" dirty="0">
                <a:solidFill>
                  <a:srgbClr val="002060"/>
                </a:solidFill>
              </a:rPr>
              <a:t/>
            </a:r>
            <a:br>
              <a:rPr lang="pt-BR" sz="2400" dirty="0">
                <a:solidFill>
                  <a:srgbClr val="002060"/>
                </a:solidFill>
              </a:rPr>
            </a:br>
            <a:r>
              <a:rPr lang="pt-BR" sz="2400" dirty="0">
                <a:solidFill>
                  <a:srgbClr val="002060"/>
                </a:solidFill>
              </a:rPr>
              <a:t>Art. 10. O </a:t>
            </a:r>
            <a:r>
              <a:rPr lang="pt-BR" sz="2400" dirty="0" err="1">
                <a:solidFill>
                  <a:srgbClr val="002060"/>
                </a:solidFill>
              </a:rPr>
              <a:t>Siafic</a:t>
            </a:r>
            <a:r>
              <a:rPr lang="pt-BR" sz="2400" dirty="0">
                <a:solidFill>
                  <a:srgbClr val="002060"/>
                </a:solidFill>
              </a:rPr>
              <a:t> atenderá, preferencialmente, à arquitetura dos Padrões de Interoperabilidade de Governo Eletrônico - </a:t>
            </a:r>
            <a:r>
              <a:rPr lang="pt-BR" sz="2400" dirty="0" err="1">
                <a:solidFill>
                  <a:srgbClr val="002060"/>
                </a:solidFill>
              </a:rPr>
              <a:t>ePING</a:t>
            </a:r>
            <a:r>
              <a:rPr lang="pt-BR" sz="2400" dirty="0">
                <a:solidFill>
                  <a:srgbClr val="002060"/>
                </a:solidFill>
              </a:rPr>
              <a:t>, que define o conjunto mínimo de premissas, políticas e especificações técnicas que regulamentam a utilização da tecnologia de informação e comunicação no Governo federal, e estabelece as condições de interação entre os Poderes e esferas de Governo e com a sociedade em geral. </a:t>
            </a:r>
          </a:p>
          <a:p>
            <a:pPr algn="just"/>
            <a:endParaRPr lang="pt-BR" sz="800" dirty="0">
              <a:solidFill>
                <a:srgbClr val="002060"/>
              </a:solidFill>
            </a:endParaRPr>
          </a:p>
          <a:p>
            <a:pPr algn="just"/>
            <a:r>
              <a:rPr lang="pt-BR" sz="2400" dirty="0">
                <a:solidFill>
                  <a:srgbClr val="002060"/>
                </a:solidFill>
              </a:rPr>
              <a:t>Art. 15. Deverá ser realizada cópia de segurança da base de dados do </a:t>
            </a:r>
            <a:r>
              <a:rPr lang="pt-BR" sz="2400" dirty="0" err="1">
                <a:solidFill>
                  <a:srgbClr val="002060"/>
                </a:solidFill>
              </a:rPr>
              <a:t>Siafic</a:t>
            </a:r>
            <a:r>
              <a:rPr lang="pt-BR" sz="2400" dirty="0">
                <a:solidFill>
                  <a:srgbClr val="002060"/>
                </a:solidFill>
              </a:rPr>
              <a:t> que permita a sua recuperação em caso de incidente ou de falha, preferencialmente com periodicidade diária, sem prejuízo de outros procedimentos de segurança da informação.</a:t>
            </a:r>
          </a:p>
          <a:p>
            <a:pPr algn="just"/>
            <a:r>
              <a:rPr lang="pt-BR" sz="2400" dirty="0">
                <a:solidFill>
                  <a:srgbClr val="002060"/>
                </a:solidFill>
              </a:rPr>
              <a:t>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12925023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29D83CAD-0084-4AAA-BBD3-A10F428F8D8C}"/>
              </a:ext>
            </a:extLst>
          </p:cNvPr>
          <p:cNvSpPr txBox="1"/>
          <p:nvPr/>
        </p:nvSpPr>
        <p:spPr>
          <a:xfrm>
            <a:off x="3853799" y="24569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F598F35F-A6C0-4103-853A-58657BEE5254}"/>
              </a:ext>
            </a:extLst>
          </p:cNvPr>
          <p:cNvSpPr txBox="1"/>
          <p:nvPr/>
        </p:nvSpPr>
        <p:spPr>
          <a:xfrm>
            <a:off x="2667672" y="1219511"/>
            <a:ext cx="9263776" cy="5262979"/>
          </a:xfrm>
          <a:prstGeom prst="rect">
            <a:avLst/>
          </a:prstGeom>
          <a:noFill/>
        </p:spPr>
        <p:txBody>
          <a:bodyPr wrap="square" rtlCol="0">
            <a:spAutoFit/>
          </a:bodyPr>
          <a:lstStyle/>
          <a:p>
            <a:pPr algn="just"/>
            <a:r>
              <a:rPr lang="pt-BR" sz="2400" b="1" dirty="0">
                <a:solidFill>
                  <a:srgbClr val="002060"/>
                </a:solidFill>
              </a:rPr>
              <a:t>Usuários</a:t>
            </a:r>
          </a:p>
          <a:p>
            <a:pPr algn="just"/>
            <a:endParaRPr lang="pt-BR" sz="2400" dirty="0">
              <a:solidFill>
                <a:srgbClr val="002060"/>
              </a:solidFill>
            </a:endParaRPr>
          </a:p>
          <a:p>
            <a:pPr algn="just"/>
            <a:r>
              <a:rPr lang="pt-BR" sz="2400" dirty="0">
                <a:solidFill>
                  <a:srgbClr val="002060"/>
                </a:solidFill>
              </a:rPr>
              <a:t>Art. 11. O </a:t>
            </a:r>
            <a:r>
              <a:rPr lang="pt-BR" sz="2400" dirty="0" err="1">
                <a:solidFill>
                  <a:srgbClr val="002060"/>
                </a:solidFill>
              </a:rPr>
              <a:t>Siafic</a:t>
            </a:r>
            <a:r>
              <a:rPr lang="pt-BR" sz="2400" dirty="0">
                <a:solidFill>
                  <a:srgbClr val="002060"/>
                </a:solidFill>
              </a:rPr>
              <a:t> deverá ter mecanismos de controle de acesso de usuários baseados, no mínimo, na segregação das funções de execução orçamentária e financeira, de controle e de consulta, e não será permitido que uma unidade gestora ou executora tenha acesso aos dados de outra, com exceção de determinados níveis de acesso específicos definidos nas políticas de acesso dos usuários.</a:t>
            </a:r>
          </a:p>
          <a:p>
            <a:pPr algn="just"/>
            <a:r>
              <a:rPr lang="pt-BR" sz="2400" dirty="0">
                <a:solidFill>
                  <a:srgbClr val="002060"/>
                </a:solidFill>
              </a:rPr>
              <a:t/>
            </a:r>
            <a:br>
              <a:rPr lang="pt-BR" sz="2400" dirty="0">
                <a:solidFill>
                  <a:srgbClr val="002060"/>
                </a:solidFill>
              </a:rPr>
            </a:br>
            <a:r>
              <a:rPr lang="pt-BR" sz="2400" dirty="0">
                <a:solidFill>
                  <a:srgbClr val="002060"/>
                </a:solidFill>
              </a:rPr>
              <a:t>§ 1º O acesso ao </a:t>
            </a:r>
            <a:r>
              <a:rPr lang="pt-BR" sz="2400" dirty="0" err="1">
                <a:solidFill>
                  <a:srgbClr val="002060"/>
                </a:solidFill>
              </a:rPr>
              <a:t>Siafic</a:t>
            </a:r>
            <a:r>
              <a:rPr lang="pt-BR" sz="2400" dirty="0">
                <a:solidFill>
                  <a:srgbClr val="002060"/>
                </a:solidFill>
              </a:rPr>
              <a:t> para registro e consulta dos documentos apenas será permitido após o cadastramento e a habilitação de cada usuário, por meio do número de inscrição no CPF ou por certificado digital, com a geração de código de identificação próprio e intransferível, vedada a criação de usuários genéricos sem a identificação por CPF. </a:t>
            </a:r>
          </a:p>
        </p:txBody>
      </p:sp>
    </p:spTree>
    <p:extLst>
      <p:ext uri="{BB962C8B-B14F-4D97-AF65-F5344CB8AC3E}">
        <p14:creationId xmlns:p14="http://schemas.microsoft.com/office/powerpoint/2010/main" val="243781111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C9710F13-8795-4AA0-A1D0-711F8C89EF3C}"/>
              </a:ext>
            </a:extLst>
          </p:cNvPr>
          <p:cNvSpPr txBox="1"/>
          <p:nvPr/>
        </p:nvSpPr>
        <p:spPr>
          <a:xfrm>
            <a:off x="3716148" y="491974"/>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86984C6F-D230-4D08-A4BF-526150449890}"/>
              </a:ext>
            </a:extLst>
          </p:cNvPr>
          <p:cNvSpPr txBox="1"/>
          <p:nvPr/>
        </p:nvSpPr>
        <p:spPr>
          <a:xfrm>
            <a:off x="2748114" y="1814945"/>
            <a:ext cx="9296401" cy="4278094"/>
          </a:xfrm>
          <a:prstGeom prst="rect">
            <a:avLst/>
          </a:prstGeom>
          <a:noFill/>
        </p:spPr>
        <p:txBody>
          <a:bodyPr wrap="square" rtlCol="0">
            <a:spAutoFit/>
          </a:bodyPr>
          <a:lstStyle/>
          <a:p>
            <a:r>
              <a:rPr lang="pt-BR" sz="2400" b="1" dirty="0">
                <a:solidFill>
                  <a:srgbClr val="002060"/>
                </a:solidFill>
              </a:rPr>
              <a:t>Usuários</a:t>
            </a:r>
          </a:p>
          <a:p>
            <a:endParaRPr lang="pt-BR" sz="2400" dirty="0">
              <a:solidFill>
                <a:srgbClr val="002060"/>
              </a:solidFill>
            </a:endParaRPr>
          </a:p>
          <a:p>
            <a:r>
              <a:rPr lang="pt-BR" sz="2400" dirty="0">
                <a:solidFill>
                  <a:srgbClr val="002060"/>
                </a:solidFill>
              </a:rPr>
              <a:t>§ 2º São requisitos para o cadastramento de usuário no </a:t>
            </a:r>
            <a:r>
              <a:rPr lang="pt-BR" sz="2400" dirty="0" err="1">
                <a:solidFill>
                  <a:srgbClr val="002060"/>
                </a:solidFill>
              </a:rPr>
              <a:t>Siafic</a:t>
            </a:r>
            <a:r>
              <a:rPr lang="pt-BR" sz="2400" dirty="0">
                <a:solidFill>
                  <a:srgbClr val="002060"/>
                </a:solidFill>
              </a:rPr>
              <a:t>:</a:t>
            </a:r>
            <a:br>
              <a:rPr lang="pt-BR" sz="2400" dirty="0">
                <a:solidFill>
                  <a:srgbClr val="002060"/>
                </a:solidFill>
              </a:rPr>
            </a:br>
            <a:r>
              <a:rPr lang="pt-BR" sz="2400" dirty="0">
                <a:solidFill>
                  <a:srgbClr val="002060"/>
                </a:solidFill>
              </a:rPr>
              <a:t>I - autorização expressa da chefia imediata ou de servidor hierarquicamente superior; e</a:t>
            </a:r>
            <a:br>
              <a:rPr lang="pt-BR" sz="2400" dirty="0">
                <a:solidFill>
                  <a:srgbClr val="002060"/>
                </a:solidFill>
              </a:rPr>
            </a:br>
            <a:r>
              <a:rPr lang="pt-BR" sz="2400" dirty="0">
                <a:solidFill>
                  <a:srgbClr val="002060"/>
                </a:solidFill>
              </a:rPr>
              <a:t>II - assinatura do termo de responsabilidade pelo uso adequado do </a:t>
            </a:r>
            <a:r>
              <a:rPr lang="pt-BR" sz="2400" dirty="0" err="1">
                <a:solidFill>
                  <a:srgbClr val="002060"/>
                </a:solidFill>
              </a:rPr>
              <a:t>Siafic</a:t>
            </a:r>
            <a:r>
              <a:rPr lang="pt-BR" sz="2400" dirty="0">
                <a:solidFill>
                  <a:srgbClr val="002060"/>
                </a:solidFill>
              </a:rPr>
              <a:t>.</a:t>
            </a:r>
          </a:p>
          <a:p>
            <a:r>
              <a:rPr lang="pt-BR" sz="800" dirty="0">
                <a:solidFill>
                  <a:srgbClr val="002060"/>
                </a:solidFill>
              </a:rPr>
              <a:t/>
            </a:r>
            <a:br>
              <a:rPr lang="pt-BR" sz="800" dirty="0">
                <a:solidFill>
                  <a:srgbClr val="002060"/>
                </a:solidFill>
              </a:rPr>
            </a:br>
            <a:r>
              <a:rPr lang="pt-BR" sz="2400" dirty="0">
                <a:solidFill>
                  <a:srgbClr val="002060"/>
                </a:solidFill>
              </a:rPr>
              <a:t>§ 3º O </a:t>
            </a:r>
            <a:r>
              <a:rPr lang="pt-BR" sz="2400" dirty="0" err="1">
                <a:solidFill>
                  <a:srgbClr val="002060"/>
                </a:solidFill>
              </a:rPr>
              <a:t>Siafic</a:t>
            </a:r>
            <a:r>
              <a:rPr lang="pt-BR" sz="2400" dirty="0">
                <a:solidFill>
                  <a:srgbClr val="002060"/>
                </a:solidFill>
              </a:rPr>
              <a:t> adotará um dos seguintes mecanismos de autenticação de usuários:</a:t>
            </a:r>
            <a:br>
              <a:rPr lang="pt-BR" sz="2400" dirty="0">
                <a:solidFill>
                  <a:srgbClr val="002060"/>
                </a:solidFill>
              </a:rPr>
            </a:br>
            <a:r>
              <a:rPr lang="pt-BR" sz="2400" dirty="0">
                <a:solidFill>
                  <a:srgbClr val="002060"/>
                </a:solidFill>
              </a:rPr>
              <a:t>I ‐ código CPF e senha; ou</a:t>
            </a:r>
            <a:br>
              <a:rPr lang="pt-BR" sz="2400" dirty="0">
                <a:solidFill>
                  <a:srgbClr val="002060"/>
                </a:solidFill>
              </a:rPr>
            </a:br>
            <a:r>
              <a:rPr lang="pt-BR" sz="2400" dirty="0">
                <a:solidFill>
                  <a:srgbClr val="002060"/>
                </a:solidFill>
              </a:rPr>
              <a:t>II ‐ certificado digital com código CPF.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232067004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4C97C489-B094-4771-9629-5B2D18A0BCA3}"/>
              </a:ext>
            </a:extLst>
          </p:cNvPr>
          <p:cNvSpPr txBox="1"/>
          <p:nvPr/>
        </p:nvSpPr>
        <p:spPr>
          <a:xfrm>
            <a:off x="3490452" y="524239"/>
            <a:ext cx="7413522" cy="830997"/>
          </a:xfrm>
          <a:prstGeom prst="rect">
            <a:avLst/>
          </a:prstGeom>
          <a:noFill/>
        </p:spPr>
        <p:txBody>
          <a:bodyPr wrap="squar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34F660B2-728B-4E26-AF75-A2CF45998397}"/>
              </a:ext>
            </a:extLst>
          </p:cNvPr>
          <p:cNvSpPr txBox="1"/>
          <p:nvPr/>
        </p:nvSpPr>
        <p:spPr>
          <a:xfrm>
            <a:off x="3048000" y="1814945"/>
            <a:ext cx="8504904" cy="4647426"/>
          </a:xfrm>
          <a:prstGeom prst="rect">
            <a:avLst/>
          </a:prstGeom>
          <a:noFill/>
        </p:spPr>
        <p:txBody>
          <a:bodyPr wrap="square" rtlCol="0">
            <a:spAutoFit/>
          </a:bodyPr>
          <a:lstStyle/>
          <a:p>
            <a:r>
              <a:rPr lang="pt-BR" sz="2400" b="1" dirty="0">
                <a:solidFill>
                  <a:srgbClr val="002060"/>
                </a:solidFill>
              </a:rPr>
              <a:t>Usuários</a:t>
            </a:r>
          </a:p>
          <a:p>
            <a:endParaRPr lang="pt-BR" sz="2400" dirty="0">
              <a:solidFill>
                <a:srgbClr val="002060"/>
              </a:solidFill>
            </a:endParaRPr>
          </a:p>
          <a:p>
            <a:r>
              <a:rPr lang="pt-BR" sz="2400" dirty="0">
                <a:solidFill>
                  <a:srgbClr val="002060"/>
                </a:solidFill>
              </a:rPr>
              <a:t>§ 4º Na hipótese de utilização do mecanismo de que trata inciso I do § 3º, o </a:t>
            </a:r>
            <a:r>
              <a:rPr lang="pt-BR" sz="2400" dirty="0" err="1">
                <a:solidFill>
                  <a:srgbClr val="002060"/>
                </a:solidFill>
              </a:rPr>
              <a:t>Siafic</a:t>
            </a:r>
            <a:r>
              <a:rPr lang="pt-BR" sz="2400" dirty="0">
                <a:solidFill>
                  <a:srgbClr val="002060"/>
                </a:solidFill>
              </a:rPr>
              <a:t> deverá manter controle das senhas e da concessão e da revogação de acesso.</a:t>
            </a:r>
          </a:p>
          <a:p>
            <a:r>
              <a:rPr lang="pt-BR" sz="800" dirty="0">
                <a:solidFill>
                  <a:srgbClr val="002060"/>
                </a:solidFill>
              </a:rPr>
              <a:t/>
            </a:r>
            <a:br>
              <a:rPr lang="pt-BR" sz="800" dirty="0">
                <a:solidFill>
                  <a:srgbClr val="002060"/>
                </a:solidFill>
              </a:rPr>
            </a:br>
            <a:r>
              <a:rPr lang="pt-BR" sz="2400" dirty="0">
                <a:solidFill>
                  <a:srgbClr val="002060"/>
                </a:solidFill>
              </a:rPr>
              <a:t>§ 5º Os documentos referentes ao cadastramento e à habilitação de cada usuário deverão ser mantidos em boa guarda e conservação em arquivo eletrônico centralizado, que permita a consulta por órgãos de controle interno e externo e por outros usuários. </a:t>
            </a:r>
            <a:br>
              <a:rPr lang="pt-BR" sz="2400" dirty="0">
                <a:solidFill>
                  <a:srgbClr val="002060"/>
                </a:solidFill>
              </a:rPr>
            </a:br>
            <a:r>
              <a:rPr lang="pt-BR" sz="2400" dirty="0">
                <a:solidFill>
                  <a:srgbClr val="002060"/>
                </a:solidFill>
              </a:rPr>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48167850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5DCB8E88-7204-4F79-B6D8-EF3850E284E0}"/>
              </a:ext>
            </a:extLst>
          </p:cNvPr>
          <p:cNvSpPr txBox="1"/>
          <p:nvPr/>
        </p:nvSpPr>
        <p:spPr>
          <a:xfrm>
            <a:off x="4040612" y="395629"/>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3E63DDE7-7186-4C4A-883F-DA6D14EF69E0}"/>
              </a:ext>
            </a:extLst>
          </p:cNvPr>
          <p:cNvSpPr txBox="1"/>
          <p:nvPr/>
        </p:nvSpPr>
        <p:spPr>
          <a:xfrm>
            <a:off x="2771304" y="1333164"/>
            <a:ext cx="9170368" cy="5386090"/>
          </a:xfrm>
          <a:prstGeom prst="rect">
            <a:avLst/>
          </a:prstGeom>
          <a:noFill/>
        </p:spPr>
        <p:txBody>
          <a:bodyPr wrap="square" rtlCol="0">
            <a:spAutoFit/>
          </a:bodyPr>
          <a:lstStyle/>
          <a:p>
            <a:r>
              <a:rPr lang="pt-BR" sz="2400" b="1" dirty="0">
                <a:solidFill>
                  <a:srgbClr val="002060"/>
                </a:solidFill>
              </a:rPr>
              <a:t>Usuários</a:t>
            </a:r>
          </a:p>
          <a:p>
            <a:endParaRPr lang="pt-BR" sz="2400" dirty="0">
              <a:solidFill>
                <a:srgbClr val="002060"/>
              </a:solidFill>
            </a:endParaRPr>
          </a:p>
          <a:p>
            <a:r>
              <a:rPr lang="pt-BR" sz="2400" dirty="0">
                <a:solidFill>
                  <a:srgbClr val="002060"/>
                </a:solidFill>
              </a:rPr>
              <a:t>Art. 12. O registro das operações de inclusão, exclusão ou alteração de dados efetuadas pelos usuários será mantido no </a:t>
            </a:r>
            <a:r>
              <a:rPr lang="pt-BR" sz="2400" dirty="0" err="1">
                <a:solidFill>
                  <a:srgbClr val="002060"/>
                </a:solidFill>
              </a:rPr>
              <a:t>Siafic</a:t>
            </a:r>
            <a:r>
              <a:rPr lang="pt-BR" sz="2400" dirty="0">
                <a:solidFill>
                  <a:srgbClr val="002060"/>
                </a:solidFill>
              </a:rPr>
              <a:t> e conterá, no mínimo:</a:t>
            </a:r>
            <a:br>
              <a:rPr lang="pt-BR" sz="2400" dirty="0">
                <a:solidFill>
                  <a:srgbClr val="002060"/>
                </a:solidFill>
              </a:rPr>
            </a:br>
            <a:r>
              <a:rPr lang="pt-BR" sz="2400" dirty="0">
                <a:solidFill>
                  <a:srgbClr val="002060"/>
                </a:solidFill>
              </a:rPr>
              <a:t>I ‐ o código CPF do usuário;</a:t>
            </a:r>
            <a:br>
              <a:rPr lang="pt-BR" sz="2400" dirty="0">
                <a:solidFill>
                  <a:srgbClr val="002060"/>
                </a:solidFill>
              </a:rPr>
            </a:br>
            <a:r>
              <a:rPr lang="pt-BR" sz="2400" dirty="0">
                <a:solidFill>
                  <a:srgbClr val="002060"/>
                </a:solidFill>
              </a:rPr>
              <a:t>II ‐ a operação realizada; e </a:t>
            </a:r>
          </a:p>
          <a:p>
            <a:r>
              <a:rPr lang="pt-BR" sz="2400" dirty="0">
                <a:solidFill>
                  <a:srgbClr val="002060"/>
                </a:solidFill>
              </a:rPr>
              <a:t>III ‐ a data e a hora da operação.</a:t>
            </a:r>
            <a:br>
              <a:rPr lang="pt-BR" sz="2400" dirty="0">
                <a:solidFill>
                  <a:srgbClr val="002060"/>
                </a:solidFill>
              </a:rPr>
            </a:br>
            <a:r>
              <a:rPr lang="pt-BR" sz="2400" dirty="0">
                <a:solidFill>
                  <a:srgbClr val="002060"/>
                </a:solidFill>
              </a:rPr>
              <a:t>Parágrafo único. Para fins de controle, a consulta aos registros das operações a que se refere o </a:t>
            </a:r>
            <a:r>
              <a:rPr lang="pt-BR" sz="2400" b="1" dirty="0">
                <a:solidFill>
                  <a:srgbClr val="002060"/>
                </a:solidFill>
              </a:rPr>
              <a:t>caput </a:t>
            </a:r>
            <a:r>
              <a:rPr lang="pt-BR" sz="2400" dirty="0">
                <a:solidFill>
                  <a:srgbClr val="002060"/>
                </a:solidFill>
              </a:rPr>
              <a:t>estará disponível com acesso restrito a usuários autorizados.</a:t>
            </a:r>
          </a:p>
          <a:p>
            <a:r>
              <a:rPr lang="pt-BR" sz="800" dirty="0">
                <a:solidFill>
                  <a:srgbClr val="002060"/>
                </a:solidFill>
              </a:rPr>
              <a:t/>
            </a:r>
            <a:br>
              <a:rPr lang="pt-BR" sz="800" dirty="0">
                <a:solidFill>
                  <a:srgbClr val="002060"/>
                </a:solidFill>
              </a:rPr>
            </a:br>
            <a:r>
              <a:rPr lang="pt-BR" sz="2400" dirty="0">
                <a:solidFill>
                  <a:srgbClr val="002060"/>
                </a:solidFill>
              </a:rPr>
              <a:t>Art. 13. Na hipótese de ser disponibilizada a realização de operações de inclusão, de exclusão ou de alteração de dados no </a:t>
            </a:r>
            <a:r>
              <a:rPr lang="pt-BR" sz="2400" dirty="0" err="1">
                <a:solidFill>
                  <a:srgbClr val="002060"/>
                </a:solidFill>
              </a:rPr>
              <a:t>Siafic</a:t>
            </a:r>
            <a:r>
              <a:rPr lang="pt-BR" sz="2400" dirty="0">
                <a:solidFill>
                  <a:srgbClr val="002060"/>
                </a:solidFill>
              </a:rPr>
              <a:t> por meio da internet, deverá ser garantida autenticidade através de conexão segura. </a:t>
            </a:r>
          </a:p>
        </p:txBody>
      </p:sp>
    </p:spTree>
    <p:extLst>
      <p:ext uri="{BB962C8B-B14F-4D97-AF65-F5344CB8AC3E}">
        <p14:creationId xmlns:p14="http://schemas.microsoft.com/office/powerpoint/2010/main" val="152229242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1DA95B7A-755B-4361-8E1B-9435F122EB88}"/>
              </a:ext>
            </a:extLst>
          </p:cNvPr>
          <p:cNvSpPr txBox="1"/>
          <p:nvPr/>
        </p:nvSpPr>
        <p:spPr>
          <a:xfrm>
            <a:off x="4011115" y="491974"/>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BEC01BD0-85F7-4E14-91EB-7FBAB47487DB}"/>
              </a:ext>
            </a:extLst>
          </p:cNvPr>
          <p:cNvSpPr txBox="1"/>
          <p:nvPr/>
        </p:nvSpPr>
        <p:spPr>
          <a:xfrm>
            <a:off x="2841523" y="1814945"/>
            <a:ext cx="9170368" cy="4647426"/>
          </a:xfrm>
          <a:prstGeom prst="rect">
            <a:avLst/>
          </a:prstGeom>
          <a:noFill/>
        </p:spPr>
        <p:txBody>
          <a:bodyPr wrap="square" rtlCol="0">
            <a:spAutoFit/>
          </a:bodyPr>
          <a:lstStyle/>
          <a:p>
            <a:r>
              <a:rPr lang="pt-BR" sz="2400" b="1" dirty="0">
                <a:solidFill>
                  <a:srgbClr val="002060"/>
                </a:solidFill>
              </a:rPr>
              <a:t>Usuários</a:t>
            </a:r>
          </a:p>
          <a:p>
            <a:r>
              <a:rPr lang="pt-BR" sz="2400" dirty="0">
                <a:solidFill>
                  <a:srgbClr val="002060"/>
                </a:solidFill>
              </a:rPr>
              <a:t>Art. 14. A base de dados do </a:t>
            </a:r>
            <a:r>
              <a:rPr lang="pt-BR" sz="2400" dirty="0" err="1">
                <a:solidFill>
                  <a:srgbClr val="002060"/>
                </a:solidFill>
              </a:rPr>
              <a:t>Siafic</a:t>
            </a:r>
            <a:r>
              <a:rPr lang="pt-BR" sz="2400" dirty="0">
                <a:solidFill>
                  <a:srgbClr val="002060"/>
                </a:solidFill>
              </a:rPr>
              <a:t> deverá ter mecanismos de proteção contra acesso direto não autorizado.</a:t>
            </a:r>
            <a:br>
              <a:rPr lang="pt-BR" sz="2400" dirty="0">
                <a:solidFill>
                  <a:srgbClr val="002060"/>
                </a:solidFill>
              </a:rPr>
            </a:br>
            <a:r>
              <a:rPr lang="pt-BR" sz="2400" dirty="0">
                <a:solidFill>
                  <a:srgbClr val="002060"/>
                </a:solidFill>
              </a:rPr>
              <a:t>§ 1º O acesso direto à base de dados será restrito aos administradores responsáveis pela manutenção do </a:t>
            </a:r>
            <a:r>
              <a:rPr lang="pt-BR" sz="2400" dirty="0" err="1">
                <a:solidFill>
                  <a:srgbClr val="002060"/>
                </a:solidFill>
              </a:rPr>
              <a:t>Siafic</a:t>
            </a:r>
            <a:r>
              <a:rPr lang="pt-BR" sz="2400" dirty="0">
                <a:solidFill>
                  <a:srgbClr val="002060"/>
                </a:solidFill>
              </a:rPr>
              <a:t>, identificados pelos respectivos números de inscrição no CPF no próprio sistema ou em cadastro eletrônico mantido em boa guarda e conservação e será condicionado à assinatura de termo de responsabilidade armazenado eletronicamente.</a:t>
            </a:r>
          </a:p>
          <a:p>
            <a:r>
              <a:rPr lang="pt-BR" sz="800" dirty="0">
                <a:solidFill>
                  <a:srgbClr val="002060"/>
                </a:solidFill>
              </a:rPr>
              <a:t/>
            </a:r>
            <a:br>
              <a:rPr lang="pt-BR" sz="800" dirty="0">
                <a:solidFill>
                  <a:srgbClr val="002060"/>
                </a:solidFill>
              </a:rPr>
            </a:br>
            <a:r>
              <a:rPr lang="pt-BR" sz="2400" dirty="0">
                <a:solidFill>
                  <a:srgbClr val="002060"/>
                </a:solidFill>
              </a:rPr>
              <a:t>§ 2º Na hipótese de acesso de que trata o § 1º, fica vedada a manipulação da base de dados e o </a:t>
            </a:r>
            <a:r>
              <a:rPr lang="pt-BR" sz="2400" dirty="0" err="1">
                <a:solidFill>
                  <a:srgbClr val="002060"/>
                </a:solidFill>
              </a:rPr>
              <a:t>Siafic</a:t>
            </a:r>
            <a:r>
              <a:rPr lang="pt-BR" sz="2400" dirty="0">
                <a:solidFill>
                  <a:srgbClr val="002060"/>
                </a:solidFill>
              </a:rPr>
              <a:t> registrará cada operação realizada em histórico gerado pelo banco de dados (logs).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146646636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E6FE5BBC-50FF-4A55-889C-19712A7074BF}"/>
              </a:ext>
            </a:extLst>
          </p:cNvPr>
          <p:cNvSpPr txBox="1"/>
          <p:nvPr/>
        </p:nvSpPr>
        <p:spPr>
          <a:xfrm>
            <a:off x="3676818" y="192393"/>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EB95600C-FE83-4CC2-B21F-B2F25FF1EBF7}"/>
              </a:ext>
            </a:extLst>
          </p:cNvPr>
          <p:cNvSpPr txBox="1"/>
          <p:nvPr/>
        </p:nvSpPr>
        <p:spPr>
          <a:xfrm>
            <a:off x="2748115" y="1076687"/>
            <a:ext cx="9324557" cy="5632311"/>
          </a:xfrm>
          <a:prstGeom prst="rect">
            <a:avLst/>
          </a:prstGeom>
          <a:noFill/>
        </p:spPr>
        <p:txBody>
          <a:bodyPr wrap="square" rtlCol="0">
            <a:spAutoFit/>
          </a:bodyPr>
          <a:lstStyle/>
          <a:p>
            <a:r>
              <a:rPr lang="pt-BR" sz="2400" b="1" dirty="0">
                <a:solidFill>
                  <a:srgbClr val="002060"/>
                </a:solidFill>
              </a:rPr>
              <a:t>Procedimentos contábeis</a:t>
            </a:r>
          </a:p>
          <a:p>
            <a:r>
              <a:rPr lang="pt-BR" sz="2400" dirty="0">
                <a:solidFill>
                  <a:srgbClr val="002060"/>
                </a:solidFill>
              </a:rPr>
              <a:t>Art. 1º ...</a:t>
            </a:r>
            <a:br>
              <a:rPr lang="pt-BR" sz="2400" dirty="0">
                <a:solidFill>
                  <a:srgbClr val="002060"/>
                </a:solidFill>
              </a:rPr>
            </a:br>
            <a:r>
              <a:rPr lang="pt-BR" sz="2400" dirty="0">
                <a:solidFill>
                  <a:srgbClr val="002060"/>
                </a:solidFill>
              </a:rPr>
              <a:t>§ 1º ...permitir a evidenciação, no mínimo: </a:t>
            </a:r>
            <a:br>
              <a:rPr lang="pt-BR" sz="2400" dirty="0">
                <a:solidFill>
                  <a:srgbClr val="002060"/>
                </a:solidFill>
              </a:rPr>
            </a:br>
            <a:r>
              <a:rPr lang="pt-BR" sz="2400" dirty="0">
                <a:solidFill>
                  <a:srgbClr val="002060"/>
                </a:solidFill>
              </a:rPr>
              <a:t>I - das operações realizadas pelos Poderes e pelos órgãos e dos seus efeitos sobre os bens, os direitos, as obrigações, as receitas e as despesas orçamentárias ou patrimoniais do ente federativo;</a:t>
            </a:r>
            <a:br>
              <a:rPr lang="pt-BR" sz="2400" dirty="0">
                <a:solidFill>
                  <a:srgbClr val="002060"/>
                </a:solidFill>
              </a:rPr>
            </a:br>
            <a:r>
              <a:rPr lang="pt-BR" sz="2400" dirty="0">
                <a:solidFill>
                  <a:srgbClr val="002060"/>
                </a:solidFill>
              </a:rPr>
              <a:t>II - dos recursos dos orçamentos, das alterações decorrentes de créditos adicionais, das receitas prevista e arrecadada e das despesas empenhadas, liquidadas e pagas à conta desses recursos e das respectivas disponibilidades;</a:t>
            </a:r>
            <a:br>
              <a:rPr lang="pt-BR" sz="2400" dirty="0">
                <a:solidFill>
                  <a:srgbClr val="002060"/>
                </a:solidFill>
              </a:rPr>
            </a:br>
            <a:r>
              <a:rPr lang="pt-BR" sz="2400" dirty="0">
                <a:solidFill>
                  <a:srgbClr val="002060"/>
                </a:solidFill>
              </a:rPr>
              <a:t>III - perante a Fazenda Pública, da situação daqueles que arrecadem receitas, efetuem despesas e administrem ou guardem bens a ela pertencentes ou confiados;</a:t>
            </a:r>
            <a:br>
              <a:rPr lang="pt-BR" sz="2400" dirty="0">
                <a:solidFill>
                  <a:srgbClr val="002060"/>
                </a:solidFill>
              </a:rPr>
            </a:br>
            <a:r>
              <a:rPr lang="pt-BR" sz="2400" dirty="0">
                <a:solidFill>
                  <a:srgbClr val="002060"/>
                </a:solidFill>
              </a:rPr>
              <a:t>IV - da situação patrimonial do ente público e da sua variação efetiva ou potencial, observada a legislação e normas aplicáveis;</a:t>
            </a:r>
          </a:p>
        </p:txBody>
      </p:sp>
    </p:spTree>
    <p:extLst>
      <p:ext uri="{BB962C8B-B14F-4D97-AF65-F5344CB8AC3E}">
        <p14:creationId xmlns:p14="http://schemas.microsoft.com/office/powerpoint/2010/main" val="225174044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64F6D150-C23B-498D-9784-B0030A891B5F}"/>
              </a:ext>
            </a:extLst>
          </p:cNvPr>
          <p:cNvSpPr txBox="1"/>
          <p:nvPr/>
        </p:nvSpPr>
        <p:spPr>
          <a:xfrm>
            <a:off x="3775141" y="24569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F09D5728-35FF-45F9-A31A-071068A3B425}"/>
              </a:ext>
            </a:extLst>
          </p:cNvPr>
          <p:cNvSpPr txBox="1"/>
          <p:nvPr/>
        </p:nvSpPr>
        <p:spPr>
          <a:xfrm>
            <a:off x="2695381" y="1076687"/>
            <a:ext cx="9324557" cy="5632311"/>
          </a:xfrm>
          <a:prstGeom prst="rect">
            <a:avLst/>
          </a:prstGeom>
          <a:noFill/>
        </p:spPr>
        <p:txBody>
          <a:bodyPr wrap="square" rtlCol="0">
            <a:spAutoFit/>
          </a:bodyPr>
          <a:lstStyle/>
          <a:p>
            <a:r>
              <a:rPr lang="pt-BR" sz="2400" b="1" dirty="0">
                <a:solidFill>
                  <a:srgbClr val="002060"/>
                </a:solidFill>
              </a:rPr>
              <a:t>Procedimentos contábeis</a:t>
            </a:r>
          </a:p>
          <a:p>
            <a:r>
              <a:rPr lang="pt-BR" sz="2400" dirty="0">
                <a:solidFill>
                  <a:srgbClr val="002060"/>
                </a:solidFill>
              </a:rPr>
              <a:t>Art. 1º ...</a:t>
            </a:r>
            <a:br>
              <a:rPr lang="pt-BR" sz="2400" dirty="0">
                <a:solidFill>
                  <a:srgbClr val="002060"/>
                </a:solidFill>
              </a:rPr>
            </a:br>
            <a:r>
              <a:rPr lang="pt-BR" sz="2400" dirty="0">
                <a:solidFill>
                  <a:srgbClr val="002060"/>
                </a:solidFill>
              </a:rPr>
              <a:t>§ 1º ...permitir a evidenciação, no mínimo: </a:t>
            </a:r>
            <a:br>
              <a:rPr lang="pt-BR" sz="2400" dirty="0">
                <a:solidFill>
                  <a:srgbClr val="002060"/>
                </a:solidFill>
              </a:rPr>
            </a:br>
            <a:r>
              <a:rPr lang="pt-BR" sz="2400" dirty="0">
                <a:solidFill>
                  <a:srgbClr val="002060"/>
                </a:solidFill>
              </a:rPr>
              <a:t>V - das informações necessárias à apuração dos custos dos programas e das unidades da administração pública;</a:t>
            </a:r>
            <a:br>
              <a:rPr lang="pt-BR" sz="2400" dirty="0">
                <a:solidFill>
                  <a:srgbClr val="002060"/>
                </a:solidFill>
              </a:rPr>
            </a:br>
            <a:r>
              <a:rPr lang="pt-BR" sz="2400" dirty="0">
                <a:solidFill>
                  <a:srgbClr val="002060"/>
                </a:solidFill>
              </a:rPr>
              <a:t>VI - da aplicação dos recursos pelos entes federativos, agrupados por ente federativo beneficiado, incluído o controle de convênios, de contratos e de instrumentos congêneres;</a:t>
            </a:r>
            <a:br>
              <a:rPr lang="pt-BR" sz="2400" dirty="0">
                <a:solidFill>
                  <a:srgbClr val="002060"/>
                </a:solidFill>
              </a:rPr>
            </a:br>
            <a:r>
              <a:rPr lang="pt-BR" sz="2400" dirty="0">
                <a:solidFill>
                  <a:srgbClr val="002060"/>
                </a:solidFill>
              </a:rPr>
              <a:t>VII - das operações de natureza financeira não compreendidas na execução orçamentária, das quais resultem débitos e créditos;</a:t>
            </a:r>
            <a:br>
              <a:rPr lang="pt-BR" sz="2400" dirty="0">
                <a:solidFill>
                  <a:srgbClr val="002060"/>
                </a:solidFill>
              </a:rPr>
            </a:br>
            <a:r>
              <a:rPr lang="pt-BR" sz="2400" dirty="0">
                <a:solidFill>
                  <a:srgbClr val="002060"/>
                </a:solidFill>
              </a:rPr>
              <a:t>VIII - do Diário, Razão e Balancete Contábil, individuais ou consolidados, gerados em conformidade com o Plano de Contas Aplicado ao Setor Público estabelecido pelas normas gerais de consolidação das contas públicas a que se refere o § 2º do art. 50 da Lei Complementar nº 101, de 2000;</a:t>
            </a:r>
          </a:p>
        </p:txBody>
      </p:sp>
    </p:spTree>
    <p:extLst>
      <p:ext uri="{BB962C8B-B14F-4D97-AF65-F5344CB8AC3E}">
        <p14:creationId xmlns:p14="http://schemas.microsoft.com/office/powerpoint/2010/main" val="93091617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10" name="CaixaDeTexto 9">
            <a:extLst>
              <a:ext uri="{FF2B5EF4-FFF2-40B4-BE49-F238E27FC236}">
                <a16:creationId xmlns:a16="http://schemas.microsoft.com/office/drawing/2014/main" id="{4C8A5261-CFD4-4B83-8835-4D6F8072D9A8}"/>
              </a:ext>
            </a:extLst>
          </p:cNvPr>
          <p:cNvSpPr txBox="1"/>
          <p:nvPr/>
        </p:nvSpPr>
        <p:spPr>
          <a:xfrm>
            <a:off x="2635263" y="97002"/>
            <a:ext cx="9194542" cy="830997"/>
          </a:xfrm>
          <a:prstGeom prst="rect">
            <a:avLst/>
          </a:prstGeom>
          <a:noFill/>
        </p:spPr>
        <p:txBody>
          <a:bodyPr wrap="squar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11" name="CaixaDeTexto 10">
            <a:extLst>
              <a:ext uri="{FF2B5EF4-FFF2-40B4-BE49-F238E27FC236}">
                <a16:creationId xmlns:a16="http://schemas.microsoft.com/office/drawing/2014/main" id="{FF91ABD6-CB63-43BE-A6B4-0DB6443FCFAD}"/>
              </a:ext>
            </a:extLst>
          </p:cNvPr>
          <p:cNvSpPr txBox="1"/>
          <p:nvPr/>
        </p:nvSpPr>
        <p:spPr>
          <a:xfrm>
            <a:off x="2659625" y="1225689"/>
            <a:ext cx="9532375" cy="5632311"/>
          </a:xfrm>
          <a:prstGeom prst="rect">
            <a:avLst/>
          </a:prstGeom>
          <a:noFill/>
        </p:spPr>
        <p:txBody>
          <a:bodyPr wrap="square" rtlCol="0">
            <a:spAutoFit/>
          </a:bodyPr>
          <a:lstStyle/>
          <a:p>
            <a:r>
              <a:rPr lang="pt-BR" sz="2400" b="1" u="sng" dirty="0">
                <a:solidFill>
                  <a:srgbClr val="002060"/>
                </a:solidFill>
              </a:rPr>
              <a:t>Responsabilidades</a:t>
            </a:r>
          </a:p>
          <a:p>
            <a:endParaRPr lang="pt-BR" sz="2400" dirty="0">
              <a:solidFill>
                <a:srgbClr val="002060"/>
              </a:solidFill>
            </a:endParaRPr>
          </a:p>
          <a:p>
            <a:r>
              <a:rPr lang="pt-BR" sz="2400" i="1" dirty="0">
                <a:solidFill>
                  <a:srgbClr val="002060"/>
                </a:solidFill>
              </a:rPr>
              <a:t>Art. 1º...</a:t>
            </a:r>
          </a:p>
          <a:p>
            <a:r>
              <a:rPr lang="pt-BR" sz="2400" i="1" dirty="0">
                <a:solidFill>
                  <a:srgbClr val="002060"/>
                </a:solidFill>
              </a:rPr>
              <a:t>§ 1º O </a:t>
            </a:r>
            <a:r>
              <a:rPr lang="pt-BR" sz="2400" i="1" dirty="0" err="1">
                <a:solidFill>
                  <a:srgbClr val="002060"/>
                </a:solidFill>
              </a:rPr>
              <a:t>Siafic</a:t>
            </a:r>
            <a:r>
              <a:rPr lang="pt-BR" sz="2400" i="1" dirty="0">
                <a:solidFill>
                  <a:srgbClr val="002060"/>
                </a:solidFill>
              </a:rPr>
              <a:t> corresponde à solução de tecnologia da informação </a:t>
            </a:r>
            <a:r>
              <a:rPr lang="pt-BR" sz="2400" b="1" i="1" dirty="0">
                <a:solidFill>
                  <a:srgbClr val="002060"/>
                </a:solidFill>
              </a:rPr>
              <a:t>mantida e gerenciada pelo Poder Executivo</a:t>
            </a:r>
            <a:r>
              <a:rPr lang="pt-BR" sz="2400" i="1" dirty="0">
                <a:solidFill>
                  <a:srgbClr val="002060"/>
                </a:solidFill>
              </a:rPr>
              <a:t>, ...</a:t>
            </a:r>
          </a:p>
          <a:p>
            <a:endParaRPr lang="pt-BR" sz="2400" i="1" dirty="0">
              <a:solidFill>
                <a:srgbClr val="002060"/>
              </a:solidFill>
            </a:endParaRPr>
          </a:p>
          <a:p>
            <a:r>
              <a:rPr lang="pt-BR" sz="2400" i="1" dirty="0">
                <a:solidFill>
                  <a:srgbClr val="002060"/>
                </a:solidFill>
              </a:rPr>
              <a:t>§ 3º Para fins do disposto no § 1º, entende-se como </a:t>
            </a:r>
            <a:r>
              <a:rPr lang="pt-BR" sz="2400" i="1" dirty="0" err="1">
                <a:solidFill>
                  <a:srgbClr val="002060"/>
                </a:solidFill>
              </a:rPr>
              <a:t>Siafic</a:t>
            </a:r>
            <a:r>
              <a:rPr lang="pt-BR" sz="2400" i="1" dirty="0">
                <a:solidFill>
                  <a:srgbClr val="002060"/>
                </a:solidFill>
              </a:rPr>
              <a:t> </a:t>
            </a:r>
            <a:r>
              <a:rPr lang="pt-BR" sz="2400" b="1" i="1" dirty="0">
                <a:solidFill>
                  <a:srgbClr val="002060"/>
                </a:solidFill>
              </a:rPr>
              <a:t>mantido e gerenciado pelo Poder Executivo a responsabilidade pela contratação ou desenvolvimento, pela manutenção e atualização do </a:t>
            </a:r>
            <a:r>
              <a:rPr lang="pt-BR" sz="2400" b="1" i="1" dirty="0" err="1">
                <a:solidFill>
                  <a:srgbClr val="002060"/>
                </a:solidFill>
              </a:rPr>
              <a:t>Siafic</a:t>
            </a:r>
            <a:r>
              <a:rPr lang="pt-BR" sz="2400" b="1" i="1" dirty="0">
                <a:solidFill>
                  <a:srgbClr val="002060"/>
                </a:solidFill>
              </a:rPr>
              <a:t> e pela definição das regras contábeis e das políticas de acesso e segurança da informação, aplicáveis aos Poderes e aos órgãos de cada ente federativo, com ou sem rateio de despesas</a:t>
            </a:r>
            <a:r>
              <a:rPr lang="pt-BR" sz="2400" i="1" dirty="0">
                <a:solidFill>
                  <a:srgbClr val="002060"/>
                </a:solidFill>
              </a:rPr>
              <a:t>. </a:t>
            </a:r>
            <a:r>
              <a:rPr lang="pt-BR" sz="2400" dirty="0">
                <a:solidFill>
                  <a:srgbClr val="002060"/>
                </a:solidFill>
              </a:rPr>
              <a:t/>
            </a:r>
            <a:br>
              <a:rPr lang="pt-BR" sz="2400" dirty="0">
                <a:solidFill>
                  <a:srgbClr val="002060"/>
                </a:solidFill>
              </a:rPr>
            </a:br>
            <a:r>
              <a:rPr lang="pt-BR" sz="2400" dirty="0">
                <a:solidFill>
                  <a:srgbClr val="002060"/>
                </a:solidFill>
              </a:rPr>
              <a:t/>
            </a:r>
            <a:br>
              <a:rPr lang="pt-BR" sz="2400" dirty="0">
                <a:solidFill>
                  <a:srgbClr val="002060"/>
                </a:solidFill>
              </a:rPr>
            </a:br>
            <a:r>
              <a:rPr lang="pt-BR" sz="2400" i="1" dirty="0">
                <a:solidFill>
                  <a:srgbClr val="002060"/>
                </a:solidFill>
              </a:rPr>
              <a:t>§ 4º O Poder Executivo observará a autonomia administrativa e financeira dos demais Poderes e órgãos </a:t>
            </a:r>
            <a:endParaRPr lang="pt-BR" sz="2400" dirty="0">
              <a:solidFill>
                <a:srgbClr val="002060"/>
              </a:solidFill>
            </a:endParaRPr>
          </a:p>
        </p:txBody>
      </p:sp>
    </p:spTree>
    <p:extLst>
      <p:ext uri="{BB962C8B-B14F-4D97-AF65-F5344CB8AC3E}">
        <p14:creationId xmlns:p14="http://schemas.microsoft.com/office/powerpoint/2010/main" val="194535400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FC935155-BDDC-4E20-9478-8161E55086EF}"/>
              </a:ext>
            </a:extLst>
          </p:cNvPr>
          <p:cNvSpPr txBox="1"/>
          <p:nvPr/>
        </p:nvSpPr>
        <p:spPr>
          <a:xfrm>
            <a:off x="3657154" y="268484"/>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5B99813A-5CC3-4CCB-8596-119C041544BB}"/>
              </a:ext>
            </a:extLst>
          </p:cNvPr>
          <p:cNvSpPr txBox="1"/>
          <p:nvPr/>
        </p:nvSpPr>
        <p:spPr>
          <a:xfrm>
            <a:off x="2783871" y="1445652"/>
            <a:ext cx="9236067" cy="5632311"/>
          </a:xfrm>
          <a:prstGeom prst="rect">
            <a:avLst/>
          </a:prstGeom>
          <a:noFill/>
        </p:spPr>
        <p:txBody>
          <a:bodyPr wrap="square" rtlCol="0">
            <a:spAutoFit/>
          </a:bodyPr>
          <a:lstStyle/>
          <a:p>
            <a:r>
              <a:rPr lang="pt-BR" sz="2400" b="1" dirty="0">
                <a:solidFill>
                  <a:srgbClr val="002060"/>
                </a:solidFill>
              </a:rPr>
              <a:t>Procedimentos contábeis</a:t>
            </a:r>
          </a:p>
          <a:p>
            <a:r>
              <a:rPr lang="pt-BR" sz="2400" dirty="0">
                <a:solidFill>
                  <a:srgbClr val="002060"/>
                </a:solidFill>
              </a:rPr>
              <a:t>Art. 1º ...</a:t>
            </a:r>
            <a:br>
              <a:rPr lang="pt-BR" sz="2400" dirty="0">
                <a:solidFill>
                  <a:srgbClr val="002060"/>
                </a:solidFill>
              </a:rPr>
            </a:br>
            <a:r>
              <a:rPr lang="pt-BR" sz="2400" dirty="0">
                <a:solidFill>
                  <a:srgbClr val="002060"/>
                </a:solidFill>
              </a:rPr>
              <a:t>§ 1º ...permitir a evidenciação, no mínimo: </a:t>
            </a:r>
          </a:p>
          <a:p>
            <a:r>
              <a:rPr lang="pt-BR" sz="2400" dirty="0">
                <a:solidFill>
                  <a:srgbClr val="002060"/>
                </a:solidFill>
              </a:rPr>
              <a:t/>
            </a:r>
            <a:br>
              <a:rPr lang="pt-BR" sz="2400" dirty="0">
                <a:solidFill>
                  <a:srgbClr val="002060"/>
                </a:solidFill>
              </a:rPr>
            </a:br>
            <a:r>
              <a:rPr lang="pt-BR" sz="2400" dirty="0">
                <a:solidFill>
                  <a:srgbClr val="002060"/>
                </a:solidFill>
              </a:rPr>
              <a:t>IX - das demonstrações contábeis e dos relatórios e demonstrativos fiscais, orçamentários, patrimoniais, econômicos e financeiros previstos em lei ou em acordos nacionais ou internacionais, necessariamente gerados com base nas informações referidas no inciso IX do </a:t>
            </a:r>
            <a:r>
              <a:rPr lang="pt-BR" sz="2400" b="1" dirty="0">
                <a:solidFill>
                  <a:srgbClr val="002060"/>
                </a:solidFill>
              </a:rPr>
              <a:t>caput </a:t>
            </a:r>
            <a:r>
              <a:rPr lang="pt-BR" sz="2400" dirty="0">
                <a:solidFill>
                  <a:srgbClr val="002060"/>
                </a:solidFill>
              </a:rPr>
              <a:t>do art. 2º;</a:t>
            </a:r>
            <a:br>
              <a:rPr lang="pt-BR" sz="2400" dirty="0">
                <a:solidFill>
                  <a:srgbClr val="002060"/>
                </a:solidFill>
              </a:rPr>
            </a:br>
            <a:r>
              <a:rPr lang="pt-BR" sz="2400" dirty="0">
                <a:solidFill>
                  <a:srgbClr val="002060"/>
                </a:solidFill>
              </a:rPr>
              <a:t>X - das operações intragovernamentais, com vistas à exclusão de duplicidades na apuração de limites e na consolidação das contas públicas;</a:t>
            </a:r>
            <a:br>
              <a:rPr lang="pt-BR" sz="2400" dirty="0">
                <a:solidFill>
                  <a:srgbClr val="002060"/>
                </a:solidFill>
              </a:rPr>
            </a:br>
            <a:r>
              <a:rPr lang="pt-BR" sz="2400" dirty="0">
                <a:solidFill>
                  <a:srgbClr val="002060"/>
                </a:solidFill>
              </a:rPr>
              <a:t>XI - da origem e da destinação dos recursos legalmente vinculados à finalidade específica; e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124052600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F8C43C10-D508-4CE8-8C3E-38B15862BDFA}"/>
              </a:ext>
            </a:extLst>
          </p:cNvPr>
          <p:cNvSpPr txBox="1"/>
          <p:nvPr/>
        </p:nvSpPr>
        <p:spPr>
          <a:xfrm>
            <a:off x="4060276" y="337426"/>
            <a:ext cx="6631752" cy="830997"/>
          </a:xfrm>
          <a:prstGeom prst="rect">
            <a:avLst/>
          </a:prstGeom>
          <a:noFill/>
        </p:spPr>
        <p:txBody>
          <a:bodyPr wrap="squar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5F2396E2-DD51-41FB-9411-DF675901320D}"/>
              </a:ext>
            </a:extLst>
          </p:cNvPr>
          <p:cNvSpPr txBox="1"/>
          <p:nvPr/>
        </p:nvSpPr>
        <p:spPr>
          <a:xfrm>
            <a:off x="2871018" y="1801090"/>
            <a:ext cx="8908027" cy="3416320"/>
          </a:xfrm>
          <a:prstGeom prst="rect">
            <a:avLst/>
          </a:prstGeom>
          <a:noFill/>
        </p:spPr>
        <p:txBody>
          <a:bodyPr wrap="square" rtlCol="0">
            <a:spAutoFit/>
          </a:bodyPr>
          <a:lstStyle/>
          <a:p>
            <a:r>
              <a:rPr lang="pt-BR" sz="2400" b="1" dirty="0">
                <a:solidFill>
                  <a:srgbClr val="002060"/>
                </a:solidFill>
              </a:rPr>
              <a:t>Procedimentos contábeis</a:t>
            </a:r>
          </a:p>
          <a:p>
            <a:endParaRPr lang="pt-BR" sz="2400" dirty="0">
              <a:solidFill>
                <a:srgbClr val="002060"/>
              </a:solidFill>
            </a:endParaRPr>
          </a:p>
          <a:p>
            <a:r>
              <a:rPr lang="pt-BR" sz="2400" dirty="0">
                <a:solidFill>
                  <a:srgbClr val="002060"/>
                </a:solidFill>
              </a:rPr>
              <a:t>§ 2º O </a:t>
            </a:r>
            <a:r>
              <a:rPr lang="pt-BR" sz="2400" dirty="0" err="1">
                <a:solidFill>
                  <a:srgbClr val="002060"/>
                </a:solidFill>
              </a:rPr>
              <a:t>Siafic</a:t>
            </a:r>
            <a:r>
              <a:rPr lang="pt-BR" sz="2400" dirty="0">
                <a:solidFill>
                  <a:srgbClr val="002060"/>
                </a:solidFill>
              </a:rPr>
              <a:t> permitirá a geração e a disponibilização de informações e de dados contábeis, orçamentários e fiscais, observados a periodicidade, o formato e o sistema estabelecidos pelo órgão central de contabilidade da União, nos termos do disposto no § 2º do art. 48 da Lei Complementar nº 101, de 2000, inclusive quanto ao controle de informações complementares.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105732443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D4E012A9-3DBA-4A39-8738-E97AE1F9C185}"/>
              </a:ext>
            </a:extLst>
          </p:cNvPr>
          <p:cNvSpPr txBox="1"/>
          <p:nvPr/>
        </p:nvSpPr>
        <p:spPr>
          <a:xfrm>
            <a:off x="3834134" y="409484"/>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38A04A82-D780-40AF-AD7C-0786276B0F11}"/>
              </a:ext>
            </a:extLst>
          </p:cNvPr>
          <p:cNvSpPr txBox="1"/>
          <p:nvPr/>
        </p:nvSpPr>
        <p:spPr>
          <a:xfrm>
            <a:off x="2857614" y="1525787"/>
            <a:ext cx="9162324" cy="5016758"/>
          </a:xfrm>
          <a:prstGeom prst="rect">
            <a:avLst/>
          </a:prstGeom>
          <a:noFill/>
        </p:spPr>
        <p:txBody>
          <a:bodyPr wrap="square" rtlCol="0">
            <a:spAutoFit/>
          </a:bodyPr>
          <a:lstStyle/>
          <a:p>
            <a:r>
              <a:rPr lang="pt-BR" sz="2400" b="1" dirty="0">
                <a:solidFill>
                  <a:srgbClr val="002060"/>
                </a:solidFill>
              </a:rPr>
              <a:t>Procedimentos contábeis</a:t>
            </a:r>
          </a:p>
          <a:p>
            <a:r>
              <a:rPr lang="pt-BR" sz="2400" dirty="0">
                <a:solidFill>
                  <a:srgbClr val="002060"/>
                </a:solidFill>
              </a:rPr>
              <a:t>Art. 2º ...:</a:t>
            </a:r>
            <a:br>
              <a:rPr lang="pt-BR" sz="2400" dirty="0">
                <a:solidFill>
                  <a:srgbClr val="002060"/>
                </a:solidFill>
              </a:rPr>
            </a:br>
            <a:r>
              <a:rPr lang="pt-BR" sz="800" dirty="0">
                <a:solidFill>
                  <a:srgbClr val="002060"/>
                </a:solidFill>
              </a:rPr>
              <a:t/>
            </a:r>
            <a:br>
              <a:rPr lang="pt-BR" sz="800" dirty="0">
                <a:solidFill>
                  <a:srgbClr val="002060"/>
                </a:solidFill>
              </a:rPr>
            </a:br>
            <a:r>
              <a:rPr lang="pt-BR" sz="2400" dirty="0">
                <a:solidFill>
                  <a:srgbClr val="002060"/>
                </a:solidFill>
              </a:rPr>
              <a:t>III - execução orçamentária - a previsão, a arrecadação e o recolhimento de receitas e a utilização de créditos consignados na Lei Orçamentária Anual a cada Poder ou órgão de que trata o § 1º do art. 1º, incluídas as fases de empenho, liquidação e pagamento;</a:t>
            </a:r>
            <a:br>
              <a:rPr lang="pt-BR" sz="2400" dirty="0">
                <a:solidFill>
                  <a:srgbClr val="002060"/>
                </a:solidFill>
              </a:rPr>
            </a:br>
            <a:r>
              <a:rPr lang="pt-BR" sz="2400" dirty="0">
                <a:solidFill>
                  <a:srgbClr val="002060"/>
                </a:solidFill>
              </a:rPr>
              <a:t>IV - administração financeira - as atividades de previsão, arrecadação, programação e execução financeira, de administração de direitos e haveres e de gestão do caixa, das disponibilidades e das garantias e obrigações de responsabilidade do Tesouro de cada ente federativo;</a:t>
            </a:r>
            <a:br>
              <a:rPr lang="pt-BR" sz="2400" dirty="0">
                <a:solidFill>
                  <a:srgbClr val="002060"/>
                </a:solidFill>
              </a:rPr>
            </a:br>
            <a:r>
              <a:rPr lang="pt-BR" sz="2400" dirty="0">
                <a:solidFill>
                  <a:srgbClr val="002060"/>
                </a:solidFill>
              </a:rPr>
              <a:t>V - controle da execução orçamentária e financeira - registros e atos necessários à coordenação da administração financeira e da execução orçamentária, incluídos os registros contábeis correspondentes;</a:t>
            </a:r>
          </a:p>
        </p:txBody>
      </p:sp>
    </p:spTree>
    <p:extLst>
      <p:ext uri="{BB962C8B-B14F-4D97-AF65-F5344CB8AC3E}">
        <p14:creationId xmlns:p14="http://schemas.microsoft.com/office/powerpoint/2010/main" val="375953554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3ADF5E7B-26C8-4FED-AC2E-1EE27D13EA9B}"/>
              </a:ext>
            </a:extLst>
          </p:cNvPr>
          <p:cNvSpPr txBox="1"/>
          <p:nvPr/>
        </p:nvSpPr>
        <p:spPr>
          <a:xfrm>
            <a:off x="3919994" y="376755"/>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421051AD-E83D-409D-9DAF-4FD61D86B137}"/>
              </a:ext>
            </a:extLst>
          </p:cNvPr>
          <p:cNvSpPr txBox="1"/>
          <p:nvPr/>
        </p:nvSpPr>
        <p:spPr>
          <a:xfrm>
            <a:off x="2861187" y="1799181"/>
            <a:ext cx="8868698" cy="4524315"/>
          </a:xfrm>
          <a:prstGeom prst="rect">
            <a:avLst/>
          </a:prstGeom>
          <a:noFill/>
        </p:spPr>
        <p:txBody>
          <a:bodyPr wrap="square" rtlCol="0">
            <a:spAutoFit/>
          </a:bodyPr>
          <a:lstStyle/>
          <a:p>
            <a:pPr algn="just"/>
            <a:r>
              <a:rPr lang="pt-BR" sz="2400" b="1" dirty="0">
                <a:solidFill>
                  <a:srgbClr val="002060"/>
                </a:solidFill>
              </a:rPr>
              <a:t>Procedimentos contábeis</a:t>
            </a:r>
          </a:p>
          <a:p>
            <a:pPr algn="just"/>
            <a:r>
              <a:rPr lang="pt-BR" sz="2400" dirty="0">
                <a:solidFill>
                  <a:srgbClr val="002060"/>
                </a:solidFill>
              </a:rPr>
              <a:t>Art. 2º ...:</a:t>
            </a:r>
          </a:p>
          <a:p>
            <a:pPr algn="just"/>
            <a:r>
              <a:rPr lang="pt-BR" sz="2400" dirty="0">
                <a:solidFill>
                  <a:srgbClr val="002060"/>
                </a:solidFill>
              </a:rPr>
              <a:t/>
            </a:r>
            <a:br>
              <a:rPr lang="pt-BR" sz="2400" dirty="0">
                <a:solidFill>
                  <a:srgbClr val="002060"/>
                </a:solidFill>
              </a:rPr>
            </a:br>
            <a:r>
              <a:rPr lang="pt-BR" sz="2400" dirty="0">
                <a:solidFill>
                  <a:srgbClr val="002060"/>
                </a:solidFill>
              </a:rPr>
              <a:t>VI - gestão contábil - conjunto de normativos, procedimentos e sistemas estruturantes ou organizacionais que visem evidenciar atos e fatos dos entes federativos relativos à situação orçamentária, financeira e patrimonial e os atos potenciais que possam gerar reflexos no patrimônio da entidade, para fins de prestação de contas e responsabilização, tomada de decisão e transparência das contas públicas; </a:t>
            </a:r>
          </a:p>
          <a:p>
            <a:pPr algn="just"/>
            <a:r>
              <a:rPr lang="pt-BR" sz="2400" dirty="0">
                <a:solidFill>
                  <a:srgbClr val="002060"/>
                </a:solidFill>
              </a:rPr>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121043351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2310D1B7-3D1E-4F82-B971-8A5C059C57A3}"/>
              </a:ext>
            </a:extLst>
          </p:cNvPr>
          <p:cNvSpPr txBox="1"/>
          <p:nvPr/>
        </p:nvSpPr>
        <p:spPr>
          <a:xfrm>
            <a:off x="4011115" y="327594"/>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0D4BD157-9E98-4D61-AA33-3CBA703CDCC2}"/>
              </a:ext>
            </a:extLst>
          </p:cNvPr>
          <p:cNvSpPr txBox="1"/>
          <p:nvPr/>
        </p:nvSpPr>
        <p:spPr>
          <a:xfrm>
            <a:off x="2748115" y="1279536"/>
            <a:ext cx="9271823" cy="5755422"/>
          </a:xfrm>
          <a:prstGeom prst="rect">
            <a:avLst/>
          </a:prstGeom>
          <a:noFill/>
        </p:spPr>
        <p:txBody>
          <a:bodyPr wrap="square" rtlCol="0">
            <a:spAutoFit/>
          </a:bodyPr>
          <a:lstStyle/>
          <a:p>
            <a:r>
              <a:rPr lang="pt-BR" sz="2400" b="1" dirty="0">
                <a:solidFill>
                  <a:srgbClr val="002060"/>
                </a:solidFill>
              </a:rPr>
              <a:t>Procedimentos contábeis</a:t>
            </a:r>
          </a:p>
          <a:p>
            <a:r>
              <a:rPr lang="pt-BR" sz="2400" dirty="0">
                <a:solidFill>
                  <a:srgbClr val="002060"/>
                </a:solidFill>
              </a:rPr>
              <a:t>Art. 2º ...:</a:t>
            </a:r>
            <a:br>
              <a:rPr lang="pt-BR" sz="2400" dirty="0">
                <a:solidFill>
                  <a:srgbClr val="002060"/>
                </a:solidFill>
              </a:rPr>
            </a:br>
            <a:r>
              <a:rPr lang="pt-BR" sz="800" dirty="0">
                <a:solidFill>
                  <a:srgbClr val="002060"/>
                </a:solidFill>
              </a:rPr>
              <a:t/>
            </a:r>
            <a:br>
              <a:rPr lang="pt-BR" sz="800" dirty="0">
                <a:solidFill>
                  <a:srgbClr val="002060"/>
                </a:solidFill>
              </a:rPr>
            </a:br>
            <a:r>
              <a:rPr lang="pt-BR" sz="2400" dirty="0">
                <a:solidFill>
                  <a:srgbClr val="002060"/>
                </a:solidFill>
              </a:rPr>
              <a:t>XIII - registro contábil - a tradução do fenômeno a ser representado pela contabilidade, observadas as exigências estabelecidas neste Decreto e nas normas de que trata a alínea “f” do </a:t>
            </a:r>
            <a:r>
              <a:rPr lang="pt-BR" sz="2400" b="1" dirty="0">
                <a:solidFill>
                  <a:srgbClr val="002060"/>
                </a:solidFill>
              </a:rPr>
              <a:t>caput </a:t>
            </a:r>
            <a:r>
              <a:rPr lang="pt-BR" sz="2400" dirty="0">
                <a:solidFill>
                  <a:srgbClr val="002060"/>
                </a:solidFill>
              </a:rPr>
              <a:t>do art. 6º do Decreto-Lei nº 9.295, de 27 de maio de 1946, relativas ao registro contábil, às formalidades da escrituração contábil, à documentação contábil, do Diário</a:t>
            </a:r>
            <a:br>
              <a:rPr lang="pt-BR" sz="2400" dirty="0">
                <a:solidFill>
                  <a:srgbClr val="002060"/>
                </a:solidFill>
              </a:rPr>
            </a:br>
            <a:r>
              <a:rPr lang="pt-BR" sz="2400" dirty="0">
                <a:solidFill>
                  <a:srgbClr val="002060"/>
                </a:solidFill>
              </a:rPr>
              <a:t>e do Razão;</a:t>
            </a:r>
            <a:br>
              <a:rPr lang="pt-BR" sz="2400" dirty="0">
                <a:solidFill>
                  <a:srgbClr val="002060"/>
                </a:solidFill>
              </a:rPr>
            </a:br>
            <a:r>
              <a:rPr lang="pt-BR" sz="2400" dirty="0">
                <a:solidFill>
                  <a:srgbClr val="002060"/>
                </a:solidFill>
              </a:rPr>
              <a:t>XIV - patrimônio da entidade - o conjunto de bens e direitos das entidades do setor público, tangíveis ou intangíveis, onerados ou não, adquiridos, formados, produzidos, recebidos, mantidos ou utilizados, e suas obrigações, conforme definição das normas de contabilidade aplicáveis;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159333830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EC23636F-598A-4A8B-8A58-B07A3BEEC28C}"/>
              </a:ext>
            </a:extLst>
          </p:cNvPr>
          <p:cNvSpPr txBox="1"/>
          <p:nvPr/>
        </p:nvSpPr>
        <p:spPr>
          <a:xfrm>
            <a:off x="3814469" y="376755"/>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81CF59A4-A013-4861-B518-F9C85909D785}"/>
              </a:ext>
            </a:extLst>
          </p:cNvPr>
          <p:cNvSpPr txBox="1"/>
          <p:nvPr/>
        </p:nvSpPr>
        <p:spPr>
          <a:xfrm>
            <a:off x="2930012" y="1801090"/>
            <a:ext cx="8760543" cy="5139869"/>
          </a:xfrm>
          <a:prstGeom prst="rect">
            <a:avLst/>
          </a:prstGeom>
          <a:noFill/>
        </p:spPr>
        <p:txBody>
          <a:bodyPr wrap="square" rtlCol="0">
            <a:spAutoFit/>
          </a:bodyPr>
          <a:lstStyle/>
          <a:p>
            <a:pPr algn="just"/>
            <a:r>
              <a:rPr lang="pt-BR" sz="2400" b="1" dirty="0">
                <a:solidFill>
                  <a:srgbClr val="002060"/>
                </a:solidFill>
              </a:rPr>
              <a:t>Procedimentos contábeis</a:t>
            </a:r>
          </a:p>
          <a:p>
            <a:pPr algn="just"/>
            <a:r>
              <a:rPr lang="pt-BR" sz="2400" dirty="0">
                <a:solidFill>
                  <a:srgbClr val="002060"/>
                </a:solidFill>
              </a:rPr>
              <a:t>Art. 2º ...:</a:t>
            </a:r>
          </a:p>
          <a:p>
            <a:pPr algn="just"/>
            <a:r>
              <a:rPr lang="pt-BR" sz="800" dirty="0">
                <a:solidFill>
                  <a:srgbClr val="002060"/>
                </a:solidFill>
              </a:rPr>
              <a:t/>
            </a:r>
            <a:br>
              <a:rPr lang="pt-BR" sz="800" dirty="0">
                <a:solidFill>
                  <a:srgbClr val="002060"/>
                </a:solidFill>
              </a:rPr>
            </a:br>
            <a:r>
              <a:rPr lang="pt-BR" sz="800" dirty="0">
                <a:solidFill>
                  <a:srgbClr val="002060"/>
                </a:solidFill>
              </a:rPr>
              <a:t/>
            </a:r>
            <a:br>
              <a:rPr lang="pt-BR" sz="800" dirty="0">
                <a:solidFill>
                  <a:srgbClr val="002060"/>
                </a:solidFill>
              </a:rPr>
            </a:br>
            <a:r>
              <a:rPr lang="pt-BR" sz="2400" dirty="0">
                <a:solidFill>
                  <a:srgbClr val="002060"/>
                </a:solidFill>
              </a:rPr>
              <a:t>XVII - documento de suporte - documento, físico ou eletrônico, gerado ou não pelo </a:t>
            </a:r>
            <a:r>
              <a:rPr lang="pt-BR" sz="2400" dirty="0" err="1">
                <a:solidFill>
                  <a:srgbClr val="002060"/>
                </a:solidFill>
              </a:rPr>
              <a:t>Siafic</a:t>
            </a:r>
            <a:r>
              <a:rPr lang="pt-BR" sz="2400" dirty="0">
                <a:solidFill>
                  <a:srgbClr val="002060"/>
                </a:solidFill>
              </a:rPr>
              <a:t>, que comprova a transação na entidade do setor público, utilizado para a sustentação do registro contábil, tais como notas fiscais, contratos e recibos;</a:t>
            </a:r>
          </a:p>
          <a:p>
            <a:pPr algn="just"/>
            <a:r>
              <a:rPr lang="pt-BR" sz="2400" dirty="0">
                <a:solidFill>
                  <a:srgbClr val="002060"/>
                </a:solidFill>
              </a:rPr>
              <a:t/>
            </a:r>
            <a:br>
              <a:rPr lang="pt-BR" sz="2400" dirty="0">
                <a:solidFill>
                  <a:srgbClr val="002060"/>
                </a:solidFill>
              </a:rPr>
            </a:br>
            <a:r>
              <a:rPr lang="pt-BR" sz="2400" dirty="0">
                <a:solidFill>
                  <a:srgbClr val="002060"/>
                </a:solidFill>
              </a:rPr>
              <a:t>XVIII - documento contábil - documento gerado pelo </a:t>
            </a:r>
            <a:r>
              <a:rPr lang="pt-BR" sz="2400" dirty="0" err="1">
                <a:solidFill>
                  <a:srgbClr val="002060"/>
                </a:solidFill>
              </a:rPr>
              <a:t>Siafic</a:t>
            </a:r>
            <a:r>
              <a:rPr lang="pt-BR" sz="2400" dirty="0">
                <a:solidFill>
                  <a:srgbClr val="002060"/>
                </a:solidFill>
              </a:rPr>
              <a:t> que origina lançamentos contábeis, tais como notas de empenho, notas de lançamento, notas de dotação e notas de movimentação de crédito; </a:t>
            </a:r>
          </a:p>
          <a:p>
            <a:pPr algn="just"/>
            <a:r>
              <a:rPr lang="pt-BR" sz="2400" dirty="0">
                <a:solidFill>
                  <a:srgbClr val="002060"/>
                </a:solidFill>
              </a:rPr>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312959897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63376932-0A1F-40F9-9789-F5DC3A8CCC6C}"/>
              </a:ext>
            </a:extLst>
          </p:cNvPr>
          <p:cNvSpPr txBox="1"/>
          <p:nvPr/>
        </p:nvSpPr>
        <p:spPr>
          <a:xfrm>
            <a:off x="3919994" y="485047"/>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7EBA0F01-B45B-45BA-890B-841A5367DAE6}"/>
              </a:ext>
            </a:extLst>
          </p:cNvPr>
          <p:cNvSpPr txBox="1"/>
          <p:nvPr/>
        </p:nvSpPr>
        <p:spPr>
          <a:xfrm>
            <a:off x="3005098" y="1739438"/>
            <a:ext cx="9014840" cy="4770537"/>
          </a:xfrm>
          <a:prstGeom prst="rect">
            <a:avLst/>
          </a:prstGeom>
          <a:noFill/>
        </p:spPr>
        <p:txBody>
          <a:bodyPr wrap="square" rtlCol="0">
            <a:spAutoFit/>
          </a:bodyPr>
          <a:lstStyle/>
          <a:p>
            <a:pPr algn="just"/>
            <a:r>
              <a:rPr lang="pt-BR" sz="2400" b="1" dirty="0">
                <a:solidFill>
                  <a:srgbClr val="002060"/>
                </a:solidFill>
              </a:rPr>
              <a:t>Procedimentos contábeis</a:t>
            </a:r>
          </a:p>
          <a:p>
            <a:pPr algn="just"/>
            <a:r>
              <a:rPr lang="pt-BR" sz="800" dirty="0">
                <a:solidFill>
                  <a:srgbClr val="002060"/>
                </a:solidFill>
              </a:rPr>
              <a:t/>
            </a:r>
            <a:br>
              <a:rPr lang="pt-BR" sz="800" dirty="0">
                <a:solidFill>
                  <a:srgbClr val="002060"/>
                </a:solidFill>
              </a:rPr>
            </a:br>
            <a:r>
              <a:rPr lang="pt-BR" sz="2400" dirty="0">
                <a:solidFill>
                  <a:srgbClr val="002060"/>
                </a:solidFill>
              </a:rPr>
              <a:t>Art. 3º Os procedimentos contábeis do </a:t>
            </a:r>
            <a:r>
              <a:rPr lang="pt-BR" sz="2400" dirty="0" err="1">
                <a:solidFill>
                  <a:srgbClr val="002060"/>
                </a:solidFill>
              </a:rPr>
              <a:t>Siafic</a:t>
            </a:r>
            <a:r>
              <a:rPr lang="pt-BR" sz="2400" dirty="0">
                <a:solidFill>
                  <a:srgbClr val="002060"/>
                </a:solidFill>
              </a:rPr>
              <a:t> observarão as normas gerais de consolidação das contas públicas de que trata o § 2º do art. 50 da Lei Complementar nº 101, de 2000, relativas à contabilidade aplicada ao setor público e à elaboração dos relatórios e demonstrativos fiscais.</a:t>
            </a:r>
          </a:p>
          <a:p>
            <a:pPr algn="just"/>
            <a:r>
              <a:rPr lang="pt-BR" sz="800" dirty="0">
                <a:solidFill>
                  <a:srgbClr val="002060"/>
                </a:solidFill>
              </a:rPr>
              <a:t/>
            </a:r>
            <a:br>
              <a:rPr lang="pt-BR" sz="800" dirty="0">
                <a:solidFill>
                  <a:srgbClr val="002060"/>
                </a:solidFill>
              </a:rPr>
            </a:br>
            <a:r>
              <a:rPr lang="pt-BR" sz="2400" dirty="0">
                <a:solidFill>
                  <a:srgbClr val="002060"/>
                </a:solidFill>
              </a:rPr>
              <a:t>Parágrafo único. Os entes federativos poderão editar normas contábeis específicas relativas ao </a:t>
            </a:r>
            <a:r>
              <a:rPr lang="pt-BR" sz="2400" dirty="0" err="1">
                <a:solidFill>
                  <a:srgbClr val="002060"/>
                </a:solidFill>
              </a:rPr>
              <a:t>Siafic</a:t>
            </a:r>
            <a:r>
              <a:rPr lang="pt-BR" sz="2400" dirty="0">
                <a:solidFill>
                  <a:srgbClr val="002060"/>
                </a:solidFill>
              </a:rPr>
              <a:t>, estabelecidas, preferencialmente, por ato do órgão central de contabilidade ou do gestor responsável, pertencente à estrutura da administração pública do respectivo ente, observado o disposto pelo </a:t>
            </a:r>
            <a:r>
              <a:rPr lang="pt-BR" sz="2400" b="1" dirty="0">
                <a:solidFill>
                  <a:srgbClr val="002060"/>
                </a:solidFill>
              </a:rPr>
              <a:t>caput </a:t>
            </a:r>
            <a:r>
              <a:rPr lang="pt-BR" sz="2400" dirty="0">
                <a:solidFill>
                  <a:srgbClr val="002060"/>
                </a:solidFill>
              </a:rPr>
              <a:t>e sem prejuízo das determinações expedidas pelos órgãos de controle interno e externo. </a:t>
            </a:r>
          </a:p>
        </p:txBody>
      </p:sp>
    </p:spTree>
    <p:extLst>
      <p:ext uri="{BB962C8B-B14F-4D97-AF65-F5344CB8AC3E}">
        <p14:creationId xmlns:p14="http://schemas.microsoft.com/office/powerpoint/2010/main" val="42513385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E3C6B21D-6750-4A1E-A5D7-8878D973CF3D}"/>
              </a:ext>
            </a:extLst>
          </p:cNvPr>
          <p:cNvSpPr txBox="1"/>
          <p:nvPr/>
        </p:nvSpPr>
        <p:spPr>
          <a:xfrm>
            <a:off x="4138934" y="485047"/>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95112AEA-65E2-4B0A-8A46-45D69B77B22A}"/>
              </a:ext>
            </a:extLst>
          </p:cNvPr>
          <p:cNvSpPr txBox="1"/>
          <p:nvPr/>
        </p:nvSpPr>
        <p:spPr>
          <a:xfrm>
            <a:off x="2939844" y="1801090"/>
            <a:ext cx="9044337" cy="4770537"/>
          </a:xfrm>
          <a:prstGeom prst="rect">
            <a:avLst/>
          </a:prstGeom>
          <a:noFill/>
        </p:spPr>
        <p:txBody>
          <a:bodyPr wrap="square" rtlCol="0">
            <a:spAutoFit/>
          </a:bodyPr>
          <a:lstStyle/>
          <a:p>
            <a:r>
              <a:rPr lang="pt-BR" sz="2400" b="1" dirty="0">
                <a:solidFill>
                  <a:srgbClr val="002060"/>
                </a:solidFill>
              </a:rPr>
              <a:t>Procedimentos contábeis</a:t>
            </a:r>
          </a:p>
          <a:p>
            <a:r>
              <a:rPr lang="pt-BR" sz="800" dirty="0">
                <a:solidFill>
                  <a:srgbClr val="002060"/>
                </a:solidFill>
              </a:rPr>
              <a:t/>
            </a:r>
            <a:br>
              <a:rPr lang="pt-BR" sz="800" dirty="0">
                <a:solidFill>
                  <a:srgbClr val="002060"/>
                </a:solidFill>
              </a:rPr>
            </a:br>
            <a:r>
              <a:rPr lang="pt-BR" sz="2400" dirty="0">
                <a:solidFill>
                  <a:srgbClr val="002060"/>
                </a:solidFill>
              </a:rPr>
              <a:t>Art. 4º O </a:t>
            </a:r>
            <a:r>
              <a:rPr lang="pt-BR" sz="2400" dirty="0" err="1">
                <a:solidFill>
                  <a:srgbClr val="002060"/>
                </a:solidFill>
              </a:rPr>
              <a:t>Siafic</a:t>
            </a:r>
            <a:r>
              <a:rPr lang="pt-BR" sz="2400" dirty="0">
                <a:solidFill>
                  <a:srgbClr val="002060"/>
                </a:solidFill>
              </a:rPr>
              <a:t> processará e centralizará o registro contábil dos atos e fatos que afetem ou possam afetar o patrimônio da entidade, sem prejuízo do disposto na legislação aplicável.</a:t>
            </a:r>
          </a:p>
          <a:p>
            <a:r>
              <a:rPr lang="pt-BR" sz="800" dirty="0">
                <a:solidFill>
                  <a:srgbClr val="002060"/>
                </a:solidFill>
              </a:rPr>
              <a:t/>
            </a:r>
            <a:br>
              <a:rPr lang="pt-BR" sz="800" dirty="0">
                <a:solidFill>
                  <a:srgbClr val="002060"/>
                </a:solidFill>
              </a:rPr>
            </a:br>
            <a:r>
              <a:rPr lang="pt-BR" sz="2400" dirty="0">
                <a:solidFill>
                  <a:srgbClr val="002060"/>
                </a:solidFill>
              </a:rPr>
              <a:t>§ 1º O registro representará integralmente o fato ocorrido, observada a tempestividade necessária para que a informação contábil gerada não perca a sua utilidade, e será efetuado:</a:t>
            </a:r>
            <a:br>
              <a:rPr lang="pt-BR" sz="2400" dirty="0">
                <a:solidFill>
                  <a:srgbClr val="002060"/>
                </a:solidFill>
              </a:rPr>
            </a:br>
            <a:r>
              <a:rPr lang="pt-BR" sz="2400" dirty="0">
                <a:solidFill>
                  <a:srgbClr val="002060"/>
                </a:solidFill>
              </a:rPr>
              <a:t>I - conforme o mecanismo de débitos e créditos em partidas dobradas; e</a:t>
            </a:r>
            <a:br>
              <a:rPr lang="pt-BR" sz="2400" dirty="0">
                <a:solidFill>
                  <a:srgbClr val="002060"/>
                </a:solidFill>
              </a:rPr>
            </a:br>
            <a:r>
              <a:rPr lang="pt-BR" sz="2400" dirty="0">
                <a:solidFill>
                  <a:srgbClr val="002060"/>
                </a:solidFill>
              </a:rPr>
              <a:t>II - em idioma e moeda corrente nacionais, exceto na hipótese de unidade gestora ou executora que utilize moeda funcional diferente da moeda nacional, cujo registro se dará na respectiva moeda funcional. </a:t>
            </a:r>
          </a:p>
        </p:txBody>
      </p:sp>
    </p:spTree>
    <p:extLst>
      <p:ext uri="{BB962C8B-B14F-4D97-AF65-F5344CB8AC3E}">
        <p14:creationId xmlns:p14="http://schemas.microsoft.com/office/powerpoint/2010/main" val="59453758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9370E9C1-1C38-46B3-AA12-E96EC214F5B6}"/>
              </a:ext>
            </a:extLst>
          </p:cNvPr>
          <p:cNvSpPr txBox="1"/>
          <p:nvPr/>
        </p:nvSpPr>
        <p:spPr>
          <a:xfrm>
            <a:off x="3834134" y="363317"/>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5D8ABB4F-CFB3-4A1F-84B6-1A101C94281C}"/>
              </a:ext>
            </a:extLst>
          </p:cNvPr>
          <p:cNvSpPr txBox="1"/>
          <p:nvPr/>
        </p:nvSpPr>
        <p:spPr>
          <a:xfrm>
            <a:off x="2748115" y="1801090"/>
            <a:ext cx="9183334" cy="4524315"/>
          </a:xfrm>
          <a:prstGeom prst="rect">
            <a:avLst/>
          </a:prstGeom>
          <a:noFill/>
        </p:spPr>
        <p:txBody>
          <a:bodyPr wrap="square" rtlCol="0">
            <a:spAutoFit/>
          </a:bodyPr>
          <a:lstStyle/>
          <a:p>
            <a:pPr algn="just"/>
            <a:r>
              <a:rPr lang="pt-BR" sz="2400" b="1" dirty="0">
                <a:solidFill>
                  <a:srgbClr val="002060"/>
                </a:solidFill>
              </a:rPr>
              <a:t>Procedimentos contábeis</a:t>
            </a:r>
          </a:p>
          <a:p>
            <a:pPr algn="just"/>
            <a:r>
              <a:rPr lang="pt-BR" sz="800" dirty="0">
                <a:solidFill>
                  <a:srgbClr val="002060"/>
                </a:solidFill>
              </a:rPr>
              <a:t/>
            </a:r>
            <a:br>
              <a:rPr lang="pt-BR" sz="800" dirty="0">
                <a:solidFill>
                  <a:srgbClr val="002060"/>
                </a:solidFill>
              </a:rPr>
            </a:br>
            <a:r>
              <a:rPr lang="pt-BR" sz="2400" dirty="0">
                <a:solidFill>
                  <a:srgbClr val="002060"/>
                </a:solidFill>
              </a:rPr>
              <a:t>Art. 4º ...</a:t>
            </a:r>
          </a:p>
          <a:p>
            <a:pPr algn="just"/>
            <a:r>
              <a:rPr lang="pt-BR" sz="2400" dirty="0">
                <a:solidFill>
                  <a:srgbClr val="002060"/>
                </a:solidFill>
              </a:rPr>
              <a:t>§ 2º Na hipótese de transação em moeda estrangeira, esta será convertida em moeda nacional e será aplicada a taxa de câmbio na data de referência estabelecida em norma aplicável.</a:t>
            </a:r>
          </a:p>
          <a:p>
            <a:pPr algn="just"/>
            <a:r>
              <a:rPr lang="pt-BR" sz="800" dirty="0">
                <a:solidFill>
                  <a:srgbClr val="002060"/>
                </a:solidFill>
              </a:rPr>
              <a:t/>
            </a:r>
            <a:br>
              <a:rPr lang="pt-BR" sz="800" dirty="0">
                <a:solidFill>
                  <a:srgbClr val="002060"/>
                </a:solidFill>
              </a:rPr>
            </a:br>
            <a:r>
              <a:rPr lang="pt-BR" sz="2400" dirty="0">
                <a:solidFill>
                  <a:srgbClr val="002060"/>
                </a:solidFill>
              </a:rPr>
              <a:t>§ 3º O Diário, o Razão e os documentos gerados pelo </a:t>
            </a:r>
            <a:r>
              <a:rPr lang="pt-BR" sz="2400" dirty="0" err="1">
                <a:solidFill>
                  <a:srgbClr val="002060"/>
                </a:solidFill>
              </a:rPr>
              <a:t>Siafic</a:t>
            </a:r>
            <a:r>
              <a:rPr lang="pt-BR" sz="2400" dirty="0">
                <a:solidFill>
                  <a:srgbClr val="002060"/>
                </a:solidFill>
              </a:rPr>
              <a:t> ficarão à disposição dos usuários e dos órgãos de controle interno e externo, no prazo estabelecido em legislação ou norma específica.</a:t>
            </a:r>
          </a:p>
          <a:p>
            <a:pPr algn="just"/>
            <a:r>
              <a:rPr lang="pt-BR" sz="800" dirty="0">
                <a:solidFill>
                  <a:srgbClr val="002060"/>
                </a:solidFill>
              </a:rPr>
              <a:t/>
            </a:r>
            <a:br>
              <a:rPr lang="pt-BR" sz="800" dirty="0">
                <a:solidFill>
                  <a:srgbClr val="002060"/>
                </a:solidFill>
              </a:rPr>
            </a:br>
            <a:r>
              <a:rPr lang="pt-BR" sz="2400" dirty="0">
                <a:solidFill>
                  <a:srgbClr val="002060"/>
                </a:solidFill>
              </a:rPr>
              <a:t>§ 4º Os registros contábeis serão efetuados de forma analítica e refletirão a transação com base em documentação de suporte que assegure o cumprimento da característica qualitativa da </a:t>
            </a:r>
            <a:r>
              <a:rPr lang="pt-BR" sz="2400" dirty="0" err="1">
                <a:solidFill>
                  <a:srgbClr val="002060"/>
                </a:solidFill>
              </a:rPr>
              <a:t>verificabilidade</a:t>
            </a:r>
            <a:r>
              <a:rPr lang="pt-BR" sz="2400" dirty="0">
                <a:solidFill>
                  <a:srgbClr val="002060"/>
                </a:solidFill>
              </a:rPr>
              <a:t>.</a:t>
            </a:r>
          </a:p>
        </p:txBody>
      </p:sp>
    </p:spTree>
    <p:extLst>
      <p:ext uri="{BB962C8B-B14F-4D97-AF65-F5344CB8AC3E}">
        <p14:creationId xmlns:p14="http://schemas.microsoft.com/office/powerpoint/2010/main" val="65021016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7BB5AFE8-C8A5-4002-890D-3D1298D00F4E}"/>
              </a:ext>
            </a:extLst>
          </p:cNvPr>
          <p:cNvSpPr txBox="1"/>
          <p:nvPr/>
        </p:nvSpPr>
        <p:spPr>
          <a:xfrm>
            <a:off x="4132285" y="24569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0FBEF98F-7AC3-4413-BC12-B7E2553FA504}"/>
              </a:ext>
            </a:extLst>
          </p:cNvPr>
          <p:cNvSpPr txBox="1"/>
          <p:nvPr/>
        </p:nvSpPr>
        <p:spPr>
          <a:xfrm>
            <a:off x="2837055" y="1162094"/>
            <a:ext cx="9222212" cy="5755422"/>
          </a:xfrm>
          <a:prstGeom prst="rect">
            <a:avLst/>
          </a:prstGeom>
          <a:noFill/>
        </p:spPr>
        <p:txBody>
          <a:bodyPr wrap="square" rtlCol="0">
            <a:spAutoFit/>
          </a:bodyPr>
          <a:lstStyle/>
          <a:p>
            <a:r>
              <a:rPr lang="pt-BR" sz="2400" b="1" dirty="0">
                <a:solidFill>
                  <a:srgbClr val="002060"/>
                </a:solidFill>
              </a:rPr>
              <a:t>Procedimentos contábeis</a:t>
            </a:r>
          </a:p>
          <a:p>
            <a:r>
              <a:rPr lang="pt-BR" sz="800" dirty="0">
                <a:solidFill>
                  <a:srgbClr val="002060"/>
                </a:solidFill>
              </a:rPr>
              <a:t/>
            </a:r>
            <a:br>
              <a:rPr lang="pt-BR" sz="800" dirty="0">
                <a:solidFill>
                  <a:srgbClr val="002060"/>
                </a:solidFill>
              </a:rPr>
            </a:br>
            <a:r>
              <a:rPr lang="pt-BR" sz="2400" dirty="0">
                <a:solidFill>
                  <a:srgbClr val="002060"/>
                </a:solidFill>
              </a:rPr>
              <a:t>Art. 4º ...</a:t>
            </a:r>
          </a:p>
          <a:p>
            <a:r>
              <a:rPr lang="pt-BR" sz="2400" dirty="0">
                <a:solidFill>
                  <a:srgbClr val="002060"/>
                </a:solidFill>
              </a:rPr>
              <a:t>§ 5º Os responsáveis pelos registros adotarão providências para a obtenção da documentação na forma e no prazo adequados para evitar omissões ou distorções.</a:t>
            </a:r>
            <a:br>
              <a:rPr lang="pt-BR" sz="2400" dirty="0">
                <a:solidFill>
                  <a:srgbClr val="002060"/>
                </a:solidFill>
              </a:rPr>
            </a:br>
            <a:r>
              <a:rPr lang="pt-BR" sz="2400" dirty="0">
                <a:solidFill>
                  <a:srgbClr val="002060"/>
                </a:solidFill>
              </a:rPr>
              <a:t>§ 6º O registro contábil conterá, no mínimo, os seguintes elementos:</a:t>
            </a:r>
            <a:br>
              <a:rPr lang="pt-BR" sz="2400" dirty="0">
                <a:solidFill>
                  <a:srgbClr val="002060"/>
                </a:solidFill>
              </a:rPr>
            </a:br>
            <a:r>
              <a:rPr lang="pt-BR" sz="2400" dirty="0">
                <a:solidFill>
                  <a:srgbClr val="002060"/>
                </a:solidFill>
              </a:rPr>
              <a:t>I - a data da ocorrência da transação;</a:t>
            </a:r>
            <a:br>
              <a:rPr lang="pt-BR" sz="2400" dirty="0">
                <a:solidFill>
                  <a:srgbClr val="002060"/>
                </a:solidFill>
              </a:rPr>
            </a:br>
            <a:r>
              <a:rPr lang="pt-BR" sz="2400" dirty="0">
                <a:solidFill>
                  <a:srgbClr val="002060"/>
                </a:solidFill>
              </a:rPr>
              <a:t>II - a conta debitada;</a:t>
            </a:r>
            <a:br>
              <a:rPr lang="pt-BR" sz="2400" dirty="0">
                <a:solidFill>
                  <a:srgbClr val="002060"/>
                </a:solidFill>
              </a:rPr>
            </a:br>
            <a:r>
              <a:rPr lang="pt-BR" sz="2400" dirty="0">
                <a:solidFill>
                  <a:srgbClr val="002060"/>
                </a:solidFill>
              </a:rPr>
              <a:t>III - a conta creditada;</a:t>
            </a:r>
            <a:br>
              <a:rPr lang="pt-BR" sz="2400" dirty="0">
                <a:solidFill>
                  <a:srgbClr val="002060"/>
                </a:solidFill>
              </a:rPr>
            </a:br>
            <a:r>
              <a:rPr lang="pt-BR" sz="2400" dirty="0">
                <a:solidFill>
                  <a:srgbClr val="002060"/>
                </a:solidFill>
              </a:rPr>
              <a:t>IV - o histórico da transação, com referência à documentação de suporte, de forma descritiva ou por meio do uso de código de histórico padronizado;</a:t>
            </a:r>
            <a:br>
              <a:rPr lang="pt-BR" sz="2400" dirty="0">
                <a:solidFill>
                  <a:srgbClr val="002060"/>
                </a:solidFill>
              </a:rPr>
            </a:br>
            <a:r>
              <a:rPr lang="pt-BR" sz="2400" dirty="0">
                <a:solidFill>
                  <a:srgbClr val="002060"/>
                </a:solidFill>
              </a:rPr>
              <a:t>V - o valor da transação; e</a:t>
            </a:r>
            <a:br>
              <a:rPr lang="pt-BR" sz="2400" dirty="0">
                <a:solidFill>
                  <a:srgbClr val="002060"/>
                </a:solidFill>
              </a:rPr>
            </a:br>
            <a:r>
              <a:rPr lang="pt-BR" sz="2400" dirty="0">
                <a:solidFill>
                  <a:srgbClr val="002060"/>
                </a:solidFill>
              </a:rPr>
              <a:t>VI - o número de controle dos registros eletrônicos que integrem um mesmo lançamento contábil.</a:t>
            </a:r>
          </a:p>
        </p:txBody>
      </p:sp>
    </p:spTree>
    <p:extLst>
      <p:ext uri="{BB962C8B-B14F-4D97-AF65-F5344CB8AC3E}">
        <p14:creationId xmlns:p14="http://schemas.microsoft.com/office/powerpoint/2010/main" val="154473102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7" name="CaixaDeTexto 6">
            <a:extLst>
              <a:ext uri="{FF2B5EF4-FFF2-40B4-BE49-F238E27FC236}">
                <a16:creationId xmlns:a16="http://schemas.microsoft.com/office/drawing/2014/main" id="{4B2A64B4-FE0B-4C9B-A888-09BB8DC03CA2}"/>
              </a:ext>
            </a:extLst>
          </p:cNvPr>
          <p:cNvSpPr txBox="1"/>
          <p:nvPr/>
        </p:nvSpPr>
        <p:spPr>
          <a:xfrm>
            <a:off x="3707211" y="105139"/>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12" name="CaixaDeTexto 11">
            <a:extLst>
              <a:ext uri="{FF2B5EF4-FFF2-40B4-BE49-F238E27FC236}">
                <a16:creationId xmlns:a16="http://schemas.microsoft.com/office/drawing/2014/main" id="{BF3CECE1-7875-450F-820F-9292A4C29C69}"/>
              </a:ext>
            </a:extLst>
          </p:cNvPr>
          <p:cNvSpPr txBox="1"/>
          <p:nvPr/>
        </p:nvSpPr>
        <p:spPr>
          <a:xfrm>
            <a:off x="2659625" y="1089772"/>
            <a:ext cx="9360313" cy="5663089"/>
          </a:xfrm>
          <a:prstGeom prst="rect">
            <a:avLst/>
          </a:prstGeom>
          <a:noFill/>
        </p:spPr>
        <p:txBody>
          <a:bodyPr wrap="square" rtlCol="0">
            <a:spAutoFit/>
          </a:bodyPr>
          <a:lstStyle/>
          <a:p>
            <a:pPr algn="just"/>
            <a:r>
              <a:rPr lang="pt-BR" sz="2400" b="1" u="sng" dirty="0">
                <a:solidFill>
                  <a:srgbClr val="002060"/>
                </a:solidFill>
              </a:rPr>
              <a:t>Responsabilidades</a:t>
            </a:r>
          </a:p>
          <a:p>
            <a:pPr algn="just"/>
            <a:endParaRPr lang="pt-BR" sz="2400" dirty="0">
              <a:solidFill>
                <a:srgbClr val="002060"/>
              </a:solidFill>
            </a:endParaRPr>
          </a:p>
          <a:p>
            <a:pPr algn="just"/>
            <a:r>
              <a:rPr lang="pt-BR" sz="2400" i="1" dirty="0">
                <a:solidFill>
                  <a:srgbClr val="002060"/>
                </a:solidFill>
              </a:rPr>
              <a:t>Art. 2º...</a:t>
            </a:r>
          </a:p>
          <a:p>
            <a:pPr algn="just"/>
            <a:endParaRPr lang="pt-BR" dirty="0">
              <a:solidFill>
                <a:srgbClr val="002060"/>
              </a:solidFill>
            </a:endParaRPr>
          </a:p>
          <a:p>
            <a:pPr algn="just"/>
            <a:r>
              <a:rPr lang="pt-BR" sz="2400" i="1" dirty="0">
                <a:solidFill>
                  <a:srgbClr val="002060"/>
                </a:solidFill>
              </a:rPr>
              <a:t>XV - </a:t>
            </a:r>
            <a:r>
              <a:rPr lang="pt-BR" sz="2400" b="1" i="1" dirty="0">
                <a:solidFill>
                  <a:srgbClr val="002060"/>
                </a:solidFill>
              </a:rPr>
              <a:t>usuário </a:t>
            </a:r>
            <a:r>
              <a:rPr lang="pt-BR" sz="2400" i="1" dirty="0">
                <a:solidFill>
                  <a:srgbClr val="002060"/>
                </a:solidFill>
              </a:rPr>
              <a:t>- a pessoa física que, após o cadastramento e a habilitação de acesso no </a:t>
            </a:r>
            <a:r>
              <a:rPr lang="pt-BR" sz="2400" i="1" dirty="0" err="1">
                <a:solidFill>
                  <a:srgbClr val="002060"/>
                </a:solidFill>
              </a:rPr>
              <a:t>Siafic</a:t>
            </a:r>
            <a:r>
              <a:rPr lang="pt-BR" sz="2400" i="1" dirty="0">
                <a:solidFill>
                  <a:srgbClr val="002060"/>
                </a:solidFill>
              </a:rPr>
              <a:t>:</a:t>
            </a:r>
          </a:p>
          <a:p>
            <a:r>
              <a:rPr lang="pt-BR" sz="800" i="1" dirty="0">
                <a:solidFill>
                  <a:srgbClr val="002060"/>
                </a:solidFill>
              </a:rPr>
              <a:t/>
            </a:r>
            <a:br>
              <a:rPr lang="pt-BR" sz="800" i="1" dirty="0">
                <a:solidFill>
                  <a:srgbClr val="002060"/>
                </a:solidFill>
              </a:rPr>
            </a:br>
            <a:r>
              <a:rPr lang="pt-BR" sz="2400" i="1" dirty="0">
                <a:solidFill>
                  <a:srgbClr val="002060"/>
                </a:solidFill>
              </a:rPr>
              <a:t>a) insere e consulta documentos;  </a:t>
            </a:r>
            <a:br>
              <a:rPr lang="pt-BR" sz="2400" i="1" dirty="0">
                <a:solidFill>
                  <a:srgbClr val="002060"/>
                </a:solidFill>
              </a:rPr>
            </a:br>
            <a:r>
              <a:rPr lang="pt-BR" sz="2400" i="1" dirty="0">
                <a:solidFill>
                  <a:srgbClr val="002060"/>
                </a:solidFill>
              </a:rPr>
              <a:t>b) é responsável pela qualidade e veracidade dos dados introduzidos; e</a:t>
            </a:r>
            <a:br>
              <a:rPr lang="pt-BR" sz="2400" i="1" dirty="0">
                <a:solidFill>
                  <a:srgbClr val="002060"/>
                </a:solidFill>
              </a:rPr>
            </a:br>
            <a:r>
              <a:rPr lang="pt-BR" sz="2400" i="1" dirty="0">
                <a:solidFill>
                  <a:srgbClr val="002060"/>
                </a:solidFill>
              </a:rPr>
              <a:t>c) é identificado por seu número de inscrição no Cadastro de Pessoas Físicas - CPF ou por seu certificado digital;</a:t>
            </a:r>
          </a:p>
          <a:p>
            <a:pPr algn="just"/>
            <a:r>
              <a:rPr lang="pt-BR" sz="2400" i="1" dirty="0">
                <a:solidFill>
                  <a:srgbClr val="002060"/>
                </a:solidFill>
              </a:rPr>
              <a:t/>
            </a:r>
            <a:br>
              <a:rPr lang="pt-BR" sz="2400" i="1" dirty="0">
                <a:solidFill>
                  <a:srgbClr val="002060"/>
                </a:solidFill>
              </a:rPr>
            </a:br>
            <a:r>
              <a:rPr lang="pt-BR" sz="2400" i="1" dirty="0">
                <a:solidFill>
                  <a:srgbClr val="002060"/>
                </a:solidFill>
              </a:rPr>
              <a:t>XVI - </a:t>
            </a:r>
            <a:r>
              <a:rPr lang="pt-BR" sz="2400" b="1" i="1" dirty="0">
                <a:solidFill>
                  <a:srgbClr val="002060"/>
                </a:solidFill>
              </a:rPr>
              <a:t>administrador do </a:t>
            </a:r>
            <a:r>
              <a:rPr lang="pt-BR" sz="2400" b="1" i="1" dirty="0" err="1">
                <a:solidFill>
                  <a:srgbClr val="002060"/>
                </a:solidFill>
              </a:rPr>
              <a:t>Siafic</a:t>
            </a:r>
            <a:r>
              <a:rPr lang="pt-BR" sz="2400" b="1" i="1" dirty="0">
                <a:solidFill>
                  <a:srgbClr val="002060"/>
                </a:solidFill>
              </a:rPr>
              <a:t> </a:t>
            </a:r>
            <a:r>
              <a:rPr lang="pt-BR" sz="2400" i="1" dirty="0">
                <a:solidFill>
                  <a:srgbClr val="002060"/>
                </a:solidFill>
              </a:rPr>
              <a:t>- o agente responsável por manter e operar o ambiente computacional do sistema, encarregado da instalação, do suporte e da manutenção dos servidores e dos bancos de dados;</a:t>
            </a:r>
          </a:p>
          <a:p>
            <a:pPr algn="just"/>
            <a:r>
              <a:rPr lang="pt-BR" sz="2400" i="1" dirty="0">
                <a:solidFill>
                  <a:srgbClr val="002060"/>
                </a:solidFill>
              </a:rPr>
              <a:t> </a:t>
            </a:r>
          </a:p>
        </p:txBody>
      </p:sp>
    </p:spTree>
    <p:extLst>
      <p:ext uri="{BB962C8B-B14F-4D97-AF65-F5344CB8AC3E}">
        <p14:creationId xmlns:p14="http://schemas.microsoft.com/office/powerpoint/2010/main" val="20949600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666E7C63-E6CE-48DE-9602-42992A97284D}"/>
              </a:ext>
            </a:extLst>
          </p:cNvPr>
          <p:cNvSpPr txBox="1"/>
          <p:nvPr/>
        </p:nvSpPr>
        <p:spPr>
          <a:xfrm>
            <a:off x="3919994" y="366923"/>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0C2AFA7D-ECA8-4AEF-BED6-D634A29DF166}"/>
              </a:ext>
            </a:extLst>
          </p:cNvPr>
          <p:cNvSpPr txBox="1"/>
          <p:nvPr/>
        </p:nvSpPr>
        <p:spPr>
          <a:xfrm>
            <a:off x="2887111" y="1476625"/>
            <a:ext cx="9132827" cy="6001643"/>
          </a:xfrm>
          <a:prstGeom prst="rect">
            <a:avLst/>
          </a:prstGeom>
          <a:noFill/>
        </p:spPr>
        <p:txBody>
          <a:bodyPr wrap="square" rtlCol="0">
            <a:spAutoFit/>
          </a:bodyPr>
          <a:lstStyle/>
          <a:p>
            <a:r>
              <a:rPr lang="pt-BR" sz="2400" b="1" dirty="0">
                <a:solidFill>
                  <a:srgbClr val="002060"/>
                </a:solidFill>
              </a:rPr>
              <a:t>Procedimentos contábeis</a:t>
            </a:r>
          </a:p>
          <a:p>
            <a:r>
              <a:rPr lang="pt-BR" sz="800" dirty="0">
                <a:solidFill>
                  <a:srgbClr val="002060"/>
                </a:solidFill>
              </a:rPr>
              <a:t/>
            </a:r>
            <a:br>
              <a:rPr lang="pt-BR" sz="800" dirty="0">
                <a:solidFill>
                  <a:srgbClr val="002060"/>
                </a:solidFill>
              </a:rPr>
            </a:br>
            <a:r>
              <a:rPr lang="pt-BR" sz="2400" dirty="0">
                <a:solidFill>
                  <a:srgbClr val="002060"/>
                </a:solidFill>
              </a:rPr>
              <a:t>Art. 4º ...</a:t>
            </a:r>
          </a:p>
          <a:p>
            <a:r>
              <a:rPr lang="pt-BR" sz="800" dirty="0">
                <a:solidFill>
                  <a:srgbClr val="002060"/>
                </a:solidFill>
              </a:rPr>
              <a:t/>
            </a:r>
            <a:br>
              <a:rPr lang="pt-BR" sz="800" dirty="0">
                <a:solidFill>
                  <a:srgbClr val="002060"/>
                </a:solidFill>
              </a:rPr>
            </a:br>
            <a:r>
              <a:rPr lang="pt-BR" sz="2400" dirty="0">
                <a:solidFill>
                  <a:srgbClr val="002060"/>
                </a:solidFill>
              </a:rPr>
              <a:t>§ 7º O registro dos bens, dos direitos e das obrigações deverá possibilitar a indicação dos elementos necessários à sua perfeita caracterização e identificação.</a:t>
            </a:r>
            <a:br>
              <a:rPr lang="pt-BR" sz="2400" dirty="0">
                <a:solidFill>
                  <a:srgbClr val="002060"/>
                </a:solidFill>
              </a:rPr>
            </a:br>
            <a:r>
              <a:rPr lang="pt-BR" sz="2400" dirty="0">
                <a:solidFill>
                  <a:srgbClr val="002060"/>
                </a:solidFill>
              </a:rPr>
              <a:t>§ 8º O </a:t>
            </a:r>
            <a:r>
              <a:rPr lang="pt-BR" sz="2400" dirty="0" err="1">
                <a:solidFill>
                  <a:srgbClr val="002060"/>
                </a:solidFill>
              </a:rPr>
              <a:t>Siafic</a:t>
            </a:r>
            <a:r>
              <a:rPr lang="pt-BR" sz="2400" dirty="0">
                <a:solidFill>
                  <a:srgbClr val="002060"/>
                </a:solidFill>
              </a:rPr>
              <a:t> contemplará procedimentos que garantam a segurança, a preservação e a disponibilidade dos documentos e dos registros contábeis mantidos em sua base de dados.</a:t>
            </a:r>
            <a:br>
              <a:rPr lang="pt-BR" sz="2400" dirty="0">
                <a:solidFill>
                  <a:srgbClr val="002060"/>
                </a:solidFill>
              </a:rPr>
            </a:br>
            <a:r>
              <a:rPr lang="pt-BR" sz="2400" dirty="0">
                <a:solidFill>
                  <a:srgbClr val="002060"/>
                </a:solidFill>
              </a:rPr>
              <a:t>§ 9º O </a:t>
            </a:r>
            <a:r>
              <a:rPr lang="pt-BR" sz="2400" dirty="0" err="1">
                <a:solidFill>
                  <a:srgbClr val="002060"/>
                </a:solidFill>
              </a:rPr>
              <a:t>Siafic</a:t>
            </a:r>
            <a:r>
              <a:rPr lang="pt-BR" sz="2400" dirty="0">
                <a:solidFill>
                  <a:srgbClr val="002060"/>
                </a:solidFill>
              </a:rPr>
              <a:t> permitirá a acumulação dos registros por centros de custos. </a:t>
            </a:r>
          </a:p>
          <a:p>
            <a:endParaRPr lang="pt-BR" sz="800" dirty="0">
              <a:solidFill>
                <a:srgbClr val="002060"/>
              </a:solidFill>
            </a:endParaRPr>
          </a:p>
          <a:p>
            <a:r>
              <a:rPr lang="pt-BR" sz="2400" dirty="0">
                <a:solidFill>
                  <a:srgbClr val="002060"/>
                </a:solidFill>
              </a:rPr>
              <a:t>Art. 5º O </a:t>
            </a:r>
            <a:r>
              <a:rPr lang="pt-BR" sz="2400" dirty="0" err="1">
                <a:solidFill>
                  <a:srgbClr val="002060"/>
                </a:solidFill>
              </a:rPr>
              <a:t>Siafic</a:t>
            </a:r>
            <a:r>
              <a:rPr lang="pt-BR" sz="2400" dirty="0">
                <a:solidFill>
                  <a:srgbClr val="002060"/>
                </a:solidFill>
              </a:rPr>
              <a:t> conterá rotinas para a realização de correções ou de anulações por meio de novos registros, assegurada a inalterabilidade das informações originais incluídas após sua contabilização, de forma a preservar o registro histórico dos atos.</a:t>
            </a:r>
            <a:br>
              <a:rPr lang="pt-BR" sz="2400" dirty="0">
                <a:solidFill>
                  <a:srgbClr val="002060"/>
                </a:solidFill>
              </a:rPr>
            </a:br>
            <a:r>
              <a:rPr lang="pt-BR" sz="2400" dirty="0">
                <a:solidFill>
                  <a:srgbClr val="002060"/>
                </a:solidFill>
              </a:rPr>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189626898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D138597B-11F2-478B-9CE6-4F73FB739520}"/>
              </a:ext>
            </a:extLst>
          </p:cNvPr>
          <p:cNvSpPr txBox="1"/>
          <p:nvPr/>
        </p:nvSpPr>
        <p:spPr>
          <a:xfrm>
            <a:off x="3834135" y="140781"/>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5139A8C1-8F67-4F9E-A788-27D10E09C3A2}"/>
              </a:ext>
            </a:extLst>
          </p:cNvPr>
          <p:cNvSpPr txBox="1"/>
          <p:nvPr/>
        </p:nvSpPr>
        <p:spPr>
          <a:xfrm>
            <a:off x="2621193" y="730246"/>
            <a:ext cx="9570807" cy="7109639"/>
          </a:xfrm>
          <a:prstGeom prst="rect">
            <a:avLst/>
          </a:prstGeom>
          <a:noFill/>
        </p:spPr>
        <p:txBody>
          <a:bodyPr wrap="square" rtlCol="0">
            <a:spAutoFit/>
          </a:bodyPr>
          <a:lstStyle/>
          <a:p>
            <a:pPr algn="just"/>
            <a:r>
              <a:rPr lang="pt-BR" sz="2400" b="1" u="sng" dirty="0">
                <a:solidFill>
                  <a:srgbClr val="002060"/>
                </a:solidFill>
              </a:rPr>
              <a:t>Conceitos</a:t>
            </a:r>
          </a:p>
          <a:p>
            <a:pPr algn="just"/>
            <a:endParaRPr lang="pt-BR" sz="800" b="1" u="sng" dirty="0">
              <a:solidFill>
                <a:srgbClr val="002060"/>
              </a:solidFill>
            </a:endParaRPr>
          </a:p>
          <a:p>
            <a:r>
              <a:rPr lang="pt-BR" sz="2400" dirty="0">
                <a:solidFill>
                  <a:srgbClr val="002060"/>
                </a:solidFill>
              </a:rPr>
              <a:t>Art. 2º Para fins deste Decreto, entende-se por:</a:t>
            </a:r>
            <a:br>
              <a:rPr lang="pt-BR" sz="2400" dirty="0">
                <a:solidFill>
                  <a:srgbClr val="002060"/>
                </a:solidFill>
              </a:rPr>
            </a:br>
            <a:r>
              <a:rPr lang="pt-BR" sz="2400" dirty="0">
                <a:solidFill>
                  <a:srgbClr val="002060"/>
                </a:solidFill>
              </a:rPr>
              <a:t>I - sistema único - sistema informatizado cuja base de dados é compartilhada entre os seus usuários, observadas as normas e os procedimentos de acesso, e que permite a atualização, a consulta e a extração de dados e de informações de maneira centralizada, nos termos do disposto no § 6º do art. 48 da Lei Complementar nº 101, de 2000;</a:t>
            </a:r>
            <a:br>
              <a:rPr lang="pt-BR" sz="2400" dirty="0">
                <a:solidFill>
                  <a:srgbClr val="002060"/>
                </a:solidFill>
              </a:rPr>
            </a:br>
            <a:r>
              <a:rPr lang="pt-BR" sz="2400" dirty="0">
                <a:solidFill>
                  <a:srgbClr val="002060"/>
                </a:solidFill>
              </a:rPr>
              <a:t>II - sistema integrado - sistema informatizado que permite a integração ou a comunicação, sem intervenção humana, com outros sistemas estruturantes cujos dados possam afetar as informações orçamentárias, contábeis e fiscais, tais como controle patrimonial, arrecadação, contratações públicas, dentre outras;</a:t>
            </a:r>
            <a:br>
              <a:rPr lang="pt-BR" sz="2400" dirty="0">
                <a:solidFill>
                  <a:srgbClr val="002060"/>
                </a:solidFill>
              </a:rPr>
            </a:br>
            <a:r>
              <a:rPr lang="pt-BR" sz="2400" dirty="0">
                <a:solidFill>
                  <a:srgbClr val="002060"/>
                </a:solidFill>
              </a:rPr>
              <a:t>III - execução orçamentária - a previsão, a arrecadação e o recolhimento de receitas e a utilização de créditos consignados na Lei Orçamentária Anual a cada Poder ou órgão de que trata o § 1º do art. 1º, incluídas as fases de empenho, liquidação e pagamento;</a:t>
            </a:r>
            <a:br>
              <a:rPr lang="pt-BR" sz="2400" dirty="0">
                <a:solidFill>
                  <a:srgbClr val="002060"/>
                </a:solidFill>
              </a:rPr>
            </a:br>
            <a:endParaRPr lang="pt-BR" sz="2400" dirty="0">
              <a:solidFill>
                <a:srgbClr val="002060"/>
              </a:solidFill>
            </a:endParaRPr>
          </a:p>
          <a:p>
            <a:pPr algn="just"/>
            <a:endParaRPr lang="pt-BR" sz="2400" dirty="0">
              <a:solidFill>
                <a:srgbClr val="002060"/>
              </a:solidFill>
            </a:endParaRPr>
          </a:p>
        </p:txBody>
      </p:sp>
    </p:spTree>
    <p:extLst>
      <p:ext uri="{BB962C8B-B14F-4D97-AF65-F5344CB8AC3E}">
        <p14:creationId xmlns:p14="http://schemas.microsoft.com/office/powerpoint/2010/main" val="189206994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88E7AF73-FF3A-4C1F-B741-0689D6924EE0}"/>
              </a:ext>
            </a:extLst>
          </p:cNvPr>
          <p:cNvSpPr txBox="1"/>
          <p:nvPr/>
        </p:nvSpPr>
        <p:spPr>
          <a:xfrm>
            <a:off x="3735812" y="376787"/>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36C33A2B-AEE5-4F18-874D-42E2ED57E823}"/>
              </a:ext>
            </a:extLst>
          </p:cNvPr>
          <p:cNvSpPr txBox="1"/>
          <p:nvPr/>
        </p:nvSpPr>
        <p:spPr>
          <a:xfrm>
            <a:off x="2861188" y="1355236"/>
            <a:ext cx="8917858" cy="4770537"/>
          </a:xfrm>
          <a:prstGeom prst="rect">
            <a:avLst/>
          </a:prstGeom>
          <a:noFill/>
        </p:spPr>
        <p:txBody>
          <a:bodyPr wrap="square" rtlCol="0">
            <a:spAutoFit/>
          </a:bodyPr>
          <a:lstStyle/>
          <a:p>
            <a:pPr algn="just"/>
            <a:r>
              <a:rPr lang="pt-BR" sz="2400" b="1" u="sng" dirty="0">
                <a:solidFill>
                  <a:srgbClr val="002060"/>
                </a:solidFill>
              </a:rPr>
              <a:t>Conceitos</a:t>
            </a:r>
          </a:p>
          <a:p>
            <a:pPr algn="just"/>
            <a:endParaRPr lang="pt-BR" sz="2400" b="1" u="sng" dirty="0">
              <a:solidFill>
                <a:srgbClr val="002060"/>
              </a:solidFill>
            </a:endParaRPr>
          </a:p>
          <a:p>
            <a:pPr algn="just"/>
            <a:r>
              <a:rPr lang="pt-BR" sz="2400" dirty="0">
                <a:solidFill>
                  <a:srgbClr val="002060"/>
                </a:solidFill>
              </a:rPr>
              <a:t>Art. 2º Para fins deste Decreto, entende-se por:</a:t>
            </a:r>
          </a:p>
          <a:p>
            <a:pPr algn="just"/>
            <a:r>
              <a:rPr lang="pt-BR" sz="800" dirty="0">
                <a:solidFill>
                  <a:srgbClr val="002060"/>
                </a:solidFill>
              </a:rPr>
              <a:t/>
            </a:r>
            <a:br>
              <a:rPr lang="pt-BR" sz="800" dirty="0">
                <a:solidFill>
                  <a:srgbClr val="002060"/>
                </a:solidFill>
              </a:rPr>
            </a:br>
            <a:r>
              <a:rPr lang="pt-BR" sz="2400" dirty="0">
                <a:solidFill>
                  <a:srgbClr val="002060"/>
                </a:solidFill>
              </a:rPr>
              <a:t>IV - administração financeira - as atividades de previsão, arrecadação, programação e execução financeira, de administração de direitos e haveres e de gestão do caixa, das disponibilidades e das garantias e obrigações de responsabilidade do Tesouro de cada ente federativo;</a:t>
            </a:r>
          </a:p>
          <a:p>
            <a:pPr algn="just"/>
            <a:r>
              <a:rPr lang="pt-BR" sz="800" dirty="0">
                <a:solidFill>
                  <a:srgbClr val="002060"/>
                </a:solidFill>
              </a:rPr>
              <a:t/>
            </a:r>
            <a:br>
              <a:rPr lang="pt-BR" sz="800" dirty="0">
                <a:solidFill>
                  <a:srgbClr val="002060"/>
                </a:solidFill>
              </a:rPr>
            </a:br>
            <a:r>
              <a:rPr lang="pt-BR" sz="2400" dirty="0">
                <a:solidFill>
                  <a:srgbClr val="002060"/>
                </a:solidFill>
              </a:rPr>
              <a:t>V - controle da execução orçamentária e financeira - registros e atos necessários à coordenação da administração financeira e da execução orçamentária, incluídos os registros contábeis correspondentes;</a:t>
            </a:r>
            <a:br>
              <a:rPr lang="pt-BR" sz="2400" dirty="0">
                <a:solidFill>
                  <a:srgbClr val="002060"/>
                </a:solidFill>
              </a:rPr>
            </a:br>
            <a:endParaRPr lang="pt-BR" sz="2400" dirty="0">
              <a:solidFill>
                <a:srgbClr val="002060"/>
              </a:solidFill>
            </a:endParaRPr>
          </a:p>
          <a:p>
            <a:pPr algn="just"/>
            <a:endParaRPr lang="pt-BR" sz="2400" dirty="0">
              <a:solidFill>
                <a:srgbClr val="002060"/>
              </a:solidFill>
            </a:endParaRPr>
          </a:p>
        </p:txBody>
      </p:sp>
    </p:spTree>
    <p:extLst>
      <p:ext uri="{BB962C8B-B14F-4D97-AF65-F5344CB8AC3E}">
        <p14:creationId xmlns:p14="http://schemas.microsoft.com/office/powerpoint/2010/main" val="138338889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1D462A2A-D84C-4DE3-A631-706192B79E96}"/>
              </a:ext>
            </a:extLst>
          </p:cNvPr>
          <p:cNvSpPr txBox="1"/>
          <p:nvPr/>
        </p:nvSpPr>
        <p:spPr>
          <a:xfrm>
            <a:off x="3853799" y="384964"/>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2C43F457-4988-4697-A3BE-B6CC873C4D84}"/>
              </a:ext>
            </a:extLst>
          </p:cNvPr>
          <p:cNvSpPr txBox="1"/>
          <p:nvPr/>
        </p:nvSpPr>
        <p:spPr>
          <a:xfrm>
            <a:off x="2998839" y="1355236"/>
            <a:ext cx="9054615" cy="5386090"/>
          </a:xfrm>
          <a:prstGeom prst="rect">
            <a:avLst/>
          </a:prstGeom>
          <a:noFill/>
        </p:spPr>
        <p:txBody>
          <a:bodyPr wrap="square" rtlCol="0">
            <a:spAutoFit/>
          </a:bodyPr>
          <a:lstStyle/>
          <a:p>
            <a:pPr algn="just"/>
            <a:r>
              <a:rPr lang="pt-BR" sz="2400" b="1" u="sng" dirty="0">
                <a:solidFill>
                  <a:srgbClr val="002060"/>
                </a:solidFill>
              </a:rPr>
              <a:t>Conceitos</a:t>
            </a:r>
          </a:p>
          <a:p>
            <a:pPr algn="just"/>
            <a:endParaRPr lang="pt-BR" sz="2400" b="1" u="sng" dirty="0">
              <a:solidFill>
                <a:srgbClr val="002060"/>
              </a:solidFill>
            </a:endParaRPr>
          </a:p>
          <a:p>
            <a:pPr algn="just"/>
            <a:r>
              <a:rPr lang="pt-BR" sz="2400" dirty="0">
                <a:solidFill>
                  <a:srgbClr val="002060"/>
                </a:solidFill>
              </a:rPr>
              <a:t>Art. 2º Para fins deste Decreto, entende-se por:</a:t>
            </a:r>
          </a:p>
          <a:p>
            <a:pPr algn="just"/>
            <a:r>
              <a:rPr lang="pt-BR" sz="800" dirty="0">
                <a:solidFill>
                  <a:srgbClr val="002060"/>
                </a:solidFill>
              </a:rPr>
              <a:t/>
            </a:r>
            <a:br>
              <a:rPr lang="pt-BR" sz="800" dirty="0">
                <a:solidFill>
                  <a:srgbClr val="002060"/>
                </a:solidFill>
              </a:rPr>
            </a:br>
            <a:r>
              <a:rPr lang="pt-BR" sz="2400" dirty="0">
                <a:solidFill>
                  <a:srgbClr val="002060"/>
                </a:solidFill>
              </a:rPr>
              <a:t>VI - gestão contábil - conjunto de normativos, procedimentos e sistemas estruturantes ou organizacionais que visem evidenciar atos e fatos dos entes federativos relativos à situação orçamentária, financeira e patrimonial e os atos potenciais que possam gerar reflexos no patrimônio da entidade, para fins de prestação de contas e responsabilização, tomada de decisão e transparência das contas públicas;</a:t>
            </a:r>
          </a:p>
          <a:p>
            <a:pPr algn="just"/>
            <a:r>
              <a:rPr lang="pt-BR" sz="2400" dirty="0">
                <a:solidFill>
                  <a:srgbClr val="002060"/>
                </a:solidFill>
              </a:rPr>
              <a:t>VII - base de dados - conjunto ou repositório de dados interrelacionados, organizados de forma a permitir a recuperação da informação de maneira centralizada, que podem ser armazenados e acessados local ou remotamente;</a:t>
            </a:r>
          </a:p>
        </p:txBody>
      </p:sp>
    </p:spTree>
    <p:extLst>
      <p:ext uri="{BB962C8B-B14F-4D97-AF65-F5344CB8AC3E}">
        <p14:creationId xmlns:p14="http://schemas.microsoft.com/office/powerpoint/2010/main" val="139330355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C986A5DA-2747-4217-8258-0BD5C789631A}"/>
              </a:ext>
            </a:extLst>
          </p:cNvPr>
          <p:cNvSpPr txBox="1"/>
          <p:nvPr/>
        </p:nvSpPr>
        <p:spPr>
          <a:xfrm>
            <a:off x="4050444" y="310798"/>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1F0B4473-3BC1-4D61-9206-9B5176F1F921}"/>
              </a:ext>
            </a:extLst>
          </p:cNvPr>
          <p:cNvSpPr txBox="1"/>
          <p:nvPr/>
        </p:nvSpPr>
        <p:spPr>
          <a:xfrm>
            <a:off x="2867000" y="1227417"/>
            <a:ext cx="9152938" cy="6124754"/>
          </a:xfrm>
          <a:prstGeom prst="rect">
            <a:avLst/>
          </a:prstGeom>
          <a:noFill/>
        </p:spPr>
        <p:txBody>
          <a:bodyPr wrap="square" rtlCol="0">
            <a:spAutoFit/>
          </a:bodyPr>
          <a:lstStyle/>
          <a:p>
            <a:pPr algn="just"/>
            <a:r>
              <a:rPr lang="pt-BR" sz="2400" b="1" u="sng" dirty="0">
                <a:solidFill>
                  <a:srgbClr val="002060"/>
                </a:solidFill>
              </a:rPr>
              <a:t>Conceitos</a:t>
            </a:r>
          </a:p>
          <a:p>
            <a:pPr algn="just"/>
            <a:endParaRPr lang="pt-BR" sz="800" b="1" u="sng" dirty="0">
              <a:solidFill>
                <a:srgbClr val="002060"/>
              </a:solidFill>
            </a:endParaRPr>
          </a:p>
          <a:p>
            <a:pPr algn="just"/>
            <a:r>
              <a:rPr lang="pt-BR" sz="2400" dirty="0">
                <a:solidFill>
                  <a:srgbClr val="002060"/>
                </a:solidFill>
              </a:rPr>
              <a:t>Art. 2º Para fins deste Decreto, entende-se por:</a:t>
            </a:r>
          </a:p>
          <a:p>
            <a:pPr algn="just"/>
            <a:r>
              <a:rPr lang="pt-BR" sz="800" dirty="0">
                <a:solidFill>
                  <a:srgbClr val="002060"/>
                </a:solidFill>
              </a:rPr>
              <a:t/>
            </a:r>
            <a:br>
              <a:rPr lang="pt-BR" sz="800" dirty="0">
                <a:solidFill>
                  <a:srgbClr val="002060"/>
                </a:solidFill>
              </a:rPr>
            </a:br>
            <a:r>
              <a:rPr lang="pt-BR" sz="2400" dirty="0">
                <a:solidFill>
                  <a:srgbClr val="002060"/>
                </a:solidFill>
              </a:rPr>
              <a:t>VIII - ordenador de despesa - a autoridade cujos atos resultem em emissão de empenho, em autorização de pagamento e em suprimento de recursos ou seu dispêndio;</a:t>
            </a:r>
          </a:p>
          <a:p>
            <a:pPr algn="just"/>
            <a:r>
              <a:rPr lang="pt-BR" sz="800" dirty="0">
                <a:solidFill>
                  <a:srgbClr val="002060"/>
                </a:solidFill>
              </a:rPr>
              <a:t/>
            </a:r>
            <a:br>
              <a:rPr lang="pt-BR" sz="800" dirty="0">
                <a:solidFill>
                  <a:srgbClr val="002060"/>
                </a:solidFill>
              </a:rPr>
            </a:br>
            <a:r>
              <a:rPr lang="pt-BR" sz="2400" dirty="0">
                <a:solidFill>
                  <a:srgbClr val="002060"/>
                </a:solidFill>
              </a:rPr>
              <a:t>IX - disponibilização de informações em tempo real - a disponibilização das informações até o primeiro dia útil subsequente à data do registro contábil no </a:t>
            </a:r>
            <a:r>
              <a:rPr lang="pt-BR" sz="2400" dirty="0" err="1">
                <a:solidFill>
                  <a:srgbClr val="002060"/>
                </a:solidFill>
              </a:rPr>
              <a:t>Siafic</a:t>
            </a:r>
            <a:r>
              <a:rPr lang="pt-BR" sz="2400" dirty="0">
                <a:solidFill>
                  <a:srgbClr val="002060"/>
                </a:solidFill>
              </a:rPr>
              <a:t>, sem prejuízo do desempenho e da preservação das rotinas de segurança operacional necessários ao seu pleno funcionamento;</a:t>
            </a:r>
          </a:p>
          <a:p>
            <a:pPr algn="just"/>
            <a:r>
              <a:rPr lang="pt-BR" sz="800" dirty="0">
                <a:solidFill>
                  <a:srgbClr val="002060"/>
                </a:solidFill>
              </a:rPr>
              <a:t/>
            </a:r>
            <a:br>
              <a:rPr lang="pt-BR" sz="800" dirty="0">
                <a:solidFill>
                  <a:srgbClr val="002060"/>
                </a:solidFill>
              </a:rPr>
            </a:br>
            <a:r>
              <a:rPr lang="pt-BR" sz="2400" dirty="0">
                <a:solidFill>
                  <a:srgbClr val="002060"/>
                </a:solidFill>
              </a:rPr>
              <a:t>X - meio eletrônico de amplo acesso público - sistemas, painéis de visualização de dados e sítios eletrônicos que não exijam cadastramento de usuário ou utilização de senha para acesso;</a:t>
            </a:r>
          </a:p>
          <a:p>
            <a:pPr algn="just"/>
            <a:r>
              <a:rPr lang="pt-BR" sz="2400" dirty="0">
                <a:solidFill>
                  <a:srgbClr val="002060"/>
                </a:solidFill>
              </a:rPr>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250914018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E1DD4672-0F99-456A-9D29-BB0BD939BA4C}"/>
              </a:ext>
            </a:extLst>
          </p:cNvPr>
          <p:cNvSpPr txBox="1"/>
          <p:nvPr/>
        </p:nvSpPr>
        <p:spPr>
          <a:xfrm>
            <a:off x="3954630" y="24569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3BD8329B-42FE-45DD-AF0C-2F69005DA58A}"/>
              </a:ext>
            </a:extLst>
          </p:cNvPr>
          <p:cNvSpPr txBox="1"/>
          <p:nvPr/>
        </p:nvSpPr>
        <p:spPr>
          <a:xfrm>
            <a:off x="2821858" y="1355236"/>
            <a:ext cx="9231596" cy="5509200"/>
          </a:xfrm>
          <a:prstGeom prst="rect">
            <a:avLst/>
          </a:prstGeom>
          <a:noFill/>
        </p:spPr>
        <p:txBody>
          <a:bodyPr wrap="square" rtlCol="0">
            <a:spAutoFit/>
          </a:bodyPr>
          <a:lstStyle/>
          <a:p>
            <a:pPr algn="just"/>
            <a:r>
              <a:rPr lang="pt-BR" sz="2400" b="1" u="sng" dirty="0">
                <a:solidFill>
                  <a:srgbClr val="002060"/>
                </a:solidFill>
              </a:rPr>
              <a:t>Conceitos</a:t>
            </a:r>
          </a:p>
          <a:p>
            <a:pPr algn="just"/>
            <a:r>
              <a:rPr lang="pt-BR" sz="2400" dirty="0">
                <a:solidFill>
                  <a:srgbClr val="002060"/>
                </a:solidFill>
              </a:rPr>
              <a:t>Art. 2º Para fins deste Decreto, entende-se por:</a:t>
            </a:r>
          </a:p>
          <a:p>
            <a:pPr algn="just"/>
            <a:r>
              <a:rPr lang="pt-BR" sz="800" dirty="0">
                <a:solidFill>
                  <a:srgbClr val="002060"/>
                </a:solidFill>
              </a:rPr>
              <a:t/>
            </a:r>
            <a:br>
              <a:rPr lang="pt-BR" sz="800" dirty="0">
                <a:solidFill>
                  <a:srgbClr val="002060"/>
                </a:solidFill>
              </a:rPr>
            </a:br>
            <a:r>
              <a:rPr lang="pt-BR" sz="2400" dirty="0">
                <a:solidFill>
                  <a:srgbClr val="002060"/>
                </a:solidFill>
              </a:rPr>
              <a:t>XI - unidade gestora ou executora - a unidade orçamentária ou administrativa que realiza atos de gestão orçamentária, financeira ou patrimonial, cujo titular está sujeito à prestação de contas anual; </a:t>
            </a:r>
          </a:p>
          <a:p>
            <a:pPr algn="just"/>
            <a:endParaRPr lang="pt-BR" sz="800" dirty="0">
              <a:solidFill>
                <a:srgbClr val="002060"/>
              </a:solidFill>
            </a:endParaRPr>
          </a:p>
          <a:p>
            <a:pPr algn="just"/>
            <a:r>
              <a:rPr lang="pt-BR" sz="2400" dirty="0">
                <a:solidFill>
                  <a:srgbClr val="002060"/>
                </a:solidFill>
              </a:rPr>
              <a:t>XII - padrão mínimo de qualidade - o conjunto de características ou requisitos gerais, contábeis, de transparência da informação e tecnológicos a serem atendidos pelo </a:t>
            </a:r>
            <a:r>
              <a:rPr lang="pt-BR" sz="2400" dirty="0" err="1">
                <a:solidFill>
                  <a:srgbClr val="002060"/>
                </a:solidFill>
              </a:rPr>
              <a:t>Siafic</a:t>
            </a:r>
            <a:r>
              <a:rPr lang="pt-BR" sz="2400" dirty="0">
                <a:solidFill>
                  <a:srgbClr val="002060"/>
                </a:solidFill>
              </a:rPr>
              <a:t>, cuja não observância sujeitará o ente federativo à aplicação da penalidade de que trata o inciso I do § 3º do art. 23 da Lei Complementar nº 101, de 2000, sem prejuízo de outras sanções a serem aplicadas aos gestores responsáveis pelos órgãos de controle interno e externo;</a:t>
            </a:r>
          </a:p>
          <a:p>
            <a:pPr algn="just"/>
            <a:r>
              <a:rPr lang="pt-BR" sz="2400" dirty="0">
                <a:solidFill>
                  <a:srgbClr val="002060"/>
                </a:solidFill>
              </a:rPr>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176631263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D32AECFF-ECCF-4246-B489-FF7C68B8F223}"/>
              </a:ext>
            </a:extLst>
          </p:cNvPr>
          <p:cNvSpPr txBox="1"/>
          <p:nvPr/>
        </p:nvSpPr>
        <p:spPr>
          <a:xfrm>
            <a:off x="3954630" y="26212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B4DB898C-DE92-4C7E-8C02-78DC8B5C2D8E}"/>
              </a:ext>
            </a:extLst>
          </p:cNvPr>
          <p:cNvSpPr txBox="1"/>
          <p:nvPr/>
        </p:nvSpPr>
        <p:spPr>
          <a:xfrm>
            <a:off x="3048000" y="1355236"/>
            <a:ext cx="9005454" cy="5139869"/>
          </a:xfrm>
          <a:prstGeom prst="rect">
            <a:avLst/>
          </a:prstGeom>
          <a:noFill/>
        </p:spPr>
        <p:txBody>
          <a:bodyPr wrap="square" rtlCol="0">
            <a:spAutoFit/>
          </a:bodyPr>
          <a:lstStyle/>
          <a:p>
            <a:pPr algn="just"/>
            <a:r>
              <a:rPr lang="pt-BR" sz="2400" b="1" u="sng" dirty="0">
                <a:solidFill>
                  <a:srgbClr val="002060"/>
                </a:solidFill>
              </a:rPr>
              <a:t>Conceitos</a:t>
            </a:r>
          </a:p>
          <a:p>
            <a:pPr algn="just"/>
            <a:r>
              <a:rPr lang="pt-BR" sz="2400" dirty="0">
                <a:solidFill>
                  <a:srgbClr val="002060"/>
                </a:solidFill>
              </a:rPr>
              <a:t>Art. 2º Para fins deste Decreto, entende-se por:</a:t>
            </a:r>
          </a:p>
          <a:p>
            <a:pPr algn="just"/>
            <a:r>
              <a:rPr lang="pt-BR" sz="800" dirty="0">
                <a:solidFill>
                  <a:srgbClr val="002060"/>
                </a:solidFill>
              </a:rPr>
              <a:t/>
            </a:r>
            <a:br>
              <a:rPr lang="pt-BR" sz="800" dirty="0">
                <a:solidFill>
                  <a:srgbClr val="002060"/>
                </a:solidFill>
              </a:rPr>
            </a:br>
            <a:r>
              <a:rPr lang="pt-BR" sz="2400" dirty="0">
                <a:solidFill>
                  <a:srgbClr val="002060"/>
                </a:solidFill>
              </a:rPr>
              <a:t>XIII - registro contábil - a tradução do fenômeno a ser representado pela contabilidade, observadas as exigências estabelecidas neste Decreto e nas normas de que trata a alínea “f” do </a:t>
            </a:r>
            <a:r>
              <a:rPr lang="pt-BR" sz="2400" b="1" dirty="0">
                <a:solidFill>
                  <a:srgbClr val="002060"/>
                </a:solidFill>
              </a:rPr>
              <a:t>caput </a:t>
            </a:r>
            <a:r>
              <a:rPr lang="pt-BR" sz="2400" dirty="0">
                <a:solidFill>
                  <a:srgbClr val="002060"/>
                </a:solidFill>
              </a:rPr>
              <a:t>do art. 6º do Decreto-Lei nº 9.295, de 27 de maio de 1946, relativas ao registro contábil, às formalidades da escrituração contábil, à documentação contábil, do Diário e do Razão;</a:t>
            </a:r>
          </a:p>
          <a:p>
            <a:pPr algn="just"/>
            <a:endParaRPr lang="pt-BR" sz="800" dirty="0">
              <a:solidFill>
                <a:srgbClr val="002060"/>
              </a:solidFill>
            </a:endParaRPr>
          </a:p>
          <a:p>
            <a:pPr algn="just"/>
            <a:r>
              <a:rPr lang="pt-BR" sz="2400" dirty="0">
                <a:solidFill>
                  <a:srgbClr val="002060"/>
                </a:solidFill>
              </a:rPr>
              <a:t>XIV - patrimônio da entidade - o conjunto de bens e direitos das entidades do setor público, tangíveis ou intangíveis, onerados ou não, adquiridos, formados, produzidos, recebidos, mantidos ou utilizados, e suas obrigações, conforme definição das normas de contabilidade aplicáveis;</a:t>
            </a:r>
          </a:p>
        </p:txBody>
      </p:sp>
    </p:spTree>
    <p:extLst>
      <p:ext uri="{BB962C8B-B14F-4D97-AF65-F5344CB8AC3E}">
        <p14:creationId xmlns:p14="http://schemas.microsoft.com/office/powerpoint/2010/main" val="126006148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EE331E6E-5E37-481F-B317-BBA40FD4892F}"/>
              </a:ext>
            </a:extLst>
          </p:cNvPr>
          <p:cNvSpPr txBox="1"/>
          <p:nvPr/>
        </p:nvSpPr>
        <p:spPr>
          <a:xfrm>
            <a:off x="3657153" y="262120"/>
            <a:ext cx="6631752" cy="830997"/>
          </a:xfrm>
          <a:prstGeom prst="rect">
            <a:avLst/>
          </a:prstGeom>
          <a:noFill/>
        </p:spPr>
        <p:txBody>
          <a:bodyPr wrap="squar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872B87B0-A649-464F-9FCF-C805230EF6F1}"/>
              </a:ext>
            </a:extLst>
          </p:cNvPr>
          <p:cNvSpPr txBox="1"/>
          <p:nvPr/>
        </p:nvSpPr>
        <p:spPr>
          <a:xfrm>
            <a:off x="2821858" y="1355236"/>
            <a:ext cx="9006348" cy="4893647"/>
          </a:xfrm>
          <a:prstGeom prst="rect">
            <a:avLst/>
          </a:prstGeom>
          <a:noFill/>
        </p:spPr>
        <p:txBody>
          <a:bodyPr wrap="square" rtlCol="0">
            <a:spAutoFit/>
          </a:bodyPr>
          <a:lstStyle/>
          <a:p>
            <a:pPr algn="just"/>
            <a:r>
              <a:rPr lang="pt-BR" sz="2400" b="1" u="sng" dirty="0">
                <a:solidFill>
                  <a:srgbClr val="002060"/>
                </a:solidFill>
              </a:rPr>
              <a:t>Conceitos</a:t>
            </a:r>
          </a:p>
          <a:p>
            <a:pPr algn="just"/>
            <a:endParaRPr lang="pt-BR" sz="800" b="1" u="sng" dirty="0">
              <a:solidFill>
                <a:srgbClr val="002060"/>
              </a:solidFill>
            </a:endParaRPr>
          </a:p>
          <a:p>
            <a:r>
              <a:rPr lang="pt-BR" sz="2400" dirty="0">
                <a:solidFill>
                  <a:srgbClr val="002060"/>
                </a:solidFill>
              </a:rPr>
              <a:t>Art. 2º Para fins deste Decreto, entende-se por:</a:t>
            </a:r>
            <a:br>
              <a:rPr lang="pt-BR" sz="2400" dirty="0">
                <a:solidFill>
                  <a:srgbClr val="002060"/>
                </a:solidFill>
              </a:rPr>
            </a:br>
            <a:r>
              <a:rPr lang="pt-BR" sz="800" dirty="0">
                <a:solidFill>
                  <a:srgbClr val="002060"/>
                </a:solidFill>
              </a:rPr>
              <a:t/>
            </a:r>
            <a:br>
              <a:rPr lang="pt-BR" sz="800" dirty="0">
                <a:solidFill>
                  <a:srgbClr val="002060"/>
                </a:solidFill>
              </a:rPr>
            </a:br>
            <a:r>
              <a:rPr lang="pt-BR" sz="2400" dirty="0">
                <a:solidFill>
                  <a:srgbClr val="002060"/>
                </a:solidFill>
              </a:rPr>
              <a:t>XV - usuário - a pessoa física que, após o cadastramento e a habilitação de acesso no </a:t>
            </a:r>
            <a:r>
              <a:rPr lang="pt-BR" sz="2400" dirty="0" err="1">
                <a:solidFill>
                  <a:srgbClr val="002060"/>
                </a:solidFill>
              </a:rPr>
              <a:t>Siafic</a:t>
            </a:r>
            <a:r>
              <a:rPr lang="pt-BR" sz="2400" dirty="0">
                <a:solidFill>
                  <a:srgbClr val="002060"/>
                </a:solidFill>
              </a:rPr>
              <a:t>:</a:t>
            </a:r>
            <a:br>
              <a:rPr lang="pt-BR" sz="2400" dirty="0">
                <a:solidFill>
                  <a:srgbClr val="002060"/>
                </a:solidFill>
              </a:rPr>
            </a:br>
            <a:r>
              <a:rPr lang="pt-BR" sz="2400" dirty="0">
                <a:solidFill>
                  <a:srgbClr val="002060"/>
                </a:solidFill>
              </a:rPr>
              <a:t>a) insere e consulta documentos;</a:t>
            </a:r>
            <a:br>
              <a:rPr lang="pt-BR" sz="2400" dirty="0">
                <a:solidFill>
                  <a:srgbClr val="002060"/>
                </a:solidFill>
              </a:rPr>
            </a:br>
            <a:r>
              <a:rPr lang="pt-BR" sz="2400" dirty="0">
                <a:solidFill>
                  <a:srgbClr val="002060"/>
                </a:solidFill>
              </a:rPr>
              <a:t>b) é responsável pela qualidade e veracidade dos dados introduzidos; e</a:t>
            </a:r>
            <a:br>
              <a:rPr lang="pt-BR" sz="2400" dirty="0">
                <a:solidFill>
                  <a:srgbClr val="002060"/>
                </a:solidFill>
              </a:rPr>
            </a:br>
            <a:r>
              <a:rPr lang="pt-BR" sz="2400" dirty="0">
                <a:solidFill>
                  <a:srgbClr val="002060"/>
                </a:solidFill>
              </a:rPr>
              <a:t>c) é identificado por seu número de inscrição no Cadastro de Pessoas Físicas - CPF ou por seu certificado digital;</a:t>
            </a:r>
          </a:p>
          <a:p>
            <a:r>
              <a:rPr lang="pt-BR" sz="800" dirty="0">
                <a:solidFill>
                  <a:srgbClr val="002060"/>
                </a:solidFill>
              </a:rPr>
              <a:t/>
            </a:r>
            <a:br>
              <a:rPr lang="pt-BR" sz="800" dirty="0">
                <a:solidFill>
                  <a:srgbClr val="002060"/>
                </a:solidFill>
              </a:rPr>
            </a:br>
            <a:r>
              <a:rPr lang="pt-BR" sz="2400" dirty="0">
                <a:solidFill>
                  <a:srgbClr val="002060"/>
                </a:solidFill>
              </a:rPr>
              <a:t>XVI - administrador do </a:t>
            </a:r>
            <a:r>
              <a:rPr lang="pt-BR" sz="2400" dirty="0" err="1">
                <a:solidFill>
                  <a:srgbClr val="002060"/>
                </a:solidFill>
              </a:rPr>
              <a:t>Siafic</a:t>
            </a:r>
            <a:r>
              <a:rPr lang="pt-BR" sz="2400" dirty="0">
                <a:solidFill>
                  <a:srgbClr val="002060"/>
                </a:solidFill>
              </a:rPr>
              <a:t> - o agente responsável por manter e operar o ambiente computacional do sistema, encarregado da instalação, do suporte e da manutenção dos servidores e dos bancos de dados;</a:t>
            </a:r>
          </a:p>
        </p:txBody>
      </p:sp>
    </p:spTree>
    <p:extLst>
      <p:ext uri="{BB962C8B-B14F-4D97-AF65-F5344CB8AC3E}">
        <p14:creationId xmlns:p14="http://schemas.microsoft.com/office/powerpoint/2010/main" val="233824981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0CBE4694-A135-4783-8737-FE43F7BB87CF}"/>
              </a:ext>
            </a:extLst>
          </p:cNvPr>
          <p:cNvSpPr txBox="1"/>
          <p:nvPr/>
        </p:nvSpPr>
        <p:spPr>
          <a:xfrm>
            <a:off x="4276586" y="384964"/>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F1B1C423-9EEA-4DE8-B32E-73D8C4884A62}"/>
              </a:ext>
            </a:extLst>
          </p:cNvPr>
          <p:cNvSpPr txBox="1"/>
          <p:nvPr/>
        </p:nvSpPr>
        <p:spPr>
          <a:xfrm>
            <a:off x="2989006" y="1355236"/>
            <a:ext cx="8849033" cy="4401205"/>
          </a:xfrm>
          <a:prstGeom prst="rect">
            <a:avLst/>
          </a:prstGeom>
          <a:noFill/>
        </p:spPr>
        <p:txBody>
          <a:bodyPr wrap="square" rtlCol="0">
            <a:spAutoFit/>
          </a:bodyPr>
          <a:lstStyle/>
          <a:p>
            <a:pPr algn="just"/>
            <a:r>
              <a:rPr lang="pt-BR" sz="2400" b="1" u="sng" dirty="0">
                <a:solidFill>
                  <a:srgbClr val="002060"/>
                </a:solidFill>
              </a:rPr>
              <a:t>Conceitos</a:t>
            </a:r>
          </a:p>
          <a:p>
            <a:pPr algn="just"/>
            <a:r>
              <a:rPr lang="pt-BR" sz="2400" dirty="0">
                <a:solidFill>
                  <a:srgbClr val="002060"/>
                </a:solidFill>
              </a:rPr>
              <a:t>Art. 2º Para fins deste Decreto, entende-se por:</a:t>
            </a:r>
          </a:p>
          <a:p>
            <a:pPr algn="just"/>
            <a:r>
              <a:rPr lang="pt-BR" sz="800" dirty="0">
                <a:solidFill>
                  <a:srgbClr val="002060"/>
                </a:solidFill>
              </a:rPr>
              <a:t/>
            </a:r>
            <a:br>
              <a:rPr lang="pt-BR" sz="800" dirty="0">
                <a:solidFill>
                  <a:srgbClr val="002060"/>
                </a:solidFill>
              </a:rPr>
            </a:br>
            <a:r>
              <a:rPr lang="pt-BR" sz="2400" dirty="0">
                <a:solidFill>
                  <a:srgbClr val="002060"/>
                </a:solidFill>
              </a:rPr>
              <a:t>XVII - documento de suporte - documento, físico ou eletrônico, gerado ou não pelo </a:t>
            </a:r>
            <a:r>
              <a:rPr lang="pt-BR" sz="2400" dirty="0" err="1">
                <a:solidFill>
                  <a:srgbClr val="002060"/>
                </a:solidFill>
              </a:rPr>
              <a:t>Siafic</a:t>
            </a:r>
            <a:r>
              <a:rPr lang="pt-BR" sz="2400" dirty="0">
                <a:solidFill>
                  <a:srgbClr val="002060"/>
                </a:solidFill>
              </a:rPr>
              <a:t>, que comprova a transação na entidade do setor público, utilizado para a sustentação do registro contábil, tais como notas fiscais, contratos e recibos;</a:t>
            </a:r>
          </a:p>
          <a:p>
            <a:pPr algn="just"/>
            <a:r>
              <a:rPr lang="pt-BR" sz="800" dirty="0">
                <a:solidFill>
                  <a:srgbClr val="002060"/>
                </a:solidFill>
              </a:rPr>
              <a:t/>
            </a:r>
            <a:br>
              <a:rPr lang="pt-BR" sz="800" dirty="0">
                <a:solidFill>
                  <a:srgbClr val="002060"/>
                </a:solidFill>
              </a:rPr>
            </a:br>
            <a:r>
              <a:rPr lang="pt-BR" sz="2400" dirty="0">
                <a:solidFill>
                  <a:srgbClr val="002060"/>
                </a:solidFill>
              </a:rPr>
              <a:t>XVIII - documento contábil - documento gerado pelo </a:t>
            </a:r>
            <a:r>
              <a:rPr lang="pt-BR" sz="2400" dirty="0" err="1">
                <a:solidFill>
                  <a:srgbClr val="002060"/>
                </a:solidFill>
              </a:rPr>
              <a:t>Siafic</a:t>
            </a:r>
            <a:r>
              <a:rPr lang="pt-BR" sz="2400" dirty="0">
                <a:solidFill>
                  <a:srgbClr val="002060"/>
                </a:solidFill>
              </a:rPr>
              <a:t> que origina lançamentos contábeis, tais como notas de empenho, notas de lançamento, notas de dotação e notas de movimentação de crédito;</a:t>
            </a:r>
          </a:p>
          <a:p>
            <a:pPr algn="just"/>
            <a:r>
              <a:rPr lang="pt-BR" sz="2400" dirty="0">
                <a:solidFill>
                  <a:srgbClr val="002060"/>
                </a:solidFill>
              </a:rPr>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19859334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631AE764-CE1A-48F1-8A0B-CB1A21D7A367}"/>
              </a:ext>
            </a:extLst>
          </p:cNvPr>
          <p:cNvSpPr txBox="1"/>
          <p:nvPr/>
        </p:nvSpPr>
        <p:spPr>
          <a:xfrm>
            <a:off x="3954630" y="299312"/>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3D148660-EA98-4A7E-8353-D7D3E8AF0D0C}"/>
              </a:ext>
            </a:extLst>
          </p:cNvPr>
          <p:cNvSpPr txBox="1"/>
          <p:nvPr/>
        </p:nvSpPr>
        <p:spPr>
          <a:xfrm>
            <a:off x="2998838" y="1355236"/>
            <a:ext cx="8701549" cy="4893647"/>
          </a:xfrm>
          <a:prstGeom prst="rect">
            <a:avLst/>
          </a:prstGeom>
          <a:noFill/>
        </p:spPr>
        <p:txBody>
          <a:bodyPr wrap="square" rtlCol="0">
            <a:spAutoFit/>
          </a:bodyPr>
          <a:lstStyle/>
          <a:p>
            <a:pPr algn="just"/>
            <a:r>
              <a:rPr lang="pt-BR" sz="2400" b="1" u="sng" dirty="0">
                <a:solidFill>
                  <a:srgbClr val="002060"/>
                </a:solidFill>
              </a:rPr>
              <a:t>Conceitos</a:t>
            </a:r>
          </a:p>
          <a:p>
            <a:pPr algn="just"/>
            <a:r>
              <a:rPr lang="pt-BR" sz="2400" dirty="0">
                <a:solidFill>
                  <a:srgbClr val="002060"/>
                </a:solidFill>
              </a:rPr>
              <a:t>Art. 2º Para fins deste Decreto, entende-se por:</a:t>
            </a:r>
          </a:p>
          <a:p>
            <a:pPr algn="just"/>
            <a:r>
              <a:rPr lang="pt-BR" sz="800" dirty="0">
                <a:solidFill>
                  <a:srgbClr val="002060"/>
                </a:solidFill>
              </a:rPr>
              <a:t/>
            </a:r>
            <a:br>
              <a:rPr lang="pt-BR" sz="800" dirty="0">
                <a:solidFill>
                  <a:srgbClr val="002060"/>
                </a:solidFill>
              </a:rPr>
            </a:br>
            <a:r>
              <a:rPr lang="pt-BR" sz="2400" dirty="0">
                <a:solidFill>
                  <a:srgbClr val="002060"/>
                </a:solidFill>
              </a:rPr>
              <a:t>XIX - sistema estruturante - sistema com suporte de tecnologia da informação fundamental e imprescindível para o planejamento, a coordenação, a execução, a descentralização, a delegação de competência, o controle ou a auditoria das ações do Estado, além de outras atividades auxiliares, comum a dois ou mais órgãos da administração pública e que necessite de coordenação central;</a:t>
            </a:r>
          </a:p>
          <a:p>
            <a:pPr algn="just"/>
            <a:r>
              <a:rPr lang="pt-BR" sz="800" dirty="0">
                <a:solidFill>
                  <a:srgbClr val="002060"/>
                </a:solidFill>
              </a:rPr>
              <a:t/>
            </a:r>
            <a:br>
              <a:rPr lang="pt-BR" sz="800" dirty="0">
                <a:solidFill>
                  <a:srgbClr val="002060"/>
                </a:solidFill>
              </a:rPr>
            </a:br>
            <a:r>
              <a:rPr lang="pt-BR" sz="2400" dirty="0">
                <a:solidFill>
                  <a:srgbClr val="002060"/>
                </a:solidFill>
              </a:rPr>
              <a:t>XX - moeda funcional - a moeda do ambiente econômico principal em que a entidade opera; e</a:t>
            </a:r>
          </a:p>
          <a:p>
            <a:pPr algn="just"/>
            <a:r>
              <a:rPr lang="pt-BR" sz="800" dirty="0">
                <a:solidFill>
                  <a:srgbClr val="002060"/>
                </a:solidFill>
              </a:rPr>
              <a:t/>
            </a:r>
            <a:br>
              <a:rPr lang="pt-BR" sz="800" dirty="0">
                <a:solidFill>
                  <a:srgbClr val="002060"/>
                </a:solidFill>
              </a:rPr>
            </a:br>
            <a:r>
              <a:rPr lang="pt-BR" sz="2400" dirty="0">
                <a:solidFill>
                  <a:srgbClr val="002060"/>
                </a:solidFill>
              </a:rPr>
              <a:t>XXI - moeda estrangeira - a moeda diferente da moeda funcional da entidade. </a:t>
            </a:r>
          </a:p>
        </p:txBody>
      </p:sp>
    </p:spTree>
    <p:extLst>
      <p:ext uri="{BB962C8B-B14F-4D97-AF65-F5344CB8AC3E}">
        <p14:creationId xmlns:p14="http://schemas.microsoft.com/office/powerpoint/2010/main" val="83369289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5F0E358-1E49-4920-80D8-C3D1387088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4" name="Rectangle 13">
            <a:extLst>
              <a:ext uri="{FF2B5EF4-FFF2-40B4-BE49-F238E27FC236}">
                <a16:creationId xmlns:a16="http://schemas.microsoft.com/office/drawing/2014/main" id="{E2D2362D-7010-4036-B9CA-03DFC8EB3B0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DC85BF5E-2BD6-4E5B-8EA3-420B45BB03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389812" y="0"/>
            <a:ext cx="4802188" cy="6858000"/>
          </a:xfrm>
          <a:custGeom>
            <a:avLst/>
            <a:gdLst>
              <a:gd name="connsiteX0" fmla="*/ 0 w 4802188"/>
              <a:gd name="connsiteY0" fmla="*/ 0 h 6858000"/>
              <a:gd name="connsiteX1" fmla="*/ 4802188 w 4802188"/>
              <a:gd name="connsiteY1" fmla="*/ 0 h 6858000"/>
              <a:gd name="connsiteX2" fmla="*/ 4802188 w 4802188"/>
              <a:gd name="connsiteY2" fmla="*/ 6858000 h 6858000"/>
              <a:gd name="connsiteX3" fmla="*/ 0 w 4802188"/>
              <a:gd name="connsiteY3" fmla="*/ 6858000 h 6858000"/>
              <a:gd name="connsiteX4" fmla="*/ 4763 w 4802188"/>
              <a:gd name="connsiteY4" fmla="*/ 6791325 h 6858000"/>
              <a:gd name="connsiteX5" fmla="*/ 12700 w 4802188"/>
              <a:gd name="connsiteY5" fmla="*/ 6735762 h 6858000"/>
              <a:gd name="connsiteX6" fmla="*/ 22225 w 4802188"/>
              <a:gd name="connsiteY6" fmla="*/ 6683375 h 6858000"/>
              <a:gd name="connsiteX7" fmla="*/ 38100 w 4802188"/>
              <a:gd name="connsiteY7" fmla="*/ 6640512 h 6858000"/>
              <a:gd name="connsiteX8" fmla="*/ 53975 w 4802188"/>
              <a:gd name="connsiteY8" fmla="*/ 6597650 h 6858000"/>
              <a:gd name="connsiteX9" fmla="*/ 73025 w 4802188"/>
              <a:gd name="connsiteY9" fmla="*/ 6561137 h 6858000"/>
              <a:gd name="connsiteX10" fmla="*/ 92075 w 4802188"/>
              <a:gd name="connsiteY10" fmla="*/ 6523037 h 6858000"/>
              <a:gd name="connsiteX11" fmla="*/ 109538 w 4802188"/>
              <a:gd name="connsiteY11" fmla="*/ 6488112 h 6858000"/>
              <a:gd name="connsiteX12" fmla="*/ 127000 w 4802188"/>
              <a:gd name="connsiteY12" fmla="*/ 6448425 h 6858000"/>
              <a:gd name="connsiteX13" fmla="*/ 142875 w 4802188"/>
              <a:gd name="connsiteY13" fmla="*/ 6407150 h 6858000"/>
              <a:gd name="connsiteX14" fmla="*/ 157163 w 4802188"/>
              <a:gd name="connsiteY14" fmla="*/ 6361112 h 6858000"/>
              <a:gd name="connsiteX15" fmla="*/ 168275 w 4802188"/>
              <a:gd name="connsiteY15" fmla="*/ 6311900 h 6858000"/>
              <a:gd name="connsiteX16" fmla="*/ 176213 w 4802188"/>
              <a:gd name="connsiteY16" fmla="*/ 6251575 h 6858000"/>
              <a:gd name="connsiteX17" fmla="*/ 179388 w 4802188"/>
              <a:gd name="connsiteY17" fmla="*/ 6183312 h 6858000"/>
              <a:gd name="connsiteX18" fmla="*/ 176213 w 4802188"/>
              <a:gd name="connsiteY18" fmla="*/ 6113462 h 6858000"/>
              <a:gd name="connsiteX19" fmla="*/ 168275 w 4802188"/>
              <a:gd name="connsiteY19" fmla="*/ 6056312 h 6858000"/>
              <a:gd name="connsiteX20" fmla="*/ 157163 w 4802188"/>
              <a:gd name="connsiteY20" fmla="*/ 6003925 h 6858000"/>
              <a:gd name="connsiteX21" fmla="*/ 142875 w 4802188"/>
              <a:gd name="connsiteY21" fmla="*/ 5956300 h 6858000"/>
              <a:gd name="connsiteX22" fmla="*/ 127000 w 4802188"/>
              <a:gd name="connsiteY22" fmla="*/ 5915025 h 6858000"/>
              <a:gd name="connsiteX23" fmla="*/ 107950 w 4802188"/>
              <a:gd name="connsiteY23" fmla="*/ 5876925 h 6858000"/>
              <a:gd name="connsiteX24" fmla="*/ 88900 w 4802188"/>
              <a:gd name="connsiteY24" fmla="*/ 5840412 h 6858000"/>
              <a:gd name="connsiteX25" fmla="*/ 69850 w 4802188"/>
              <a:gd name="connsiteY25" fmla="*/ 5802312 h 6858000"/>
              <a:gd name="connsiteX26" fmla="*/ 52388 w 4802188"/>
              <a:gd name="connsiteY26" fmla="*/ 5762625 h 6858000"/>
              <a:gd name="connsiteX27" fmla="*/ 34925 w 4802188"/>
              <a:gd name="connsiteY27" fmla="*/ 5721350 h 6858000"/>
              <a:gd name="connsiteX28" fmla="*/ 20638 w 4802188"/>
              <a:gd name="connsiteY28" fmla="*/ 5675312 h 6858000"/>
              <a:gd name="connsiteX29" fmla="*/ 11113 w 4802188"/>
              <a:gd name="connsiteY29" fmla="*/ 5622925 h 6858000"/>
              <a:gd name="connsiteX30" fmla="*/ 1588 w 4802188"/>
              <a:gd name="connsiteY30" fmla="*/ 5562600 h 6858000"/>
              <a:gd name="connsiteX31" fmla="*/ 0 w 4802188"/>
              <a:gd name="connsiteY31" fmla="*/ 5494337 h 6858000"/>
              <a:gd name="connsiteX32" fmla="*/ 1588 w 4802188"/>
              <a:gd name="connsiteY32" fmla="*/ 5426075 h 6858000"/>
              <a:gd name="connsiteX33" fmla="*/ 11113 w 4802188"/>
              <a:gd name="connsiteY33" fmla="*/ 5365750 h 6858000"/>
              <a:gd name="connsiteX34" fmla="*/ 20638 w 4802188"/>
              <a:gd name="connsiteY34" fmla="*/ 5313362 h 6858000"/>
              <a:gd name="connsiteX35" fmla="*/ 34925 w 4802188"/>
              <a:gd name="connsiteY35" fmla="*/ 5268912 h 6858000"/>
              <a:gd name="connsiteX36" fmla="*/ 52388 w 4802188"/>
              <a:gd name="connsiteY36" fmla="*/ 5226050 h 6858000"/>
              <a:gd name="connsiteX37" fmla="*/ 69850 w 4802188"/>
              <a:gd name="connsiteY37" fmla="*/ 5186362 h 6858000"/>
              <a:gd name="connsiteX38" fmla="*/ 88900 w 4802188"/>
              <a:gd name="connsiteY38" fmla="*/ 5149850 h 6858000"/>
              <a:gd name="connsiteX39" fmla="*/ 107950 w 4802188"/>
              <a:gd name="connsiteY39" fmla="*/ 5114925 h 6858000"/>
              <a:gd name="connsiteX40" fmla="*/ 127000 w 4802188"/>
              <a:gd name="connsiteY40" fmla="*/ 5075237 h 6858000"/>
              <a:gd name="connsiteX41" fmla="*/ 142875 w 4802188"/>
              <a:gd name="connsiteY41" fmla="*/ 5033962 h 6858000"/>
              <a:gd name="connsiteX42" fmla="*/ 157163 w 4802188"/>
              <a:gd name="connsiteY42" fmla="*/ 4987925 h 6858000"/>
              <a:gd name="connsiteX43" fmla="*/ 168275 w 4802188"/>
              <a:gd name="connsiteY43" fmla="*/ 4935537 h 6858000"/>
              <a:gd name="connsiteX44" fmla="*/ 176213 w 4802188"/>
              <a:gd name="connsiteY44" fmla="*/ 4875212 h 6858000"/>
              <a:gd name="connsiteX45" fmla="*/ 179388 w 4802188"/>
              <a:gd name="connsiteY45" fmla="*/ 4806950 h 6858000"/>
              <a:gd name="connsiteX46" fmla="*/ 176213 w 4802188"/>
              <a:gd name="connsiteY46" fmla="*/ 4738687 h 6858000"/>
              <a:gd name="connsiteX47" fmla="*/ 168275 w 4802188"/>
              <a:gd name="connsiteY47" fmla="*/ 4678362 h 6858000"/>
              <a:gd name="connsiteX48" fmla="*/ 157163 w 4802188"/>
              <a:gd name="connsiteY48" fmla="*/ 4625975 h 6858000"/>
              <a:gd name="connsiteX49" fmla="*/ 142875 w 4802188"/>
              <a:gd name="connsiteY49" fmla="*/ 4579937 h 6858000"/>
              <a:gd name="connsiteX50" fmla="*/ 127000 w 4802188"/>
              <a:gd name="connsiteY50" fmla="*/ 4537075 h 6858000"/>
              <a:gd name="connsiteX51" fmla="*/ 107950 w 4802188"/>
              <a:gd name="connsiteY51" fmla="*/ 4498975 h 6858000"/>
              <a:gd name="connsiteX52" fmla="*/ 69850 w 4802188"/>
              <a:gd name="connsiteY52" fmla="*/ 4424362 h 6858000"/>
              <a:gd name="connsiteX53" fmla="*/ 52388 w 4802188"/>
              <a:gd name="connsiteY53" fmla="*/ 4386262 h 6858000"/>
              <a:gd name="connsiteX54" fmla="*/ 34925 w 4802188"/>
              <a:gd name="connsiteY54" fmla="*/ 4343400 h 6858000"/>
              <a:gd name="connsiteX55" fmla="*/ 20638 w 4802188"/>
              <a:gd name="connsiteY55" fmla="*/ 4297362 h 6858000"/>
              <a:gd name="connsiteX56" fmla="*/ 11113 w 4802188"/>
              <a:gd name="connsiteY56" fmla="*/ 4244975 h 6858000"/>
              <a:gd name="connsiteX57" fmla="*/ 1588 w 4802188"/>
              <a:gd name="connsiteY57" fmla="*/ 4186237 h 6858000"/>
              <a:gd name="connsiteX58" fmla="*/ 0 w 4802188"/>
              <a:gd name="connsiteY58" fmla="*/ 4116387 h 6858000"/>
              <a:gd name="connsiteX59" fmla="*/ 1588 w 4802188"/>
              <a:gd name="connsiteY59" fmla="*/ 4048125 h 6858000"/>
              <a:gd name="connsiteX60" fmla="*/ 11113 w 4802188"/>
              <a:gd name="connsiteY60" fmla="*/ 3987800 h 6858000"/>
              <a:gd name="connsiteX61" fmla="*/ 20638 w 4802188"/>
              <a:gd name="connsiteY61" fmla="*/ 3935412 h 6858000"/>
              <a:gd name="connsiteX62" fmla="*/ 34925 w 4802188"/>
              <a:gd name="connsiteY62" fmla="*/ 3890962 h 6858000"/>
              <a:gd name="connsiteX63" fmla="*/ 52388 w 4802188"/>
              <a:gd name="connsiteY63" fmla="*/ 3848100 h 6858000"/>
              <a:gd name="connsiteX64" fmla="*/ 69850 w 4802188"/>
              <a:gd name="connsiteY64" fmla="*/ 3811587 h 6858000"/>
              <a:gd name="connsiteX65" fmla="*/ 107950 w 4802188"/>
              <a:gd name="connsiteY65" fmla="*/ 3736975 h 6858000"/>
              <a:gd name="connsiteX66" fmla="*/ 127000 w 4802188"/>
              <a:gd name="connsiteY66" fmla="*/ 3697287 h 6858000"/>
              <a:gd name="connsiteX67" fmla="*/ 142875 w 4802188"/>
              <a:gd name="connsiteY67" fmla="*/ 3656012 h 6858000"/>
              <a:gd name="connsiteX68" fmla="*/ 157163 w 4802188"/>
              <a:gd name="connsiteY68" fmla="*/ 3609975 h 6858000"/>
              <a:gd name="connsiteX69" fmla="*/ 168275 w 4802188"/>
              <a:gd name="connsiteY69" fmla="*/ 3557587 h 6858000"/>
              <a:gd name="connsiteX70" fmla="*/ 176213 w 4802188"/>
              <a:gd name="connsiteY70" fmla="*/ 3497262 h 6858000"/>
              <a:gd name="connsiteX71" fmla="*/ 179388 w 4802188"/>
              <a:gd name="connsiteY71" fmla="*/ 3427412 h 6858000"/>
              <a:gd name="connsiteX72" fmla="*/ 176213 w 4802188"/>
              <a:gd name="connsiteY72" fmla="*/ 3360737 h 6858000"/>
              <a:gd name="connsiteX73" fmla="*/ 168275 w 4802188"/>
              <a:gd name="connsiteY73" fmla="*/ 3300412 h 6858000"/>
              <a:gd name="connsiteX74" fmla="*/ 157163 w 4802188"/>
              <a:gd name="connsiteY74" fmla="*/ 3248025 h 6858000"/>
              <a:gd name="connsiteX75" fmla="*/ 142875 w 4802188"/>
              <a:gd name="connsiteY75" fmla="*/ 3201987 h 6858000"/>
              <a:gd name="connsiteX76" fmla="*/ 127000 w 4802188"/>
              <a:gd name="connsiteY76" fmla="*/ 3160712 h 6858000"/>
              <a:gd name="connsiteX77" fmla="*/ 107950 w 4802188"/>
              <a:gd name="connsiteY77" fmla="*/ 3121025 h 6858000"/>
              <a:gd name="connsiteX78" fmla="*/ 88900 w 4802188"/>
              <a:gd name="connsiteY78" fmla="*/ 3084512 h 6858000"/>
              <a:gd name="connsiteX79" fmla="*/ 69850 w 4802188"/>
              <a:gd name="connsiteY79" fmla="*/ 3046412 h 6858000"/>
              <a:gd name="connsiteX80" fmla="*/ 52388 w 4802188"/>
              <a:gd name="connsiteY80" fmla="*/ 3009900 h 6858000"/>
              <a:gd name="connsiteX81" fmla="*/ 34925 w 4802188"/>
              <a:gd name="connsiteY81" fmla="*/ 2967037 h 6858000"/>
              <a:gd name="connsiteX82" fmla="*/ 20638 w 4802188"/>
              <a:gd name="connsiteY82" fmla="*/ 2922587 h 6858000"/>
              <a:gd name="connsiteX83" fmla="*/ 11113 w 4802188"/>
              <a:gd name="connsiteY83" fmla="*/ 2868612 h 6858000"/>
              <a:gd name="connsiteX84" fmla="*/ 1588 w 4802188"/>
              <a:gd name="connsiteY84" fmla="*/ 2809875 h 6858000"/>
              <a:gd name="connsiteX85" fmla="*/ 0 w 4802188"/>
              <a:gd name="connsiteY85" fmla="*/ 2741612 h 6858000"/>
              <a:gd name="connsiteX86" fmla="*/ 1588 w 4802188"/>
              <a:gd name="connsiteY86" fmla="*/ 2671762 h 6858000"/>
              <a:gd name="connsiteX87" fmla="*/ 11113 w 4802188"/>
              <a:gd name="connsiteY87" fmla="*/ 2613025 h 6858000"/>
              <a:gd name="connsiteX88" fmla="*/ 20638 w 4802188"/>
              <a:gd name="connsiteY88" fmla="*/ 2560637 h 6858000"/>
              <a:gd name="connsiteX89" fmla="*/ 34925 w 4802188"/>
              <a:gd name="connsiteY89" fmla="*/ 2513012 h 6858000"/>
              <a:gd name="connsiteX90" fmla="*/ 52388 w 4802188"/>
              <a:gd name="connsiteY90" fmla="*/ 2471737 h 6858000"/>
              <a:gd name="connsiteX91" fmla="*/ 69850 w 4802188"/>
              <a:gd name="connsiteY91" fmla="*/ 2433637 h 6858000"/>
              <a:gd name="connsiteX92" fmla="*/ 88900 w 4802188"/>
              <a:gd name="connsiteY92" fmla="*/ 2395537 h 6858000"/>
              <a:gd name="connsiteX93" fmla="*/ 107950 w 4802188"/>
              <a:gd name="connsiteY93" fmla="*/ 2359025 h 6858000"/>
              <a:gd name="connsiteX94" fmla="*/ 127000 w 4802188"/>
              <a:gd name="connsiteY94" fmla="*/ 2319337 h 6858000"/>
              <a:gd name="connsiteX95" fmla="*/ 142875 w 4802188"/>
              <a:gd name="connsiteY95" fmla="*/ 2278062 h 6858000"/>
              <a:gd name="connsiteX96" fmla="*/ 157163 w 4802188"/>
              <a:gd name="connsiteY96" fmla="*/ 2232025 h 6858000"/>
              <a:gd name="connsiteX97" fmla="*/ 168275 w 4802188"/>
              <a:gd name="connsiteY97" fmla="*/ 2179637 h 6858000"/>
              <a:gd name="connsiteX98" fmla="*/ 176213 w 4802188"/>
              <a:gd name="connsiteY98" fmla="*/ 2119312 h 6858000"/>
              <a:gd name="connsiteX99" fmla="*/ 179388 w 4802188"/>
              <a:gd name="connsiteY99" fmla="*/ 2051050 h 6858000"/>
              <a:gd name="connsiteX100" fmla="*/ 176213 w 4802188"/>
              <a:gd name="connsiteY100" fmla="*/ 1982787 h 6858000"/>
              <a:gd name="connsiteX101" fmla="*/ 168275 w 4802188"/>
              <a:gd name="connsiteY101" fmla="*/ 1922462 h 6858000"/>
              <a:gd name="connsiteX102" fmla="*/ 157163 w 4802188"/>
              <a:gd name="connsiteY102" fmla="*/ 1870075 h 6858000"/>
              <a:gd name="connsiteX103" fmla="*/ 142875 w 4802188"/>
              <a:gd name="connsiteY103" fmla="*/ 1824037 h 6858000"/>
              <a:gd name="connsiteX104" fmla="*/ 127000 w 4802188"/>
              <a:gd name="connsiteY104" fmla="*/ 1782762 h 6858000"/>
              <a:gd name="connsiteX105" fmla="*/ 107950 w 4802188"/>
              <a:gd name="connsiteY105" fmla="*/ 1743075 h 6858000"/>
              <a:gd name="connsiteX106" fmla="*/ 88900 w 4802188"/>
              <a:gd name="connsiteY106" fmla="*/ 1708150 h 6858000"/>
              <a:gd name="connsiteX107" fmla="*/ 69850 w 4802188"/>
              <a:gd name="connsiteY107" fmla="*/ 1671637 h 6858000"/>
              <a:gd name="connsiteX108" fmla="*/ 52388 w 4802188"/>
              <a:gd name="connsiteY108" fmla="*/ 1631950 h 6858000"/>
              <a:gd name="connsiteX109" fmla="*/ 34925 w 4802188"/>
              <a:gd name="connsiteY109" fmla="*/ 1589087 h 6858000"/>
              <a:gd name="connsiteX110" fmla="*/ 20638 w 4802188"/>
              <a:gd name="connsiteY110" fmla="*/ 1544637 h 6858000"/>
              <a:gd name="connsiteX111" fmla="*/ 11113 w 4802188"/>
              <a:gd name="connsiteY111" fmla="*/ 1492250 h 6858000"/>
              <a:gd name="connsiteX112" fmla="*/ 1588 w 4802188"/>
              <a:gd name="connsiteY112" fmla="*/ 1431925 h 6858000"/>
              <a:gd name="connsiteX113" fmla="*/ 0 w 4802188"/>
              <a:gd name="connsiteY113" fmla="*/ 1363662 h 6858000"/>
              <a:gd name="connsiteX114" fmla="*/ 1588 w 4802188"/>
              <a:gd name="connsiteY114" fmla="*/ 1295400 h 6858000"/>
              <a:gd name="connsiteX115" fmla="*/ 11113 w 4802188"/>
              <a:gd name="connsiteY115" fmla="*/ 1235075 h 6858000"/>
              <a:gd name="connsiteX116" fmla="*/ 20638 w 4802188"/>
              <a:gd name="connsiteY116" fmla="*/ 1182687 h 6858000"/>
              <a:gd name="connsiteX117" fmla="*/ 34925 w 4802188"/>
              <a:gd name="connsiteY117" fmla="*/ 1136650 h 6858000"/>
              <a:gd name="connsiteX118" fmla="*/ 52388 w 4802188"/>
              <a:gd name="connsiteY118" fmla="*/ 1095375 h 6858000"/>
              <a:gd name="connsiteX119" fmla="*/ 69850 w 4802188"/>
              <a:gd name="connsiteY119" fmla="*/ 1055687 h 6858000"/>
              <a:gd name="connsiteX120" fmla="*/ 88900 w 4802188"/>
              <a:gd name="connsiteY120" fmla="*/ 1017587 h 6858000"/>
              <a:gd name="connsiteX121" fmla="*/ 107950 w 4802188"/>
              <a:gd name="connsiteY121" fmla="*/ 981075 h 6858000"/>
              <a:gd name="connsiteX122" fmla="*/ 127000 w 4802188"/>
              <a:gd name="connsiteY122" fmla="*/ 942975 h 6858000"/>
              <a:gd name="connsiteX123" fmla="*/ 142875 w 4802188"/>
              <a:gd name="connsiteY123" fmla="*/ 901700 h 6858000"/>
              <a:gd name="connsiteX124" fmla="*/ 157163 w 4802188"/>
              <a:gd name="connsiteY124" fmla="*/ 854075 h 6858000"/>
              <a:gd name="connsiteX125" fmla="*/ 168275 w 4802188"/>
              <a:gd name="connsiteY125" fmla="*/ 801687 h 6858000"/>
              <a:gd name="connsiteX126" fmla="*/ 176213 w 4802188"/>
              <a:gd name="connsiteY126" fmla="*/ 744537 h 6858000"/>
              <a:gd name="connsiteX127" fmla="*/ 179388 w 4802188"/>
              <a:gd name="connsiteY127" fmla="*/ 673100 h 6858000"/>
              <a:gd name="connsiteX128" fmla="*/ 176213 w 4802188"/>
              <a:gd name="connsiteY128" fmla="*/ 606425 h 6858000"/>
              <a:gd name="connsiteX129" fmla="*/ 168275 w 4802188"/>
              <a:gd name="connsiteY129" fmla="*/ 546100 h 6858000"/>
              <a:gd name="connsiteX130" fmla="*/ 157163 w 4802188"/>
              <a:gd name="connsiteY130" fmla="*/ 496887 h 6858000"/>
              <a:gd name="connsiteX131" fmla="*/ 142875 w 4802188"/>
              <a:gd name="connsiteY131" fmla="*/ 450850 h 6858000"/>
              <a:gd name="connsiteX132" fmla="*/ 127000 w 4802188"/>
              <a:gd name="connsiteY132" fmla="*/ 409575 h 6858000"/>
              <a:gd name="connsiteX133" fmla="*/ 109538 w 4802188"/>
              <a:gd name="connsiteY133" fmla="*/ 369887 h 6858000"/>
              <a:gd name="connsiteX134" fmla="*/ 92075 w 4802188"/>
              <a:gd name="connsiteY134" fmla="*/ 334962 h 6858000"/>
              <a:gd name="connsiteX135" fmla="*/ 73025 w 4802188"/>
              <a:gd name="connsiteY135" fmla="*/ 296862 h 6858000"/>
              <a:gd name="connsiteX136" fmla="*/ 53975 w 4802188"/>
              <a:gd name="connsiteY136" fmla="*/ 260350 h 6858000"/>
              <a:gd name="connsiteX137" fmla="*/ 38100 w 4802188"/>
              <a:gd name="connsiteY137" fmla="*/ 217487 h 6858000"/>
              <a:gd name="connsiteX138" fmla="*/ 22225 w 4802188"/>
              <a:gd name="connsiteY138" fmla="*/ 174625 h 6858000"/>
              <a:gd name="connsiteX139" fmla="*/ 12700 w 4802188"/>
              <a:gd name="connsiteY139" fmla="*/ 122237 h 6858000"/>
              <a:gd name="connsiteX140" fmla="*/ 4763 w 4802188"/>
              <a:gd name="connsiteY140" fmla="*/ 666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802188" h="6858000">
                <a:moveTo>
                  <a:pt x="0" y="0"/>
                </a:moveTo>
                <a:lnTo>
                  <a:pt x="4802188" y="0"/>
                </a:lnTo>
                <a:lnTo>
                  <a:pt x="4802188" y="6858000"/>
                </a:lnTo>
                <a:lnTo>
                  <a:pt x="0" y="6858000"/>
                </a:lnTo>
                <a:lnTo>
                  <a:pt x="4763" y="6791325"/>
                </a:lnTo>
                <a:lnTo>
                  <a:pt x="12700" y="6735762"/>
                </a:lnTo>
                <a:lnTo>
                  <a:pt x="22225" y="6683375"/>
                </a:lnTo>
                <a:lnTo>
                  <a:pt x="38100" y="6640512"/>
                </a:lnTo>
                <a:lnTo>
                  <a:pt x="53975" y="6597650"/>
                </a:lnTo>
                <a:lnTo>
                  <a:pt x="73025" y="6561137"/>
                </a:lnTo>
                <a:lnTo>
                  <a:pt x="92075" y="6523037"/>
                </a:lnTo>
                <a:lnTo>
                  <a:pt x="109538" y="6488112"/>
                </a:lnTo>
                <a:lnTo>
                  <a:pt x="127000" y="6448425"/>
                </a:lnTo>
                <a:lnTo>
                  <a:pt x="142875" y="6407150"/>
                </a:lnTo>
                <a:lnTo>
                  <a:pt x="157163" y="6361112"/>
                </a:lnTo>
                <a:lnTo>
                  <a:pt x="168275" y="6311900"/>
                </a:lnTo>
                <a:lnTo>
                  <a:pt x="176213" y="6251575"/>
                </a:lnTo>
                <a:lnTo>
                  <a:pt x="179388" y="6183312"/>
                </a:lnTo>
                <a:lnTo>
                  <a:pt x="176213" y="6113462"/>
                </a:lnTo>
                <a:lnTo>
                  <a:pt x="168275" y="6056312"/>
                </a:lnTo>
                <a:lnTo>
                  <a:pt x="157163" y="6003925"/>
                </a:lnTo>
                <a:lnTo>
                  <a:pt x="142875" y="5956300"/>
                </a:lnTo>
                <a:lnTo>
                  <a:pt x="127000" y="5915025"/>
                </a:lnTo>
                <a:lnTo>
                  <a:pt x="107950" y="5876925"/>
                </a:lnTo>
                <a:lnTo>
                  <a:pt x="88900" y="5840412"/>
                </a:lnTo>
                <a:lnTo>
                  <a:pt x="69850" y="5802312"/>
                </a:lnTo>
                <a:lnTo>
                  <a:pt x="52388" y="5762625"/>
                </a:lnTo>
                <a:lnTo>
                  <a:pt x="34925" y="5721350"/>
                </a:lnTo>
                <a:lnTo>
                  <a:pt x="20638" y="5675312"/>
                </a:lnTo>
                <a:lnTo>
                  <a:pt x="11113" y="5622925"/>
                </a:lnTo>
                <a:lnTo>
                  <a:pt x="1588" y="5562600"/>
                </a:lnTo>
                <a:lnTo>
                  <a:pt x="0" y="5494337"/>
                </a:lnTo>
                <a:lnTo>
                  <a:pt x="1588" y="5426075"/>
                </a:lnTo>
                <a:lnTo>
                  <a:pt x="11113" y="5365750"/>
                </a:lnTo>
                <a:lnTo>
                  <a:pt x="20638" y="5313362"/>
                </a:lnTo>
                <a:lnTo>
                  <a:pt x="34925" y="5268912"/>
                </a:lnTo>
                <a:lnTo>
                  <a:pt x="52388" y="5226050"/>
                </a:lnTo>
                <a:lnTo>
                  <a:pt x="69850" y="5186362"/>
                </a:lnTo>
                <a:lnTo>
                  <a:pt x="88900" y="5149850"/>
                </a:lnTo>
                <a:lnTo>
                  <a:pt x="107950" y="5114925"/>
                </a:lnTo>
                <a:lnTo>
                  <a:pt x="127000" y="5075237"/>
                </a:lnTo>
                <a:lnTo>
                  <a:pt x="142875" y="5033962"/>
                </a:lnTo>
                <a:lnTo>
                  <a:pt x="157163" y="4987925"/>
                </a:lnTo>
                <a:lnTo>
                  <a:pt x="168275" y="4935537"/>
                </a:lnTo>
                <a:lnTo>
                  <a:pt x="176213" y="4875212"/>
                </a:lnTo>
                <a:lnTo>
                  <a:pt x="179388" y="4806950"/>
                </a:lnTo>
                <a:lnTo>
                  <a:pt x="176213" y="4738687"/>
                </a:lnTo>
                <a:lnTo>
                  <a:pt x="168275" y="4678362"/>
                </a:lnTo>
                <a:lnTo>
                  <a:pt x="157163" y="4625975"/>
                </a:lnTo>
                <a:lnTo>
                  <a:pt x="142875" y="4579937"/>
                </a:lnTo>
                <a:lnTo>
                  <a:pt x="127000" y="4537075"/>
                </a:lnTo>
                <a:lnTo>
                  <a:pt x="107950" y="4498975"/>
                </a:lnTo>
                <a:lnTo>
                  <a:pt x="69850" y="4424362"/>
                </a:lnTo>
                <a:lnTo>
                  <a:pt x="52388" y="4386262"/>
                </a:lnTo>
                <a:lnTo>
                  <a:pt x="34925" y="4343400"/>
                </a:lnTo>
                <a:lnTo>
                  <a:pt x="20638" y="4297362"/>
                </a:lnTo>
                <a:lnTo>
                  <a:pt x="11113" y="4244975"/>
                </a:lnTo>
                <a:lnTo>
                  <a:pt x="1588" y="4186237"/>
                </a:lnTo>
                <a:lnTo>
                  <a:pt x="0" y="4116387"/>
                </a:lnTo>
                <a:lnTo>
                  <a:pt x="1588" y="4048125"/>
                </a:lnTo>
                <a:lnTo>
                  <a:pt x="11113" y="3987800"/>
                </a:lnTo>
                <a:lnTo>
                  <a:pt x="20638" y="3935412"/>
                </a:lnTo>
                <a:lnTo>
                  <a:pt x="34925" y="3890962"/>
                </a:lnTo>
                <a:lnTo>
                  <a:pt x="52388" y="3848100"/>
                </a:lnTo>
                <a:lnTo>
                  <a:pt x="69850" y="3811587"/>
                </a:lnTo>
                <a:lnTo>
                  <a:pt x="107950" y="3736975"/>
                </a:lnTo>
                <a:lnTo>
                  <a:pt x="127000" y="3697287"/>
                </a:lnTo>
                <a:lnTo>
                  <a:pt x="142875" y="3656012"/>
                </a:lnTo>
                <a:lnTo>
                  <a:pt x="157163" y="3609975"/>
                </a:lnTo>
                <a:lnTo>
                  <a:pt x="168275" y="3557587"/>
                </a:lnTo>
                <a:lnTo>
                  <a:pt x="176213" y="3497262"/>
                </a:lnTo>
                <a:lnTo>
                  <a:pt x="179388" y="3427412"/>
                </a:lnTo>
                <a:lnTo>
                  <a:pt x="176213" y="3360737"/>
                </a:lnTo>
                <a:lnTo>
                  <a:pt x="168275" y="3300412"/>
                </a:lnTo>
                <a:lnTo>
                  <a:pt x="157163" y="3248025"/>
                </a:lnTo>
                <a:lnTo>
                  <a:pt x="142875" y="3201987"/>
                </a:lnTo>
                <a:lnTo>
                  <a:pt x="127000" y="3160712"/>
                </a:lnTo>
                <a:lnTo>
                  <a:pt x="107950" y="3121025"/>
                </a:lnTo>
                <a:lnTo>
                  <a:pt x="88900" y="3084512"/>
                </a:lnTo>
                <a:lnTo>
                  <a:pt x="69850" y="3046412"/>
                </a:lnTo>
                <a:lnTo>
                  <a:pt x="52388" y="3009900"/>
                </a:lnTo>
                <a:lnTo>
                  <a:pt x="34925" y="2967037"/>
                </a:lnTo>
                <a:lnTo>
                  <a:pt x="20638" y="2922587"/>
                </a:lnTo>
                <a:lnTo>
                  <a:pt x="11113" y="2868612"/>
                </a:lnTo>
                <a:lnTo>
                  <a:pt x="1588" y="2809875"/>
                </a:lnTo>
                <a:lnTo>
                  <a:pt x="0" y="2741612"/>
                </a:lnTo>
                <a:lnTo>
                  <a:pt x="1588" y="2671762"/>
                </a:lnTo>
                <a:lnTo>
                  <a:pt x="11113" y="2613025"/>
                </a:lnTo>
                <a:lnTo>
                  <a:pt x="20638" y="2560637"/>
                </a:lnTo>
                <a:lnTo>
                  <a:pt x="34925" y="2513012"/>
                </a:lnTo>
                <a:lnTo>
                  <a:pt x="52388" y="2471737"/>
                </a:lnTo>
                <a:lnTo>
                  <a:pt x="69850" y="2433637"/>
                </a:lnTo>
                <a:lnTo>
                  <a:pt x="88900" y="2395537"/>
                </a:lnTo>
                <a:lnTo>
                  <a:pt x="107950" y="2359025"/>
                </a:lnTo>
                <a:lnTo>
                  <a:pt x="127000" y="2319337"/>
                </a:lnTo>
                <a:lnTo>
                  <a:pt x="142875" y="2278062"/>
                </a:lnTo>
                <a:lnTo>
                  <a:pt x="157163" y="2232025"/>
                </a:lnTo>
                <a:lnTo>
                  <a:pt x="168275" y="2179637"/>
                </a:lnTo>
                <a:lnTo>
                  <a:pt x="176213" y="2119312"/>
                </a:lnTo>
                <a:lnTo>
                  <a:pt x="179388" y="2051050"/>
                </a:lnTo>
                <a:lnTo>
                  <a:pt x="176213" y="1982787"/>
                </a:lnTo>
                <a:lnTo>
                  <a:pt x="168275" y="1922462"/>
                </a:lnTo>
                <a:lnTo>
                  <a:pt x="157163" y="1870075"/>
                </a:lnTo>
                <a:lnTo>
                  <a:pt x="142875" y="1824037"/>
                </a:lnTo>
                <a:lnTo>
                  <a:pt x="127000" y="1782762"/>
                </a:lnTo>
                <a:lnTo>
                  <a:pt x="107950" y="1743075"/>
                </a:lnTo>
                <a:lnTo>
                  <a:pt x="88900" y="1708150"/>
                </a:lnTo>
                <a:lnTo>
                  <a:pt x="69850" y="1671637"/>
                </a:lnTo>
                <a:lnTo>
                  <a:pt x="52388" y="1631950"/>
                </a:lnTo>
                <a:lnTo>
                  <a:pt x="34925" y="1589087"/>
                </a:lnTo>
                <a:lnTo>
                  <a:pt x="20638" y="1544637"/>
                </a:lnTo>
                <a:lnTo>
                  <a:pt x="11113" y="1492250"/>
                </a:lnTo>
                <a:lnTo>
                  <a:pt x="1588" y="1431925"/>
                </a:lnTo>
                <a:lnTo>
                  <a:pt x="0" y="1363662"/>
                </a:lnTo>
                <a:lnTo>
                  <a:pt x="1588" y="1295400"/>
                </a:lnTo>
                <a:lnTo>
                  <a:pt x="11113" y="1235075"/>
                </a:lnTo>
                <a:lnTo>
                  <a:pt x="20638" y="1182687"/>
                </a:lnTo>
                <a:lnTo>
                  <a:pt x="34925" y="1136650"/>
                </a:lnTo>
                <a:lnTo>
                  <a:pt x="52388" y="1095375"/>
                </a:lnTo>
                <a:lnTo>
                  <a:pt x="69850" y="1055687"/>
                </a:lnTo>
                <a:lnTo>
                  <a:pt x="88900" y="1017587"/>
                </a:lnTo>
                <a:lnTo>
                  <a:pt x="107950" y="981075"/>
                </a:lnTo>
                <a:lnTo>
                  <a:pt x="127000" y="942975"/>
                </a:lnTo>
                <a:lnTo>
                  <a:pt x="142875" y="901700"/>
                </a:lnTo>
                <a:lnTo>
                  <a:pt x="157163" y="854075"/>
                </a:lnTo>
                <a:lnTo>
                  <a:pt x="168275" y="801687"/>
                </a:lnTo>
                <a:lnTo>
                  <a:pt x="176213" y="744537"/>
                </a:lnTo>
                <a:lnTo>
                  <a:pt x="179388" y="673100"/>
                </a:lnTo>
                <a:lnTo>
                  <a:pt x="176213" y="606425"/>
                </a:lnTo>
                <a:lnTo>
                  <a:pt x="168275" y="546100"/>
                </a:lnTo>
                <a:lnTo>
                  <a:pt x="157163" y="496887"/>
                </a:lnTo>
                <a:lnTo>
                  <a:pt x="142875" y="450850"/>
                </a:lnTo>
                <a:lnTo>
                  <a:pt x="127000" y="409575"/>
                </a:lnTo>
                <a:lnTo>
                  <a:pt x="109538" y="369887"/>
                </a:lnTo>
                <a:lnTo>
                  <a:pt x="92075" y="334962"/>
                </a:lnTo>
                <a:lnTo>
                  <a:pt x="73025" y="296862"/>
                </a:lnTo>
                <a:lnTo>
                  <a:pt x="53975" y="260350"/>
                </a:lnTo>
                <a:lnTo>
                  <a:pt x="38100" y="217487"/>
                </a:lnTo>
                <a:lnTo>
                  <a:pt x="22225" y="174625"/>
                </a:lnTo>
                <a:lnTo>
                  <a:pt x="12700" y="122237"/>
                </a:lnTo>
                <a:lnTo>
                  <a:pt x="4763" y="66675"/>
                </a:lnTo>
                <a:close/>
              </a:path>
            </a:pathLst>
          </a:custGeom>
          <a:solidFill>
            <a:schemeClr val="bg2">
              <a:lumMod val="10000"/>
              <a:alpha val="25000"/>
            </a:schemeClr>
          </a:solidFill>
          <a:ln w="0">
            <a:noFill/>
            <a:prstDash val="solid"/>
            <a:round/>
            <a:headEnd/>
            <a:tailEnd/>
          </a:ln>
        </p:spPr>
        <p:txBody>
          <a:bodyPr wrap="square" rtlCol="0" anchor="ctr">
            <a:noAutofit/>
          </a:bodyPr>
          <a:lstStyle/>
          <a:p>
            <a:pPr algn="ctr" defTabSz="457200"/>
            <a:endParaRPr lang="en-US" dirty="0">
              <a:solidFill>
                <a:srgbClr val="002060"/>
              </a:solidFill>
            </a:endParaRPr>
          </a:p>
        </p:txBody>
      </p:sp>
      <p:sp>
        <p:nvSpPr>
          <p:cNvPr id="18" name="Freeform: Shape 17">
            <a:extLst>
              <a:ext uri="{FF2B5EF4-FFF2-40B4-BE49-F238E27FC236}">
                <a16:creationId xmlns:a16="http://schemas.microsoft.com/office/drawing/2014/main" id="{740D8E28-91B5-42B0-9D6C-B777D8AD90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713579" cy="6858000"/>
          </a:xfrm>
          <a:custGeom>
            <a:avLst/>
            <a:gdLst>
              <a:gd name="connsiteX0" fmla="*/ 0 w 7713579"/>
              <a:gd name="connsiteY0" fmla="*/ 0 h 6858000"/>
              <a:gd name="connsiteX1" fmla="*/ 7534191 w 7713579"/>
              <a:gd name="connsiteY1" fmla="*/ 0 h 6858000"/>
              <a:gd name="connsiteX2" fmla="*/ 7538954 w 7713579"/>
              <a:gd name="connsiteY2" fmla="*/ 66675 h 6858000"/>
              <a:gd name="connsiteX3" fmla="*/ 7546891 w 7713579"/>
              <a:gd name="connsiteY3" fmla="*/ 122237 h 6858000"/>
              <a:gd name="connsiteX4" fmla="*/ 7556416 w 7713579"/>
              <a:gd name="connsiteY4" fmla="*/ 174625 h 6858000"/>
              <a:gd name="connsiteX5" fmla="*/ 7572291 w 7713579"/>
              <a:gd name="connsiteY5" fmla="*/ 217487 h 6858000"/>
              <a:gd name="connsiteX6" fmla="*/ 7588166 w 7713579"/>
              <a:gd name="connsiteY6" fmla="*/ 260350 h 6858000"/>
              <a:gd name="connsiteX7" fmla="*/ 7607216 w 7713579"/>
              <a:gd name="connsiteY7" fmla="*/ 296862 h 6858000"/>
              <a:gd name="connsiteX8" fmla="*/ 7626266 w 7713579"/>
              <a:gd name="connsiteY8" fmla="*/ 334962 h 6858000"/>
              <a:gd name="connsiteX9" fmla="*/ 7643729 w 7713579"/>
              <a:gd name="connsiteY9" fmla="*/ 369887 h 6858000"/>
              <a:gd name="connsiteX10" fmla="*/ 7661191 w 7713579"/>
              <a:gd name="connsiteY10" fmla="*/ 409575 h 6858000"/>
              <a:gd name="connsiteX11" fmla="*/ 7677066 w 7713579"/>
              <a:gd name="connsiteY11" fmla="*/ 450850 h 6858000"/>
              <a:gd name="connsiteX12" fmla="*/ 7691354 w 7713579"/>
              <a:gd name="connsiteY12" fmla="*/ 496887 h 6858000"/>
              <a:gd name="connsiteX13" fmla="*/ 7702466 w 7713579"/>
              <a:gd name="connsiteY13" fmla="*/ 546100 h 6858000"/>
              <a:gd name="connsiteX14" fmla="*/ 7710404 w 7713579"/>
              <a:gd name="connsiteY14" fmla="*/ 606425 h 6858000"/>
              <a:gd name="connsiteX15" fmla="*/ 7713579 w 7713579"/>
              <a:gd name="connsiteY15" fmla="*/ 673100 h 6858000"/>
              <a:gd name="connsiteX16" fmla="*/ 7710404 w 7713579"/>
              <a:gd name="connsiteY16" fmla="*/ 744537 h 6858000"/>
              <a:gd name="connsiteX17" fmla="*/ 7702466 w 7713579"/>
              <a:gd name="connsiteY17" fmla="*/ 801687 h 6858000"/>
              <a:gd name="connsiteX18" fmla="*/ 7691354 w 7713579"/>
              <a:gd name="connsiteY18" fmla="*/ 854075 h 6858000"/>
              <a:gd name="connsiteX19" fmla="*/ 7677066 w 7713579"/>
              <a:gd name="connsiteY19" fmla="*/ 901700 h 6858000"/>
              <a:gd name="connsiteX20" fmla="*/ 7661191 w 7713579"/>
              <a:gd name="connsiteY20" fmla="*/ 942975 h 6858000"/>
              <a:gd name="connsiteX21" fmla="*/ 7642141 w 7713579"/>
              <a:gd name="connsiteY21" fmla="*/ 981075 h 6858000"/>
              <a:gd name="connsiteX22" fmla="*/ 7623091 w 7713579"/>
              <a:gd name="connsiteY22" fmla="*/ 1017587 h 6858000"/>
              <a:gd name="connsiteX23" fmla="*/ 7604041 w 7713579"/>
              <a:gd name="connsiteY23" fmla="*/ 1055687 h 6858000"/>
              <a:gd name="connsiteX24" fmla="*/ 7586579 w 7713579"/>
              <a:gd name="connsiteY24" fmla="*/ 1095375 h 6858000"/>
              <a:gd name="connsiteX25" fmla="*/ 7569116 w 7713579"/>
              <a:gd name="connsiteY25" fmla="*/ 1136650 h 6858000"/>
              <a:gd name="connsiteX26" fmla="*/ 7554829 w 7713579"/>
              <a:gd name="connsiteY26" fmla="*/ 1182687 h 6858000"/>
              <a:gd name="connsiteX27" fmla="*/ 7545304 w 7713579"/>
              <a:gd name="connsiteY27" fmla="*/ 1235075 h 6858000"/>
              <a:gd name="connsiteX28" fmla="*/ 7535779 w 7713579"/>
              <a:gd name="connsiteY28" fmla="*/ 1295400 h 6858000"/>
              <a:gd name="connsiteX29" fmla="*/ 7534191 w 7713579"/>
              <a:gd name="connsiteY29" fmla="*/ 1363662 h 6858000"/>
              <a:gd name="connsiteX30" fmla="*/ 7535779 w 7713579"/>
              <a:gd name="connsiteY30" fmla="*/ 1431925 h 6858000"/>
              <a:gd name="connsiteX31" fmla="*/ 7545304 w 7713579"/>
              <a:gd name="connsiteY31" fmla="*/ 1492250 h 6858000"/>
              <a:gd name="connsiteX32" fmla="*/ 7554829 w 7713579"/>
              <a:gd name="connsiteY32" fmla="*/ 1544637 h 6858000"/>
              <a:gd name="connsiteX33" fmla="*/ 7569116 w 7713579"/>
              <a:gd name="connsiteY33" fmla="*/ 1589087 h 6858000"/>
              <a:gd name="connsiteX34" fmla="*/ 7586579 w 7713579"/>
              <a:gd name="connsiteY34" fmla="*/ 1631950 h 6858000"/>
              <a:gd name="connsiteX35" fmla="*/ 7604041 w 7713579"/>
              <a:gd name="connsiteY35" fmla="*/ 1671637 h 6858000"/>
              <a:gd name="connsiteX36" fmla="*/ 7623091 w 7713579"/>
              <a:gd name="connsiteY36" fmla="*/ 1708150 h 6858000"/>
              <a:gd name="connsiteX37" fmla="*/ 7642141 w 7713579"/>
              <a:gd name="connsiteY37" fmla="*/ 1743075 h 6858000"/>
              <a:gd name="connsiteX38" fmla="*/ 7661191 w 7713579"/>
              <a:gd name="connsiteY38" fmla="*/ 1782762 h 6858000"/>
              <a:gd name="connsiteX39" fmla="*/ 7677066 w 7713579"/>
              <a:gd name="connsiteY39" fmla="*/ 1824037 h 6858000"/>
              <a:gd name="connsiteX40" fmla="*/ 7691354 w 7713579"/>
              <a:gd name="connsiteY40" fmla="*/ 1870075 h 6858000"/>
              <a:gd name="connsiteX41" fmla="*/ 7702466 w 7713579"/>
              <a:gd name="connsiteY41" fmla="*/ 1922462 h 6858000"/>
              <a:gd name="connsiteX42" fmla="*/ 7710404 w 7713579"/>
              <a:gd name="connsiteY42" fmla="*/ 1982787 h 6858000"/>
              <a:gd name="connsiteX43" fmla="*/ 7713579 w 7713579"/>
              <a:gd name="connsiteY43" fmla="*/ 2051050 h 6858000"/>
              <a:gd name="connsiteX44" fmla="*/ 7710404 w 7713579"/>
              <a:gd name="connsiteY44" fmla="*/ 2119312 h 6858000"/>
              <a:gd name="connsiteX45" fmla="*/ 7702466 w 7713579"/>
              <a:gd name="connsiteY45" fmla="*/ 2179637 h 6858000"/>
              <a:gd name="connsiteX46" fmla="*/ 7691354 w 7713579"/>
              <a:gd name="connsiteY46" fmla="*/ 2232025 h 6858000"/>
              <a:gd name="connsiteX47" fmla="*/ 7677066 w 7713579"/>
              <a:gd name="connsiteY47" fmla="*/ 2278062 h 6858000"/>
              <a:gd name="connsiteX48" fmla="*/ 7661191 w 7713579"/>
              <a:gd name="connsiteY48" fmla="*/ 2319337 h 6858000"/>
              <a:gd name="connsiteX49" fmla="*/ 7642141 w 7713579"/>
              <a:gd name="connsiteY49" fmla="*/ 2359025 h 6858000"/>
              <a:gd name="connsiteX50" fmla="*/ 7623091 w 7713579"/>
              <a:gd name="connsiteY50" fmla="*/ 2395537 h 6858000"/>
              <a:gd name="connsiteX51" fmla="*/ 7604041 w 7713579"/>
              <a:gd name="connsiteY51" fmla="*/ 2433637 h 6858000"/>
              <a:gd name="connsiteX52" fmla="*/ 7586579 w 7713579"/>
              <a:gd name="connsiteY52" fmla="*/ 2471737 h 6858000"/>
              <a:gd name="connsiteX53" fmla="*/ 7569116 w 7713579"/>
              <a:gd name="connsiteY53" fmla="*/ 2513012 h 6858000"/>
              <a:gd name="connsiteX54" fmla="*/ 7554829 w 7713579"/>
              <a:gd name="connsiteY54" fmla="*/ 2560637 h 6858000"/>
              <a:gd name="connsiteX55" fmla="*/ 7545304 w 7713579"/>
              <a:gd name="connsiteY55" fmla="*/ 2613025 h 6858000"/>
              <a:gd name="connsiteX56" fmla="*/ 7535779 w 7713579"/>
              <a:gd name="connsiteY56" fmla="*/ 2671762 h 6858000"/>
              <a:gd name="connsiteX57" fmla="*/ 7534191 w 7713579"/>
              <a:gd name="connsiteY57" fmla="*/ 2741612 h 6858000"/>
              <a:gd name="connsiteX58" fmla="*/ 7535779 w 7713579"/>
              <a:gd name="connsiteY58" fmla="*/ 2809875 h 6858000"/>
              <a:gd name="connsiteX59" fmla="*/ 7545304 w 7713579"/>
              <a:gd name="connsiteY59" fmla="*/ 2868612 h 6858000"/>
              <a:gd name="connsiteX60" fmla="*/ 7554829 w 7713579"/>
              <a:gd name="connsiteY60" fmla="*/ 2922587 h 6858000"/>
              <a:gd name="connsiteX61" fmla="*/ 7569116 w 7713579"/>
              <a:gd name="connsiteY61" fmla="*/ 2967037 h 6858000"/>
              <a:gd name="connsiteX62" fmla="*/ 7586579 w 7713579"/>
              <a:gd name="connsiteY62" fmla="*/ 3009900 h 6858000"/>
              <a:gd name="connsiteX63" fmla="*/ 7604041 w 7713579"/>
              <a:gd name="connsiteY63" fmla="*/ 3046412 h 6858000"/>
              <a:gd name="connsiteX64" fmla="*/ 7623091 w 7713579"/>
              <a:gd name="connsiteY64" fmla="*/ 3084512 h 6858000"/>
              <a:gd name="connsiteX65" fmla="*/ 7642141 w 7713579"/>
              <a:gd name="connsiteY65" fmla="*/ 3121025 h 6858000"/>
              <a:gd name="connsiteX66" fmla="*/ 7661191 w 7713579"/>
              <a:gd name="connsiteY66" fmla="*/ 3160712 h 6858000"/>
              <a:gd name="connsiteX67" fmla="*/ 7677066 w 7713579"/>
              <a:gd name="connsiteY67" fmla="*/ 3201987 h 6858000"/>
              <a:gd name="connsiteX68" fmla="*/ 7691354 w 7713579"/>
              <a:gd name="connsiteY68" fmla="*/ 3248025 h 6858000"/>
              <a:gd name="connsiteX69" fmla="*/ 7702466 w 7713579"/>
              <a:gd name="connsiteY69" fmla="*/ 3300412 h 6858000"/>
              <a:gd name="connsiteX70" fmla="*/ 7710404 w 7713579"/>
              <a:gd name="connsiteY70" fmla="*/ 3360737 h 6858000"/>
              <a:gd name="connsiteX71" fmla="*/ 7713579 w 7713579"/>
              <a:gd name="connsiteY71" fmla="*/ 3427412 h 6858000"/>
              <a:gd name="connsiteX72" fmla="*/ 7710404 w 7713579"/>
              <a:gd name="connsiteY72" fmla="*/ 3497262 h 6858000"/>
              <a:gd name="connsiteX73" fmla="*/ 7702466 w 7713579"/>
              <a:gd name="connsiteY73" fmla="*/ 3557587 h 6858000"/>
              <a:gd name="connsiteX74" fmla="*/ 7691354 w 7713579"/>
              <a:gd name="connsiteY74" fmla="*/ 3609975 h 6858000"/>
              <a:gd name="connsiteX75" fmla="*/ 7677066 w 7713579"/>
              <a:gd name="connsiteY75" fmla="*/ 3656012 h 6858000"/>
              <a:gd name="connsiteX76" fmla="*/ 7661191 w 7713579"/>
              <a:gd name="connsiteY76" fmla="*/ 3697287 h 6858000"/>
              <a:gd name="connsiteX77" fmla="*/ 7642141 w 7713579"/>
              <a:gd name="connsiteY77" fmla="*/ 3736975 h 6858000"/>
              <a:gd name="connsiteX78" fmla="*/ 7604041 w 7713579"/>
              <a:gd name="connsiteY78" fmla="*/ 3811587 h 6858000"/>
              <a:gd name="connsiteX79" fmla="*/ 7586579 w 7713579"/>
              <a:gd name="connsiteY79" fmla="*/ 3848100 h 6858000"/>
              <a:gd name="connsiteX80" fmla="*/ 7569116 w 7713579"/>
              <a:gd name="connsiteY80" fmla="*/ 3890962 h 6858000"/>
              <a:gd name="connsiteX81" fmla="*/ 7554829 w 7713579"/>
              <a:gd name="connsiteY81" fmla="*/ 3935412 h 6858000"/>
              <a:gd name="connsiteX82" fmla="*/ 7545304 w 7713579"/>
              <a:gd name="connsiteY82" fmla="*/ 3987800 h 6858000"/>
              <a:gd name="connsiteX83" fmla="*/ 7535779 w 7713579"/>
              <a:gd name="connsiteY83" fmla="*/ 4048125 h 6858000"/>
              <a:gd name="connsiteX84" fmla="*/ 7534191 w 7713579"/>
              <a:gd name="connsiteY84" fmla="*/ 4116387 h 6858000"/>
              <a:gd name="connsiteX85" fmla="*/ 7535779 w 7713579"/>
              <a:gd name="connsiteY85" fmla="*/ 4186237 h 6858000"/>
              <a:gd name="connsiteX86" fmla="*/ 7545304 w 7713579"/>
              <a:gd name="connsiteY86" fmla="*/ 4244975 h 6858000"/>
              <a:gd name="connsiteX87" fmla="*/ 7554829 w 7713579"/>
              <a:gd name="connsiteY87" fmla="*/ 4297362 h 6858000"/>
              <a:gd name="connsiteX88" fmla="*/ 7569116 w 7713579"/>
              <a:gd name="connsiteY88" fmla="*/ 4343400 h 6858000"/>
              <a:gd name="connsiteX89" fmla="*/ 7586579 w 7713579"/>
              <a:gd name="connsiteY89" fmla="*/ 4386262 h 6858000"/>
              <a:gd name="connsiteX90" fmla="*/ 7604041 w 7713579"/>
              <a:gd name="connsiteY90" fmla="*/ 4424362 h 6858000"/>
              <a:gd name="connsiteX91" fmla="*/ 7642141 w 7713579"/>
              <a:gd name="connsiteY91" fmla="*/ 4498975 h 6858000"/>
              <a:gd name="connsiteX92" fmla="*/ 7661191 w 7713579"/>
              <a:gd name="connsiteY92" fmla="*/ 4537075 h 6858000"/>
              <a:gd name="connsiteX93" fmla="*/ 7677066 w 7713579"/>
              <a:gd name="connsiteY93" fmla="*/ 4579937 h 6858000"/>
              <a:gd name="connsiteX94" fmla="*/ 7691354 w 7713579"/>
              <a:gd name="connsiteY94" fmla="*/ 4625975 h 6858000"/>
              <a:gd name="connsiteX95" fmla="*/ 7702466 w 7713579"/>
              <a:gd name="connsiteY95" fmla="*/ 4678362 h 6858000"/>
              <a:gd name="connsiteX96" fmla="*/ 7710404 w 7713579"/>
              <a:gd name="connsiteY96" fmla="*/ 4738687 h 6858000"/>
              <a:gd name="connsiteX97" fmla="*/ 7713579 w 7713579"/>
              <a:gd name="connsiteY97" fmla="*/ 4806950 h 6858000"/>
              <a:gd name="connsiteX98" fmla="*/ 7710404 w 7713579"/>
              <a:gd name="connsiteY98" fmla="*/ 4875212 h 6858000"/>
              <a:gd name="connsiteX99" fmla="*/ 7702466 w 7713579"/>
              <a:gd name="connsiteY99" fmla="*/ 4935537 h 6858000"/>
              <a:gd name="connsiteX100" fmla="*/ 7691354 w 7713579"/>
              <a:gd name="connsiteY100" fmla="*/ 4987925 h 6858000"/>
              <a:gd name="connsiteX101" fmla="*/ 7677066 w 7713579"/>
              <a:gd name="connsiteY101" fmla="*/ 5033962 h 6858000"/>
              <a:gd name="connsiteX102" fmla="*/ 7661191 w 7713579"/>
              <a:gd name="connsiteY102" fmla="*/ 5075237 h 6858000"/>
              <a:gd name="connsiteX103" fmla="*/ 7642141 w 7713579"/>
              <a:gd name="connsiteY103" fmla="*/ 5114925 h 6858000"/>
              <a:gd name="connsiteX104" fmla="*/ 7623091 w 7713579"/>
              <a:gd name="connsiteY104" fmla="*/ 5149850 h 6858000"/>
              <a:gd name="connsiteX105" fmla="*/ 7604041 w 7713579"/>
              <a:gd name="connsiteY105" fmla="*/ 5186362 h 6858000"/>
              <a:gd name="connsiteX106" fmla="*/ 7586579 w 7713579"/>
              <a:gd name="connsiteY106" fmla="*/ 5226050 h 6858000"/>
              <a:gd name="connsiteX107" fmla="*/ 7569116 w 7713579"/>
              <a:gd name="connsiteY107" fmla="*/ 5268912 h 6858000"/>
              <a:gd name="connsiteX108" fmla="*/ 7554829 w 7713579"/>
              <a:gd name="connsiteY108" fmla="*/ 5313362 h 6858000"/>
              <a:gd name="connsiteX109" fmla="*/ 7545304 w 7713579"/>
              <a:gd name="connsiteY109" fmla="*/ 5365750 h 6858000"/>
              <a:gd name="connsiteX110" fmla="*/ 7535779 w 7713579"/>
              <a:gd name="connsiteY110" fmla="*/ 5426075 h 6858000"/>
              <a:gd name="connsiteX111" fmla="*/ 7534191 w 7713579"/>
              <a:gd name="connsiteY111" fmla="*/ 5494337 h 6858000"/>
              <a:gd name="connsiteX112" fmla="*/ 7535779 w 7713579"/>
              <a:gd name="connsiteY112" fmla="*/ 5562600 h 6858000"/>
              <a:gd name="connsiteX113" fmla="*/ 7545304 w 7713579"/>
              <a:gd name="connsiteY113" fmla="*/ 5622925 h 6858000"/>
              <a:gd name="connsiteX114" fmla="*/ 7554829 w 7713579"/>
              <a:gd name="connsiteY114" fmla="*/ 5675312 h 6858000"/>
              <a:gd name="connsiteX115" fmla="*/ 7569116 w 7713579"/>
              <a:gd name="connsiteY115" fmla="*/ 5721350 h 6858000"/>
              <a:gd name="connsiteX116" fmla="*/ 7586579 w 7713579"/>
              <a:gd name="connsiteY116" fmla="*/ 5762625 h 6858000"/>
              <a:gd name="connsiteX117" fmla="*/ 7604041 w 7713579"/>
              <a:gd name="connsiteY117" fmla="*/ 5802312 h 6858000"/>
              <a:gd name="connsiteX118" fmla="*/ 7623091 w 7713579"/>
              <a:gd name="connsiteY118" fmla="*/ 5840412 h 6858000"/>
              <a:gd name="connsiteX119" fmla="*/ 7642141 w 7713579"/>
              <a:gd name="connsiteY119" fmla="*/ 5876925 h 6858000"/>
              <a:gd name="connsiteX120" fmla="*/ 7661191 w 7713579"/>
              <a:gd name="connsiteY120" fmla="*/ 5915025 h 6858000"/>
              <a:gd name="connsiteX121" fmla="*/ 7677066 w 7713579"/>
              <a:gd name="connsiteY121" fmla="*/ 5956300 h 6858000"/>
              <a:gd name="connsiteX122" fmla="*/ 7691354 w 7713579"/>
              <a:gd name="connsiteY122" fmla="*/ 6003925 h 6858000"/>
              <a:gd name="connsiteX123" fmla="*/ 7702466 w 7713579"/>
              <a:gd name="connsiteY123" fmla="*/ 6056312 h 6858000"/>
              <a:gd name="connsiteX124" fmla="*/ 7710404 w 7713579"/>
              <a:gd name="connsiteY124" fmla="*/ 6113462 h 6858000"/>
              <a:gd name="connsiteX125" fmla="*/ 7713579 w 7713579"/>
              <a:gd name="connsiteY125" fmla="*/ 6183312 h 6858000"/>
              <a:gd name="connsiteX126" fmla="*/ 7710404 w 7713579"/>
              <a:gd name="connsiteY126" fmla="*/ 6251575 h 6858000"/>
              <a:gd name="connsiteX127" fmla="*/ 7702466 w 7713579"/>
              <a:gd name="connsiteY127" fmla="*/ 6311900 h 6858000"/>
              <a:gd name="connsiteX128" fmla="*/ 7691354 w 7713579"/>
              <a:gd name="connsiteY128" fmla="*/ 6361112 h 6858000"/>
              <a:gd name="connsiteX129" fmla="*/ 7677066 w 7713579"/>
              <a:gd name="connsiteY129" fmla="*/ 6407150 h 6858000"/>
              <a:gd name="connsiteX130" fmla="*/ 7661191 w 7713579"/>
              <a:gd name="connsiteY130" fmla="*/ 6448425 h 6858000"/>
              <a:gd name="connsiteX131" fmla="*/ 7643729 w 7713579"/>
              <a:gd name="connsiteY131" fmla="*/ 6488112 h 6858000"/>
              <a:gd name="connsiteX132" fmla="*/ 7626266 w 7713579"/>
              <a:gd name="connsiteY132" fmla="*/ 6523037 h 6858000"/>
              <a:gd name="connsiteX133" fmla="*/ 7607216 w 7713579"/>
              <a:gd name="connsiteY133" fmla="*/ 6561137 h 6858000"/>
              <a:gd name="connsiteX134" fmla="*/ 7588166 w 7713579"/>
              <a:gd name="connsiteY134" fmla="*/ 6597650 h 6858000"/>
              <a:gd name="connsiteX135" fmla="*/ 7572291 w 7713579"/>
              <a:gd name="connsiteY135" fmla="*/ 6640512 h 6858000"/>
              <a:gd name="connsiteX136" fmla="*/ 7556416 w 7713579"/>
              <a:gd name="connsiteY136" fmla="*/ 6683375 h 6858000"/>
              <a:gd name="connsiteX137" fmla="*/ 7546891 w 7713579"/>
              <a:gd name="connsiteY137" fmla="*/ 6735762 h 6858000"/>
              <a:gd name="connsiteX138" fmla="*/ 7538954 w 7713579"/>
              <a:gd name="connsiteY138" fmla="*/ 6791325 h 6858000"/>
              <a:gd name="connsiteX139" fmla="*/ 7534191 w 7713579"/>
              <a:gd name="connsiteY139" fmla="*/ 6858000 h 6858000"/>
              <a:gd name="connsiteX140" fmla="*/ 0 w 7713579"/>
              <a:gd name="connsiteY140" fmla="*/ 6858000 h 6858000"/>
              <a:gd name="connsiteX141" fmla="*/ 0 w 7713579"/>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713579" h="6858000">
                <a:moveTo>
                  <a:pt x="0" y="0"/>
                </a:moveTo>
                <a:lnTo>
                  <a:pt x="7534191" y="0"/>
                </a:lnTo>
                <a:lnTo>
                  <a:pt x="7538954" y="66675"/>
                </a:lnTo>
                <a:lnTo>
                  <a:pt x="7546891" y="122237"/>
                </a:lnTo>
                <a:lnTo>
                  <a:pt x="7556416" y="174625"/>
                </a:lnTo>
                <a:lnTo>
                  <a:pt x="7572291" y="217487"/>
                </a:lnTo>
                <a:lnTo>
                  <a:pt x="7588166" y="260350"/>
                </a:lnTo>
                <a:lnTo>
                  <a:pt x="7607216" y="296862"/>
                </a:lnTo>
                <a:lnTo>
                  <a:pt x="7626266" y="334962"/>
                </a:lnTo>
                <a:lnTo>
                  <a:pt x="7643729" y="369887"/>
                </a:lnTo>
                <a:lnTo>
                  <a:pt x="7661191" y="409575"/>
                </a:lnTo>
                <a:lnTo>
                  <a:pt x="7677066" y="450850"/>
                </a:lnTo>
                <a:lnTo>
                  <a:pt x="7691354" y="496887"/>
                </a:lnTo>
                <a:lnTo>
                  <a:pt x="7702466" y="546100"/>
                </a:lnTo>
                <a:lnTo>
                  <a:pt x="7710404" y="606425"/>
                </a:lnTo>
                <a:lnTo>
                  <a:pt x="7713579" y="673100"/>
                </a:lnTo>
                <a:lnTo>
                  <a:pt x="7710404" y="744537"/>
                </a:lnTo>
                <a:lnTo>
                  <a:pt x="7702466" y="801687"/>
                </a:lnTo>
                <a:lnTo>
                  <a:pt x="7691354" y="854075"/>
                </a:lnTo>
                <a:lnTo>
                  <a:pt x="7677066" y="901700"/>
                </a:lnTo>
                <a:lnTo>
                  <a:pt x="7661191" y="942975"/>
                </a:lnTo>
                <a:lnTo>
                  <a:pt x="7642141" y="981075"/>
                </a:lnTo>
                <a:lnTo>
                  <a:pt x="7623091" y="1017587"/>
                </a:lnTo>
                <a:lnTo>
                  <a:pt x="7604041" y="1055687"/>
                </a:lnTo>
                <a:lnTo>
                  <a:pt x="7586579" y="1095375"/>
                </a:lnTo>
                <a:lnTo>
                  <a:pt x="7569116" y="1136650"/>
                </a:lnTo>
                <a:lnTo>
                  <a:pt x="7554829" y="1182687"/>
                </a:lnTo>
                <a:lnTo>
                  <a:pt x="7545304" y="1235075"/>
                </a:lnTo>
                <a:lnTo>
                  <a:pt x="7535779" y="1295400"/>
                </a:lnTo>
                <a:lnTo>
                  <a:pt x="7534191" y="1363662"/>
                </a:lnTo>
                <a:lnTo>
                  <a:pt x="7535779" y="1431925"/>
                </a:lnTo>
                <a:lnTo>
                  <a:pt x="7545304" y="1492250"/>
                </a:lnTo>
                <a:lnTo>
                  <a:pt x="7554829" y="1544637"/>
                </a:lnTo>
                <a:lnTo>
                  <a:pt x="7569116" y="1589087"/>
                </a:lnTo>
                <a:lnTo>
                  <a:pt x="7586579" y="1631950"/>
                </a:lnTo>
                <a:lnTo>
                  <a:pt x="7604041" y="1671637"/>
                </a:lnTo>
                <a:lnTo>
                  <a:pt x="7623091" y="1708150"/>
                </a:lnTo>
                <a:lnTo>
                  <a:pt x="7642141" y="1743075"/>
                </a:lnTo>
                <a:lnTo>
                  <a:pt x="7661191" y="1782762"/>
                </a:lnTo>
                <a:lnTo>
                  <a:pt x="7677066" y="1824037"/>
                </a:lnTo>
                <a:lnTo>
                  <a:pt x="7691354" y="1870075"/>
                </a:lnTo>
                <a:lnTo>
                  <a:pt x="7702466" y="1922462"/>
                </a:lnTo>
                <a:lnTo>
                  <a:pt x="7710404" y="1982787"/>
                </a:lnTo>
                <a:lnTo>
                  <a:pt x="7713579" y="2051050"/>
                </a:lnTo>
                <a:lnTo>
                  <a:pt x="7710404" y="2119312"/>
                </a:lnTo>
                <a:lnTo>
                  <a:pt x="7702466" y="2179637"/>
                </a:lnTo>
                <a:lnTo>
                  <a:pt x="7691354" y="2232025"/>
                </a:lnTo>
                <a:lnTo>
                  <a:pt x="7677066" y="2278062"/>
                </a:lnTo>
                <a:lnTo>
                  <a:pt x="7661191" y="2319337"/>
                </a:lnTo>
                <a:lnTo>
                  <a:pt x="7642141" y="2359025"/>
                </a:lnTo>
                <a:lnTo>
                  <a:pt x="7623091" y="2395537"/>
                </a:lnTo>
                <a:lnTo>
                  <a:pt x="7604041" y="2433637"/>
                </a:lnTo>
                <a:lnTo>
                  <a:pt x="7586579" y="2471737"/>
                </a:lnTo>
                <a:lnTo>
                  <a:pt x="7569116" y="2513012"/>
                </a:lnTo>
                <a:lnTo>
                  <a:pt x="7554829" y="2560637"/>
                </a:lnTo>
                <a:lnTo>
                  <a:pt x="7545304" y="2613025"/>
                </a:lnTo>
                <a:lnTo>
                  <a:pt x="7535779" y="2671762"/>
                </a:lnTo>
                <a:lnTo>
                  <a:pt x="7534191" y="2741612"/>
                </a:lnTo>
                <a:lnTo>
                  <a:pt x="7535779" y="2809875"/>
                </a:lnTo>
                <a:lnTo>
                  <a:pt x="7545304" y="2868612"/>
                </a:lnTo>
                <a:lnTo>
                  <a:pt x="7554829" y="2922587"/>
                </a:lnTo>
                <a:lnTo>
                  <a:pt x="7569116" y="2967037"/>
                </a:lnTo>
                <a:lnTo>
                  <a:pt x="7586579" y="3009900"/>
                </a:lnTo>
                <a:lnTo>
                  <a:pt x="7604041" y="3046412"/>
                </a:lnTo>
                <a:lnTo>
                  <a:pt x="7623091" y="3084512"/>
                </a:lnTo>
                <a:lnTo>
                  <a:pt x="7642141" y="3121025"/>
                </a:lnTo>
                <a:lnTo>
                  <a:pt x="7661191" y="3160712"/>
                </a:lnTo>
                <a:lnTo>
                  <a:pt x="7677066" y="3201987"/>
                </a:lnTo>
                <a:lnTo>
                  <a:pt x="7691354" y="3248025"/>
                </a:lnTo>
                <a:lnTo>
                  <a:pt x="7702466" y="3300412"/>
                </a:lnTo>
                <a:lnTo>
                  <a:pt x="7710404" y="3360737"/>
                </a:lnTo>
                <a:lnTo>
                  <a:pt x="7713579" y="3427412"/>
                </a:lnTo>
                <a:lnTo>
                  <a:pt x="7710404" y="3497262"/>
                </a:lnTo>
                <a:lnTo>
                  <a:pt x="7702466" y="3557587"/>
                </a:lnTo>
                <a:lnTo>
                  <a:pt x="7691354" y="3609975"/>
                </a:lnTo>
                <a:lnTo>
                  <a:pt x="7677066" y="3656012"/>
                </a:lnTo>
                <a:lnTo>
                  <a:pt x="7661191" y="3697287"/>
                </a:lnTo>
                <a:lnTo>
                  <a:pt x="7642141" y="3736975"/>
                </a:lnTo>
                <a:lnTo>
                  <a:pt x="7604041" y="3811587"/>
                </a:lnTo>
                <a:lnTo>
                  <a:pt x="7586579" y="3848100"/>
                </a:lnTo>
                <a:lnTo>
                  <a:pt x="7569116" y="3890962"/>
                </a:lnTo>
                <a:lnTo>
                  <a:pt x="7554829" y="3935412"/>
                </a:lnTo>
                <a:lnTo>
                  <a:pt x="7545304" y="3987800"/>
                </a:lnTo>
                <a:lnTo>
                  <a:pt x="7535779" y="4048125"/>
                </a:lnTo>
                <a:lnTo>
                  <a:pt x="7534191" y="4116387"/>
                </a:lnTo>
                <a:lnTo>
                  <a:pt x="7535779" y="4186237"/>
                </a:lnTo>
                <a:lnTo>
                  <a:pt x="7545304" y="4244975"/>
                </a:lnTo>
                <a:lnTo>
                  <a:pt x="7554829" y="4297362"/>
                </a:lnTo>
                <a:lnTo>
                  <a:pt x="7569116" y="4343400"/>
                </a:lnTo>
                <a:lnTo>
                  <a:pt x="7586579" y="4386262"/>
                </a:lnTo>
                <a:lnTo>
                  <a:pt x="7604041" y="4424362"/>
                </a:lnTo>
                <a:lnTo>
                  <a:pt x="7642141" y="4498975"/>
                </a:lnTo>
                <a:lnTo>
                  <a:pt x="7661191" y="4537075"/>
                </a:lnTo>
                <a:lnTo>
                  <a:pt x="7677066" y="4579937"/>
                </a:lnTo>
                <a:lnTo>
                  <a:pt x="7691354" y="4625975"/>
                </a:lnTo>
                <a:lnTo>
                  <a:pt x="7702466" y="4678362"/>
                </a:lnTo>
                <a:lnTo>
                  <a:pt x="7710404" y="4738687"/>
                </a:lnTo>
                <a:lnTo>
                  <a:pt x="7713579" y="4806950"/>
                </a:lnTo>
                <a:lnTo>
                  <a:pt x="7710404" y="4875212"/>
                </a:lnTo>
                <a:lnTo>
                  <a:pt x="7702466" y="4935537"/>
                </a:lnTo>
                <a:lnTo>
                  <a:pt x="7691354" y="4987925"/>
                </a:lnTo>
                <a:lnTo>
                  <a:pt x="7677066" y="5033962"/>
                </a:lnTo>
                <a:lnTo>
                  <a:pt x="7661191" y="5075237"/>
                </a:lnTo>
                <a:lnTo>
                  <a:pt x="7642141" y="5114925"/>
                </a:lnTo>
                <a:lnTo>
                  <a:pt x="7623091" y="5149850"/>
                </a:lnTo>
                <a:lnTo>
                  <a:pt x="7604041" y="5186362"/>
                </a:lnTo>
                <a:lnTo>
                  <a:pt x="7586579" y="5226050"/>
                </a:lnTo>
                <a:lnTo>
                  <a:pt x="7569116" y="5268912"/>
                </a:lnTo>
                <a:lnTo>
                  <a:pt x="7554829" y="5313362"/>
                </a:lnTo>
                <a:lnTo>
                  <a:pt x="7545304" y="5365750"/>
                </a:lnTo>
                <a:lnTo>
                  <a:pt x="7535779" y="5426075"/>
                </a:lnTo>
                <a:lnTo>
                  <a:pt x="7534191" y="5494337"/>
                </a:lnTo>
                <a:lnTo>
                  <a:pt x="7535779" y="5562600"/>
                </a:lnTo>
                <a:lnTo>
                  <a:pt x="7545304" y="5622925"/>
                </a:lnTo>
                <a:lnTo>
                  <a:pt x="7554829" y="5675312"/>
                </a:lnTo>
                <a:lnTo>
                  <a:pt x="7569116" y="5721350"/>
                </a:lnTo>
                <a:lnTo>
                  <a:pt x="7586579" y="5762625"/>
                </a:lnTo>
                <a:lnTo>
                  <a:pt x="7604041" y="5802312"/>
                </a:lnTo>
                <a:lnTo>
                  <a:pt x="7623091" y="5840412"/>
                </a:lnTo>
                <a:lnTo>
                  <a:pt x="7642141" y="5876925"/>
                </a:lnTo>
                <a:lnTo>
                  <a:pt x="7661191" y="5915025"/>
                </a:lnTo>
                <a:lnTo>
                  <a:pt x="7677066" y="5956300"/>
                </a:lnTo>
                <a:lnTo>
                  <a:pt x="7691354" y="6003925"/>
                </a:lnTo>
                <a:lnTo>
                  <a:pt x="7702466" y="6056312"/>
                </a:lnTo>
                <a:lnTo>
                  <a:pt x="7710404" y="6113462"/>
                </a:lnTo>
                <a:lnTo>
                  <a:pt x="7713579" y="6183312"/>
                </a:lnTo>
                <a:lnTo>
                  <a:pt x="7710404" y="6251575"/>
                </a:lnTo>
                <a:lnTo>
                  <a:pt x="7702466" y="6311900"/>
                </a:lnTo>
                <a:lnTo>
                  <a:pt x="7691354" y="6361112"/>
                </a:lnTo>
                <a:lnTo>
                  <a:pt x="7677066" y="6407150"/>
                </a:lnTo>
                <a:lnTo>
                  <a:pt x="7661191" y="6448425"/>
                </a:lnTo>
                <a:lnTo>
                  <a:pt x="7643729" y="6488112"/>
                </a:lnTo>
                <a:lnTo>
                  <a:pt x="7626266" y="6523037"/>
                </a:lnTo>
                <a:lnTo>
                  <a:pt x="7607216" y="6561137"/>
                </a:lnTo>
                <a:lnTo>
                  <a:pt x="7588166" y="6597650"/>
                </a:lnTo>
                <a:lnTo>
                  <a:pt x="7572291" y="6640512"/>
                </a:lnTo>
                <a:lnTo>
                  <a:pt x="7556416" y="6683375"/>
                </a:lnTo>
                <a:lnTo>
                  <a:pt x="7546891" y="6735762"/>
                </a:lnTo>
                <a:lnTo>
                  <a:pt x="7538954" y="6791325"/>
                </a:lnTo>
                <a:lnTo>
                  <a:pt x="7534191" y="6858000"/>
                </a:lnTo>
                <a:lnTo>
                  <a:pt x="0" y="6858000"/>
                </a:lnTo>
                <a:lnTo>
                  <a:pt x="0" y="0"/>
                </a:ln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2839956" cy="1914293"/>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aixaDeTexto 5">
            <a:extLst>
              <a:ext uri="{FF2B5EF4-FFF2-40B4-BE49-F238E27FC236}">
                <a16:creationId xmlns:a16="http://schemas.microsoft.com/office/drawing/2014/main" id="{5CBEABB0-F06D-4977-A94C-7FE13F1AFF9A}"/>
              </a:ext>
            </a:extLst>
          </p:cNvPr>
          <p:cNvSpPr txBox="1"/>
          <p:nvPr/>
        </p:nvSpPr>
        <p:spPr>
          <a:xfrm>
            <a:off x="7944604" y="523875"/>
            <a:ext cx="4104521" cy="6153150"/>
          </a:xfrm>
          <a:prstGeom prst="rect">
            <a:avLst/>
          </a:prstGeom>
        </p:spPr>
        <p:txBody>
          <a:bodyPr vert="horz" lIns="91440" tIns="45720" rIns="91440" bIns="45720" rtlCol="0">
            <a:noAutofit/>
          </a:bodyPr>
          <a:lstStyle/>
          <a:p>
            <a:pPr>
              <a:lnSpc>
                <a:spcPct val="90000"/>
              </a:lnSpc>
              <a:spcAft>
                <a:spcPts val="600"/>
              </a:spcAft>
            </a:pPr>
            <a:r>
              <a:rPr lang="en-US" sz="2000" b="1" u="sng" dirty="0" err="1">
                <a:solidFill>
                  <a:srgbClr val="002060">
                    <a:alpha val="60000"/>
                  </a:srgbClr>
                </a:solidFill>
              </a:rPr>
              <a:t>Responsabilidades</a:t>
            </a:r>
            <a:endParaRPr lang="en-US" sz="2000" b="1" u="sng" dirty="0">
              <a:solidFill>
                <a:srgbClr val="002060">
                  <a:alpha val="60000"/>
                </a:srgbClr>
              </a:solidFill>
            </a:endParaRPr>
          </a:p>
          <a:p>
            <a:pPr>
              <a:lnSpc>
                <a:spcPct val="90000"/>
              </a:lnSpc>
              <a:spcAft>
                <a:spcPts val="600"/>
              </a:spcAft>
            </a:pPr>
            <a:endParaRPr lang="en-US" sz="800" dirty="0">
              <a:solidFill>
                <a:srgbClr val="002060">
                  <a:alpha val="60000"/>
                </a:srgbClr>
              </a:solidFill>
            </a:endParaRPr>
          </a:p>
          <a:p>
            <a:pPr>
              <a:lnSpc>
                <a:spcPct val="90000"/>
              </a:lnSpc>
              <a:spcAft>
                <a:spcPts val="600"/>
              </a:spcAft>
            </a:pPr>
            <a:r>
              <a:rPr lang="en-US" sz="2000" i="1" dirty="0">
                <a:solidFill>
                  <a:srgbClr val="002060">
                    <a:alpha val="60000"/>
                  </a:srgbClr>
                </a:solidFill>
              </a:rPr>
              <a:t>Art. 2º...</a:t>
            </a:r>
          </a:p>
          <a:p>
            <a:pPr>
              <a:lnSpc>
                <a:spcPct val="90000"/>
              </a:lnSpc>
              <a:spcAft>
                <a:spcPts val="600"/>
              </a:spcAft>
            </a:pPr>
            <a:endParaRPr lang="en-US" sz="800" dirty="0">
              <a:solidFill>
                <a:srgbClr val="002060">
                  <a:alpha val="60000"/>
                </a:srgbClr>
              </a:solidFill>
            </a:endParaRPr>
          </a:p>
          <a:p>
            <a:pPr>
              <a:lnSpc>
                <a:spcPct val="90000"/>
              </a:lnSpc>
              <a:spcAft>
                <a:spcPts val="600"/>
              </a:spcAft>
            </a:pPr>
            <a:r>
              <a:rPr lang="en-US" sz="2000" i="1" dirty="0">
                <a:solidFill>
                  <a:srgbClr val="002060">
                    <a:alpha val="60000"/>
                  </a:srgbClr>
                </a:solidFill>
              </a:rPr>
              <a:t>XV - </a:t>
            </a:r>
            <a:r>
              <a:rPr lang="en-US" sz="2000" b="1" i="1" dirty="0" err="1">
                <a:solidFill>
                  <a:srgbClr val="002060">
                    <a:alpha val="60000"/>
                  </a:srgbClr>
                </a:solidFill>
              </a:rPr>
              <a:t>usuário</a:t>
            </a:r>
            <a:r>
              <a:rPr lang="en-US" sz="2000" b="1" i="1" dirty="0">
                <a:solidFill>
                  <a:srgbClr val="002060">
                    <a:alpha val="60000"/>
                  </a:srgbClr>
                </a:solidFill>
              </a:rPr>
              <a:t> </a:t>
            </a:r>
            <a:r>
              <a:rPr lang="en-US" sz="2000" i="1" dirty="0">
                <a:solidFill>
                  <a:srgbClr val="002060">
                    <a:alpha val="60000"/>
                  </a:srgbClr>
                </a:solidFill>
              </a:rPr>
              <a:t>- a </a:t>
            </a:r>
            <a:r>
              <a:rPr lang="en-US" sz="2000" i="1" dirty="0" err="1">
                <a:solidFill>
                  <a:srgbClr val="002060">
                    <a:alpha val="60000"/>
                  </a:srgbClr>
                </a:solidFill>
              </a:rPr>
              <a:t>pessoa</a:t>
            </a:r>
            <a:r>
              <a:rPr lang="en-US" sz="2000" i="1" dirty="0">
                <a:solidFill>
                  <a:srgbClr val="002060">
                    <a:alpha val="60000"/>
                  </a:srgbClr>
                </a:solidFill>
              </a:rPr>
              <a:t> </a:t>
            </a:r>
            <a:r>
              <a:rPr lang="en-US" sz="2000" i="1" dirty="0" err="1">
                <a:solidFill>
                  <a:srgbClr val="002060">
                    <a:alpha val="60000"/>
                  </a:srgbClr>
                </a:solidFill>
              </a:rPr>
              <a:t>física</a:t>
            </a:r>
            <a:r>
              <a:rPr lang="en-US" sz="2000" i="1" dirty="0">
                <a:solidFill>
                  <a:srgbClr val="002060">
                    <a:alpha val="60000"/>
                  </a:srgbClr>
                </a:solidFill>
              </a:rPr>
              <a:t> que, </a:t>
            </a:r>
            <a:r>
              <a:rPr lang="en-US" sz="2000" i="1" dirty="0" err="1">
                <a:solidFill>
                  <a:srgbClr val="002060">
                    <a:alpha val="60000"/>
                  </a:srgbClr>
                </a:solidFill>
              </a:rPr>
              <a:t>após</a:t>
            </a:r>
            <a:r>
              <a:rPr lang="en-US" sz="2000" i="1" dirty="0">
                <a:solidFill>
                  <a:srgbClr val="002060">
                    <a:alpha val="60000"/>
                  </a:srgbClr>
                </a:solidFill>
              </a:rPr>
              <a:t> o </a:t>
            </a:r>
            <a:r>
              <a:rPr lang="en-US" sz="2000" i="1" dirty="0" err="1">
                <a:solidFill>
                  <a:srgbClr val="002060">
                    <a:alpha val="60000"/>
                  </a:srgbClr>
                </a:solidFill>
              </a:rPr>
              <a:t>cadastramento</a:t>
            </a:r>
            <a:r>
              <a:rPr lang="en-US" sz="2000" i="1" dirty="0">
                <a:solidFill>
                  <a:srgbClr val="002060">
                    <a:alpha val="60000"/>
                  </a:srgbClr>
                </a:solidFill>
              </a:rPr>
              <a:t> e a </a:t>
            </a:r>
            <a:r>
              <a:rPr lang="en-US" sz="2000" i="1" dirty="0" err="1">
                <a:solidFill>
                  <a:srgbClr val="002060">
                    <a:alpha val="60000"/>
                  </a:srgbClr>
                </a:solidFill>
              </a:rPr>
              <a:t>habilitação</a:t>
            </a:r>
            <a:r>
              <a:rPr lang="en-US" sz="2000" i="1" dirty="0">
                <a:solidFill>
                  <a:srgbClr val="002060">
                    <a:alpha val="60000"/>
                  </a:srgbClr>
                </a:solidFill>
              </a:rPr>
              <a:t> de </a:t>
            </a:r>
            <a:r>
              <a:rPr lang="en-US" sz="2000" i="1" dirty="0" err="1">
                <a:solidFill>
                  <a:srgbClr val="002060">
                    <a:alpha val="60000"/>
                  </a:srgbClr>
                </a:solidFill>
              </a:rPr>
              <a:t>acesso</a:t>
            </a:r>
            <a:r>
              <a:rPr lang="en-US" sz="2000" i="1" dirty="0">
                <a:solidFill>
                  <a:srgbClr val="002060">
                    <a:alpha val="60000"/>
                  </a:srgbClr>
                </a:solidFill>
              </a:rPr>
              <a:t> no </a:t>
            </a:r>
            <a:r>
              <a:rPr lang="en-US" sz="2000" i="1" dirty="0" err="1">
                <a:solidFill>
                  <a:srgbClr val="002060">
                    <a:alpha val="60000"/>
                  </a:srgbClr>
                </a:solidFill>
              </a:rPr>
              <a:t>Siafic</a:t>
            </a:r>
            <a:r>
              <a:rPr lang="en-US" sz="2000" i="1" dirty="0">
                <a:solidFill>
                  <a:srgbClr val="002060">
                    <a:alpha val="60000"/>
                  </a:srgbClr>
                </a:solidFill>
              </a:rPr>
              <a:t>:</a:t>
            </a:r>
          </a:p>
          <a:p>
            <a:pPr>
              <a:lnSpc>
                <a:spcPct val="90000"/>
              </a:lnSpc>
              <a:spcAft>
                <a:spcPts val="600"/>
              </a:spcAft>
            </a:pPr>
            <a:r>
              <a:rPr lang="en-US" sz="800" i="1" dirty="0">
                <a:solidFill>
                  <a:srgbClr val="002060">
                    <a:alpha val="60000"/>
                  </a:srgbClr>
                </a:solidFill>
              </a:rPr>
              <a:t/>
            </a:r>
            <a:br>
              <a:rPr lang="en-US" sz="800" i="1" dirty="0">
                <a:solidFill>
                  <a:srgbClr val="002060">
                    <a:alpha val="60000"/>
                  </a:srgbClr>
                </a:solidFill>
              </a:rPr>
            </a:br>
            <a:r>
              <a:rPr lang="en-US" sz="2000" i="1" dirty="0">
                <a:solidFill>
                  <a:srgbClr val="002060">
                    <a:alpha val="60000"/>
                  </a:srgbClr>
                </a:solidFill>
              </a:rPr>
              <a:t>a) </a:t>
            </a:r>
            <a:r>
              <a:rPr lang="en-US" sz="2000" i="1" dirty="0" err="1">
                <a:solidFill>
                  <a:srgbClr val="002060">
                    <a:alpha val="60000"/>
                  </a:srgbClr>
                </a:solidFill>
              </a:rPr>
              <a:t>insere</a:t>
            </a:r>
            <a:r>
              <a:rPr lang="en-US" sz="2000" i="1" dirty="0">
                <a:solidFill>
                  <a:srgbClr val="002060">
                    <a:alpha val="60000"/>
                  </a:srgbClr>
                </a:solidFill>
              </a:rPr>
              <a:t> e consulta </a:t>
            </a:r>
            <a:r>
              <a:rPr lang="en-US" sz="2000" i="1" dirty="0" err="1">
                <a:solidFill>
                  <a:srgbClr val="002060">
                    <a:alpha val="60000"/>
                  </a:srgbClr>
                </a:solidFill>
              </a:rPr>
              <a:t>documentos</a:t>
            </a:r>
            <a:r>
              <a:rPr lang="en-US" sz="2000" i="1" dirty="0">
                <a:solidFill>
                  <a:srgbClr val="002060">
                    <a:alpha val="60000"/>
                  </a:srgbClr>
                </a:solidFill>
              </a:rPr>
              <a:t>;  </a:t>
            </a:r>
            <a:br>
              <a:rPr lang="en-US" sz="2000" i="1" dirty="0">
                <a:solidFill>
                  <a:srgbClr val="002060">
                    <a:alpha val="60000"/>
                  </a:srgbClr>
                </a:solidFill>
              </a:rPr>
            </a:br>
            <a:r>
              <a:rPr lang="en-US" sz="2000" i="1" dirty="0">
                <a:solidFill>
                  <a:srgbClr val="002060">
                    <a:alpha val="60000"/>
                  </a:srgbClr>
                </a:solidFill>
              </a:rPr>
              <a:t>b) é </a:t>
            </a:r>
            <a:r>
              <a:rPr lang="en-US" sz="2000" i="1" dirty="0" err="1">
                <a:solidFill>
                  <a:srgbClr val="002060">
                    <a:alpha val="60000"/>
                  </a:srgbClr>
                </a:solidFill>
              </a:rPr>
              <a:t>responsável</a:t>
            </a:r>
            <a:r>
              <a:rPr lang="en-US" sz="2000" i="1" dirty="0">
                <a:solidFill>
                  <a:srgbClr val="002060">
                    <a:alpha val="60000"/>
                  </a:srgbClr>
                </a:solidFill>
              </a:rPr>
              <a:t> pela </a:t>
            </a:r>
            <a:r>
              <a:rPr lang="en-US" sz="2000" i="1" dirty="0" err="1">
                <a:solidFill>
                  <a:srgbClr val="002060">
                    <a:alpha val="60000"/>
                  </a:srgbClr>
                </a:solidFill>
              </a:rPr>
              <a:t>qualidade</a:t>
            </a:r>
            <a:r>
              <a:rPr lang="en-US" sz="2000" i="1" dirty="0">
                <a:solidFill>
                  <a:srgbClr val="002060">
                    <a:alpha val="60000"/>
                  </a:srgbClr>
                </a:solidFill>
              </a:rPr>
              <a:t> e </a:t>
            </a:r>
            <a:r>
              <a:rPr lang="en-US" sz="2000" i="1" dirty="0" err="1">
                <a:solidFill>
                  <a:srgbClr val="002060">
                    <a:alpha val="60000"/>
                  </a:srgbClr>
                </a:solidFill>
              </a:rPr>
              <a:t>veracidade</a:t>
            </a:r>
            <a:r>
              <a:rPr lang="en-US" sz="2000" i="1" dirty="0">
                <a:solidFill>
                  <a:srgbClr val="002060">
                    <a:alpha val="60000"/>
                  </a:srgbClr>
                </a:solidFill>
              </a:rPr>
              <a:t> dos dados </a:t>
            </a:r>
            <a:r>
              <a:rPr lang="en-US" sz="2000" i="1" dirty="0" err="1">
                <a:solidFill>
                  <a:srgbClr val="002060">
                    <a:alpha val="60000"/>
                  </a:srgbClr>
                </a:solidFill>
              </a:rPr>
              <a:t>introduzidos</a:t>
            </a:r>
            <a:r>
              <a:rPr lang="en-US" sz="2000" i="1" dirty="0">
                <a:solidFill>
                  <a:srgbClr val="002060">
                    <a:alpha val="60000"/>
                  </a:srgbClr>
                </a:solidFill>
              </a:rPr>
              <a:t>; e</a:t>
            </a:r>
            <a:br>
              <a:rPr lang="en-US" sz="2000" i="1" dirty="0">
                <a:solidFill>
                  <a:srgbClr val="002060">
                    <a:alpha val="60000"/>
                  </a:srgbClr>
                </a:solidFill>
              </a:rPr>
            </a:br>
            <a:r>
              <a:rPr lang="en-US" sz="2000" i="1" dirty="0">
                <a:solidFill>
                  <a:srgbClr val="002060">
                    <a:alpha val="60000"/>
                  </a:srgbClr>
                </a:solidFill>
              </a:rPr>
              <a:t>c) é </a:t>
            </a:r>
            <a:r>
              <a:rPr lang="en-US" sz="2000" i="1" dirty="0" err="1">
                <a:solidFill>
                  <a:srgbClr val="002060">
                    <a:alpha val="60000"/>
                  </a:srgbClr>
                </a:solidFill>
              </a:rPr>
              <a:t>identificado</a:t>
            </a:r>
            <a:r>
              <a:rPr lang="en-US" sz="2000" i="1" dirty="0">
                <a:solidFill>
                  <a:srgbClr val="002060">
                    <a:alpha val="60000"/>
                  </a:srgbClr>
                </a:solidFill>
              </a:rPr>
              <a:t> por </a:t>
            </a:r>
            <a:r>
              <a:rPr lang="en-US" sz="2000" i="1" dirty="0" err="1">
                <a:solidFill>
                  <a:srgbClr val="002060">
                    <a:alpha val="60000"/>
                  </a:srgbClr>
                </a:solidFill>
              </a:rPr>
              <a:t>seu</a:t>
            </a:r>
            <a:r>
              <a:rPr lang="en-US" sz="2000" i="1" dirty="0">
                <a:solidFill>
                  <a:srgbClr val="002060">
                    <a:alpha val="60000"/>
                  </a:srgbClr>
                </a:solidFill>
              </a:rPr>
              <a:t> </a:t>
            </a:r>
            <a:r>
              <a:rPr lang="en-US" sz="2000" i="1" dirty="0" err="1">
                <a:solidFill>
                  <a:srgbClr val="002060">
                    <a:alpha val="60000"/>
                  </a:srgbClr>
                </a:solidFill>
              </a:rPr>
              <a:t>número</a:t>
            </a:r>
            <a:r>
              <a:rPr lang="en-US" sz="2000" i="1" dirty="0">
                <a:solidFill>
                  <a:srgbClr val="002060">
                    <a:alpha val="60000"/>
                  </a:srgbClr>
                </a:solidFill>
              </a:rPr>
              <a:t> de </a:t>
            </a:r>
            <a:r>
              <a:rPr lang="en-US" sz="2000" i="1" dirty="0" err="1">
                <a:solidFill>
                  <a:srgbClr val="002060">
                    <a:alpha val="60000"/>
                  </a:srgbClr>
                </a:solidFill>
              </a:rPr>
              <a:t>inscrição</a:t>
            </a:r>
            <a:r>
              <a:rPr lang="en-US" sz="2000" i="1" dirty="0">
                <a:solidFill>
                  <a:srgbClr val="002060">
                    <a:alpha val="60000"/>
                  </a:srgbClr>
                </a:solidFill>
              </a:rPr>
              <a:t> no </a:t>
            </a:r>
            <a:r>
              <a:rPr lang="en-US" sz="2000" i="1" dirty="0" err="1">
                <a:solidFill>
                  <a:srgbClr val="002060">
                    <a:alpha val="60000"/>
                  </a:srgbClr>
                </a:solidFill>
              </a:rPr>
              <a:t>Cadastro</a:t>
            </a:r>
            <a:r>
              <a:rPr lang="en-US" sz="2000" i="1" dirty="0">
                <a:solidFill>
                  <a:srgbClr val="002060">
                    <a:alpha val="60000"/>
                  </a:srgbClr>
                </a:solidFill>
              </a:rPr>
              <a:t> de </a:t>
            </a:r>
            <a:r>
              <a:rPr lang="en-US" sz="2000" i="1" dirty="0" err="1">
                <a:solidFill>
                  <a:srgbClr val="002060">
                    <a:alpha val="60000"/>
                  </a:srgbClr>
                </a:solidFill>
              </a:rPr>
              <a:t>Pessoas</a:t>
            </a:r>
            <a:r>
              <a:rPr lang="en-US" sz="2000" i="1" dirty="0">
                <a:solidFill>
                  <a:srgbClr val="002060">
                    <a:alpha val="60000"/>
                  </a:srgbClr>
                </a:solidFill>
              </a:rPr>
              <a:t> </a:t>
            </a:r>
            <a:r>
              <a:rPr lang="en-US" sz="2000" i="1" dirty="0" err="1">
                <a:solidFill>
                  <a:srgbClr val="002060">
                    <a:alpha val="60000"/>
                  </a:srgbClr>
                </a:solidFill>
              </a:rPr>
              <a:t>Físicas</a:t>
            </a:r>
            <a:r>
              <a:rPr lang="en-US" sz="2000" i="1" dirty="0">
                <a:solidFill>
                  <a:srgbClr val="002060">
                    <a:alpha val="60000"/>
                  </a:srgbClr>
                </a:solidFill>
              </a:rPr>
              <a:t> - CPF </a:t>
            </a:r>
            <a:r>
              <a:rPr lang="en-US" sz="2000" i="1" dirty="0" err="1">
                <a:solidFill>
                  <a:srgbClr val="002060">
                    <a:alpha val="60000"/>
                  </a:srgbClr>
                </a:solidFill>
              </a:rPr>
              <a:t>ou</a:t>
            </a:r>
            <a:r>
              <a:rPr lang="en-US" sz="2000" i="1" dirty="0">
                <a:solidFill>
                  <a:srgbClr val="002060">
                    <a:alpha val="60000"/>
                  </a:srgbClr>
                </a:solidFill>
              </a:rPr>
              <a:t> por </a:t>
            </a:r>
            <a:r>
              <a:rPr lang="en-US" sz="2000" i="1" dirty="0" err="1">
                <a:solidFill>
                  <a:srgbClr val="002060">
                    <a:alpha val="60000"/>
                  </a:srgbClr>
                </a:solidFill>
              </a:rPr>
              <a:t>seu</a:t>
            </a:r>
            <a:r>
              <a:rPr lang="en-US" sz="2000" i="1" dirty="0">
                <a:solidFill>
                  <a:srgbClr val="002060">
                    <a:alpha val="60000"/>
                  </a:srgbClr>
                </a:solidFill>
              </a:rPr>
              <a:t> </a:t>
            </a:r>
            <a:r>
              <a:rPr lang="en-US" sz="2000" i="1" dirty="0" err="1">
                <a:solidFill>
                  <a:srgbClr val="002060">
                    <a:alpha val="60000"/>
                  </a:srgbClr>
                </a:solidFill>
              </a:rPr>
              <a:t>certificado</a:t>
            </a:r>
            <a:r>
              <a:rPr lang="en-US" sz="2000" i="1" dirty="0">
                <a:solidFill>
                  <a:srgbClr val="002060">
                    <a:alpha val="60000"/>
                  </a:srgbClr>
                </a:solidFill>
              </a:rPr>
              <a:t> digital;</a:t>
            </a:r>
          </a:p>
          <a:p>
            <a:pPr>
              <a:lnSpc>
                <a:spcPct val="90000"/>
              </a:lnSpc>
              <a:spcAft>
                <a:spcPts val="600"/>
              </a:spcAft>
            </a:pPr>
            <a:r>
              <a:rPr lang="en-US" sz="800" i="1" dirty="0">
                <a:solidFill>
                  <a:srgbClr val="002060">
                    <a:alpha val="60000"/>
                  </a:srgbClr>
                </a:solidFill>
              </a:rPr>
              <a:t/>
            </a:r>
            <a:br>
              <a:rPr lang="en-US" sz="800" i="1" dirty="0">
                <a:solidFill>
                  <a:srgbClr val="002060">
                    <a:alpha val="60000"/>
                  </a:srgbClr>
                </a:solidFill>
              </a:rPr>
            </a:br>
            <a:r>
              <a:rPr lang="en-US" sz="2000" i="1" dirty="0">
                <a:solidFill>
                  <a:srgbClr val="002060">
                    <a:alpha val="60000"/>
                  </a:srgbClr>
                </a:solidFill>
              </a:rPr>
              <a:t>XVI - </a:t>
            </a:r>
            <a:r>
              <a:rPr lang="en-US" sz="2000" b="1" i="1" dirty="0" err="1">
                <a:solidFill>
                  <a:srgbClr val="002060">
                    <a:alpha val="60000"/>
                  </a:srgbClr>
                </a:solidFill>
              </a:rPr>
              <a:t>administrador</a:t>
            </a:r>
            <a:r>
              <a:rPr lang="en-US" sz="2000" b="1" i="1" dirty="0">
                <a:solidFill>
                  <a:srgbClr val="002060">
                    <a:alpha val="60000"/>
                  </a:srgbClr>
                </a:solidFill>
              </a:rPr>
              <a:t> do </a:t>
            </a:r>
            <a:r>
              <a:rPr lang="en-US" sz="2000" b="1" i="1" dirty="0" err="1">
                <a:solidFill>
                  <a:srgbClr val="002060">
                    <a:alpha val="60000"/>
                  </a:srgbClr>
                </a:solidFill>
              </a:rPr>
              <a:t>Siafic</a:t>
            </a:r>
            <a:r>
              <a:rPr lang="en-US" sz="2000" b="1" i="1" dirty="0">
                <a:solidFill>
                  <a:srgbClr val="002060">
                    <a:alpha val="60000"/>
                  </a:srgbClr>
                </a:solidFill>
              </a:rPr>
              <a:t> </a:t>
            </a:r>
            <a:r>
              <a:rPr lang="en-US" sz="2000" i="1" dirty="0">
                <a:solidFill>
                  <a:srgbClr val="002060">
                    <a:alpha val="60000"/>
                  </a:srgbClr>
                </a:solidFill>
              </a:rPr>
              <a:t>- o </a:t>
            </a:r>
            <a:r>
              <a:rPr lang="en-US" sz="2000" i="1" dirty="0" err="1">
                <a:solidFill>
                  <a:srgbClr val="002060">
                    <a:alpha val="60000"/>
                  </a:srgbClr>
                </a:solidFill>
              </a:rPr>
              <a:t>agente</a:t>
            </a:r>
            <a:r>
              <a:rPr lang="en-US" sz="2000" i="1" dirty="0">
                <a:solidFill>
                  <a:srgbClr val="002060">
                    <a:alpha val="60000"/>
                  </a:srgbClr>
                </a:solidFill>
              </a:rPr>
              <a:t> </a:t>
            </a:r>
            <a:r>
              <a:rPr lang="en-US" sz="2000" i="1" dirty="0" err="1">
                <a:solidFill>
                  <a:srgbClr val="002060">
                    <a:alpha val="60000"/>
                  </a:srgbClr>
                </a:solidFill>
              </a:rPr>
              <a:t>responsável</a:t>
            </a:r>
            <a:r>
              <a:rPr lang="en-US" sz="2000" i="1" dirty="0">
                <a:solidFill>
                  <a:srgbClr val="002060">
                    <a:alpha val="60000"/>
                  </a:srgbClr>
                </a:solidFill>
              </a:rPr>
              <a:t> por </a:t>
            </a:r>
            <a:r>
              <a:rPr lang="en-US" sz="2000" i="1" dirty="0" err="1">
                <a:solidFill>
                  <a:srgbClr val="002060">
                    <a:alpha val="60000"/>
                  </a:srgbClr>
                </a:solidFill>
              </a:rPr>
              <a:t>manter</a:t>
            </a:r>
            <a:r>
              <a:rPr lang="en-US" sz="2000" i="1" dirty="0">
                <a:solidFill>
                  <a:srgbClr val="002060">
                    <a:alpha val="60000"/>
                  </a:srgbClr>
                </a:solidFill>
              </a:rPr>
              <a:t> e </a:t>
            </a:r>
            <a:r>
              <a:rPr lang="en-US" sz="2000" i="1" dirty="0" err="1">
                <a:solidFill>
                  <a:srgbClr val="002060">
                    <a:alpha val="60000"/>
                  </a:srgbClr>
                </a:solidFill>
              </a:rPr>
              <a:t>operar</a:t>
            </a:r>
            <a:r>
              <a:rPr lang="en-US" sz="2000" i="1" dirty="0">
                <a:solidFill>
                  <a:srgbClr val="002060">
                    <a:alpha val="60000"/>
                  </a:srgbClr>
                </a:solidFill>
              </a:rPr>
              <a:t> o </a:t>
            </a:r>
            <a:r>
              <a:rPr lang="en-US" sz="2000" i="1" dirty="0" err="1">
                <a:solidFill>
                  <a:srgbClr val="002060">
                    <a:alpha val="60000"/>
                  </a:srgbClr>
                </a:solidFill>
              </a:rPr>
              <a:t>ambiente</a:t>
            </a:r>
            <a:r>
              <a:rPr lang="en-US" sz="2000" i="1" dirty="0">
                <a:solidFill>
                  <a:srgbClr val="002060">
                    <a:alpha val="60000"/>
                  </a:srgbClr>
                </a:solidFill>
              </a:rPr>
              <a:t> </a:t>
            </a:r>
            <a:r>
              <a:rPr lang="en-US" sz="2000" i="1" dirty="0" err="1">
                <a:solidFill>
                  <a:srgbClr val="002060">
                    <a:alpha val="60000"/>
                  </a:srgbClr>
                </a:solidFill>
              </a:rPr>
              <a:t>computacional</a:t>
            </a:r>
            <a:r>
              <a:rPr lang="en-US" sz="2000" i="1" dirty="0">
                <a:solidFill>
                  <a:srgbClr val="002060">
                    <a:alpha val="60000"/>
                  </a:srgbClr>
                </a:solidFill>
              </a:rPr>
              <a:t> do </a:t>
            </a:r>
            <a:r>
              <a:rPr lang="en-US" sz="2000" i="1" dirty="0" err="1">
                <a:solidFill>
                  <a:srgbClr val="002060">
                    <a:alpha val="60000"/>
                  </a:srgbClr>
                </a:solidFill>
              </a:rPr>
              <a:t>sistema</a:t>
            </a:r>
            <a:r>
              <a:rPr lang="en-US" sz="2000" i="1" dirty="0">
                <a:solidFill>
                  <a:srgbClr val="002060">
                    <a:alpha val="60000"/>
                  </a:srgbClr>
                </a:solidFill>
              </a:rPr>
              <a:t>, </a:t>
            </a:r>
            <a:r>
              <a:rPr lang="en-US" sz="2000" i="1" dirty="0" err="1">
                <a:solidFill>
                  <a:srgbClr val="002060">
                    <a:alpha val="60000"/>
                  </a:srgbClr>
                </a:solidFill>
              </a:rPr>
              <a:t>encarregado</a:t>
            </a:r>
            <a:r>
              <a:rPr lang="en-US" sz="2000" i="1" dirty="0">
                <a:solidFill>
                  <a:srgbClr val="002060">
                    <a:alpha val="60000"/>
                  </a:srgbClr>
                </a:solidFill>
              </a:rPr>
              <a:t> da </a:t>
            </a:r>
            <a:r>
              <a:rPr lang="en-US" sz="2000" i="1" dirty="0" err="1">
                <a:solidFill>
                  <a:srgbClr val="002060">
                    <a:alpha val="60000"/>
                  </a:srgbClr>
                </a:solidFill>
              </a:rPr>
              <a:t>instalação</a:t>
            </a:r>
            <a:r>
              <a:rPr lang="en-US" sz="2000" i="1" dirty="0">
                <a:solidFill>
                  <a:srgbClr val="002060">
                    <a:alpha val="60000"/>
                  </a:srgbClr>
                </a:solidFill>
              </a:rPr>
              <a:t>, do </a:t>
            </a:r>
            <a:r>
              <a:rPr lang="en-US" sz="2000" i="1" dirty="0" err="1">
                <a:solidFill>
                  <a:srgbClr val="002060">
                    <a:alpha val="60000"/>
                  </a:srgbClr>
                </a:solidFill>
              </a:rPr>
              <a:t>suporte</a:t>
            </a:r>
            <a:r>
              <a:rPr lang="en-US" sz="2000" i="1" dirty="0">
                <a:solidFill>
                  <a:srgbClr val="002060">
                    <a:alpha val="60000"/>
                  </a:srgbClr>
                </a:solidFill>
              </a:rPr>
              <a:t> e da </a:t>
            </a:r>
            <a:r>
              <a:rPr lang="en-US" sz="2000" i="1" dirty="0" err="1">
                <a:solidFill>
                  <a:srgbClr val="002060">
                    <a:alpha val="60000"/>
                  </a:srgbClr>
                </a:solidFill>
              </a:rPr>
              <a:t>manutenção</a:t>
            </a:r>
            <a:r>
              <a:rPr lang="en-US" sz="2000" i="1" dirty="0">
                <a:solidFill>
                  <a:srgbClr val="002060">
                    <a:alpha val="60000"/>
                  </a:srgbClr>
                </a:solidFill>
              </a:rPr>
              <a:t> dos </a:t>
            </a:r>
            <a:r>
              <a:rPr lang="en-US" sz="2000" i="1" dirty="0" err="1">
                <a:solidFill>
                  <a:srgbClr val="002060">
                    <a:alpha val="60000"/>
                  </a:srgbClr>
                </a:solidFill>
              </a:rPr>
              <a:t>servidores</a:t>
            </a:r>
            <a:r>
              <a:rPr lang="en-US" sz="2000" i="1" dirty="0">
                <a:solidFill>
                  <a:srgbClr val="002060">
                    <a:alpha val="60000"/>
                  </a:srgbClr>
                </a:solidFill>
              </a:rPr>
              <a:t> e dos </a:t>
            </a:r>
            <a:r>
              <a:rPr lang="en-US" sz="2000" i="1" dirty="0" err="1">
                <a:solidFill>
                  <a:srgbClr val="002060">
                    <a:alpha val="60000"/>
                  </a:srgbClr>
                </a:solidFill>
              </a:rPr>
              <a:t>bancos</a:t>
            </a:r>
            <a:r>
              <a:rPr lang="en-US" sz="2000" i="1" dirty="0">
                <a:solidFill>
                  <a:srgbClr val="002060">
                    <a:alpha val="60000"/>
                  </a:srgbClr>
                </a:solidFill>
              </a:rPr>
              <a:t> de dados;</a:t>
            </a:r>
          </a:p>
          <a:p>
            <a:pPr>
              <a:lnSpc>
                <a:spcPct val="90000"/>
              </a:lnSpc>
              <a:spcAft>
                <a:spcPts val="600"/>
              </a:spcAft>
            </a:pPr>
            <a:endParaRPr lang="en-US" sz="2000" i="1" dirty="0">
              <a:solidFill>
                <a:srgbClr val="002060">
                  <a:alpha val="60000"/>
                </a:srgbClr>
              </a:solidFill>
            </a:endParaRPr>
          </a:p>
        </p:txBody>
      </p:sp>
      <p:sp>
        <p:nvSpPr>
          <p:cNvPr id="7" name="CaixaDeTexto 6"/>
          <p:cNvSpPr txBox="1"/>
          <p:nvPr/>
        </p:nvSpPr>
        <p:spPr>
          <a:xfrm>
            <a:off x="231025" y="2013754"/>
            <a:ext cx="6855725" cy="4847481"/>
          </a:xfrm>
          <a:prstGeom prst="rect">
            <a:avLst/>
          </a:prstGeom>
          <a:noFill/>
        </p:spPr>
        <p:txBody>
          <a:bodyPr wrap="square" rtlCol="0">
            <a:spAutoFit/>
          </a:bodyPr>
          <a:lstStyle/>
          <a:p>
            <a:pPr>
              <a:spcAft>
                <a:spcPts val="600"/>
              </a:spcAft>
            </a:pPr>
            <a:r>
              <a:rPr lang="pt-BR" sz="2000" b="1" u="sng" dirty="0">
                <a:solidFill>
                  <a:srgbClr val="002060"/>
                </a:solidFill>
              </a:rPr>
              <a:t>Responsabilidades</a:t>
            </a:r>
          </a:p>
          <a:p>
            <a:pPr>
              <a:spcAft>
                <a:spcPts val="600"/>
              </a:spcAft>
            </a:pPr>
            <a:endParaRPr lang="pt-BR" sz="800" dirty="0">
              <a:solidFill>
                <a:srgbClr val="002060"/>
              </a:solidFill>
            </a:endParaRPr>
          </a:p>
          <a:p>
            <a:pPr>
              <a:spcAft>
                <a:spcPts val="600"/>
              </a:spcAft>
            </a:pPr>
            <a:r>
              <a:rPr lang="pt-BR" sz="2000" i="1" dirty="0">
                <a:solidFill>
                  <a:srgbClr val="002060"/>
                </a:solidFill>
              </a:rPr>
              <a:t>Art. 1º...</a:t>
            </a:r>
          </a:p>
          <a:p>
            <a:pPr>
              <a:spcAft>
                <a:spcPts val="600"/>
              </a:spcAft>
            </a:pPr>
            <a:r>
              <a:rPr lang="pt-BR" sz="2000" i="1" dirty="0">
                <a:solidFill>
                  <a:srgbClr val="002060"/>
                </a:solidFill>
              </a:rPr>
              <a:t>§ 1º O </a:t>
            </a:r>
            <a:r>
              <a:rPr lang="pt-BR" sz="2000" i="1" dirty="0" err="1">
                <a:solidFill>
                  <a:srgbClr val="002060"/>
                </a:solidFill>
              </a:rPr>
              <a:t>Siafic</a:t>
            </a:r>
            <a:r>
              <a:rPr lang="pt-BR" sz="2000" i="1" dirty="0">
                <a:solidFill>
                  <a:srgbClr val="002060"/>
                </a:solidFill>
              </a:rPr>
              <a:t> corresponde à solução de tecnologia da informação </a:t>
            </a:r>
            <a:r>
              <a:rPr lang="pt-BR" sz="2000" b="1" i="1" dirty="0">
                <a:solidFill>
                  <a:srgbClr val="002060"/>
                </a:solidFill>
              </a:rPr>
              <a:t>mantida e gerenciada pelo Poder Executivo</a:t>
            </a:r>
            <a:r>
              <a:rPr lang="pt-BR" sz="2000" i="1" dirty="0">
                <a:solidFill>
                  <a:srgbClr val="002060"/>
                </a:solidFill>
              </a:rPr>
              <a:t>, ...</a:t>
            </a:r>
          </a:p>
          <a:p>
            <a:pPr>
              <a:spcAft>
                <a:spcPts val="600"/>
              </a:spcAft>
            </a:pPr>
            <a:endParaRPr lang="pt-BR" sz="800" i="1" dirty="0">
              <a:solidFill>
                <a:srgbClr val="002060"/>
              </a:solidFill>
            </a:endParaRPr>
          </a:p>
          <a:p>
            <a:pPr>
              <a:spcAft>
                <a:spcPts val="600"/>
              </a:spcAft>
            </a:pPr>
            <a:r>
              <a:rPr lang="pt-BR" sz="2000" i="1" dirty="0">
                <a:solidFill>
                  <a:srgbClr val="002060"/>
                </a:solidFill>
              </a:rPr>
              <a:t>§ 3º Para fins do disposto no § 1º, entende-se como </a:t>
            </a:r>
            <a:r>
              <a:rPr lang="pt-BR" sz="2000" i="1" dirty="0" err="1">
                <a:solidFill>
                  <a:srgbClr val="002060"/>
                </a:solidFill>
              </a:rPr>
              <a:t>Siafic</a:t>
            </a:r>
            <a:r>
              <a:rPr lang="pt-BR" sz="2000" i="1" dirty="0">
                <a:solidFill>
                  <a:srgbClr val="002060"/>
                </a:solidFill>
              </a:rPr>
              <a:t> </a:t>
            </a:r>
            <a:r>
              <a:rPr lang="pt-BR" sz="2000" b="1" i="1" dirty="0">
                <a:solidFill>
                  <a:srgbClr val="002060"/>
                </a:solidFill>
              </a:rPr>
              <a:t>mantido e gerenciado pelo Poder Executivo a responsabilidade pela contratação ou desenvolvimento, pela manutenção e atualização do </a:t>
            </a:r>
            <a:r>
              <a:rPr lang="pt-BR" sz="2000" b="1" i="1" dirty="0" err="1">
                <a:solidFill>
                  <a:srgbClr val="002060"/>
                </a:solidFill>
              </a:rPr>
              <a:t>Siafic</a:t>
            </a:r>
            <a:r>
              <a:rPr lang="pt-BR" sz="2000" b="1" i="1" dirty="0">
                <a:solidFill>
                  <a:srgbClr val="002060"/>
                </a:solidFill>
              </a:rPr>
              <a:t> e pela definição das regras contábeis e das políticas de acesso e segurança da informação, aplicáveis aos Poderes e aos órgãos de cada ente federativo, com ou sem rateio de despesas</a:t>
            </a:r>
            <a:r>
              <a:rPr lang="pt-BR" sz="2000" i="1" dirty="0">
                <a:solidFill>
                  <a:srgbClr val="002060"/>
                </a:solidFill>
              </a:rPr>
              <a:t>. </a:t>
            </a:r>
            <a:r>
              <a:rPr lang="pt-BR" sz="2000" dirty="0">
                <a:solidFill>
                  <a:srgbClr val="002060"/>
                </a:solidFill>
              </a:rPr>
              <a:t/>
            </a:r>
            <a:br>
              <a:rPr lang="pt-BR" sz="2000" dirty="0">
                <a:solidFill>
                  <a:srgbClr val="002060"/>
                </a:solidFill>
              </a:rPr>
            </a:br>
            <a:r>
              <a:rPr lang="pt-BR" sz="800" dirty="0">
                <a:solidFill>
                  <a:srgbClr val="002060"/>
                </a:solidFill>
              </a:rPr>
              <a:t/>
            </a:r>
            <a:br>
              <a:rPr lang="pt-BR" sz="800" dirty="0">
                <a:solidFill>
                  <a:srgbClr val="002060"/>
                </a:solidFill>
              </a:rPr>
            </a:br>
            <a:r>
              <a:rPr lang="pt-BR" sz="2000" i="1" dirty="0">
                <a:solidFill>
                  <a:srgbClr val="002060"/>
                </a:solidFill>
              </a:rPr>
              <a:t>§ 4º O Poder Executivo observará a autonomia administrativa e financeira dos demais Poderes e órgãos </a:t>
            </a:r>
            <a:endParaRPr lang="pt-BR" sz="2000" dirty="0">
              <a:solidFill>
                <a:srgbClr val="002060"/>
              </a:solidFill>
            </a:endParaRPr>
          </a:p>
        </p:txBody>
      </p:sp>
      <p:sp>
        <p:nvSpPr>
          <p:cNvPr id="5" name="CaixaDeTexto 4"/>
          <p:cNvSpPr txBox="1"/>
          <p:nvPr/>
        </p:nvSpPr>
        <p:spPr>
          <a:xfrm>
            <a:off x="3435266" y="422161"/>
            <a:ext cx="3410309" cy="1492132"/>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2400" b="1" kern="1200" dirty="0">
                <a:solidFill>
                  <a:srgbClr val="002060"/>
                </a:solidFill>
                <a:latin typeface="+mj-lt"/>
                <a:ea typeface="+mj-ea"/>
                <a:cs typeface="+mj-cs"/>
              </a:rPr>
              <a:t>DECRETO Nº 10.540, DE 5 DE NOVEMBRO DE 2020</a:t>
            </a:r>
            <a:r>
              <a:rPr lang="en-US" sz="2400" kern="1200" dirty="0">
                <a:solidFill>
                  <a:srgbClr val="002060"/>
                </a:solidFill>
                <a:latin typeface="+mj-lt"/>
                <a:ea typeface="+mj-ea"/>
                <a:cs typeface="+mj-cs"/>
              </a:rPr>
              <a:t> </a:t>
            </a:r>
          </a:p>
          <a:p>
            <a:pPr>
              <a:lnSpc>
                <a:spcPct val="90000"/>
              </a:lnSpc>
              <a:spcBef>
                <a:spcPct val="0"/>
              </a:spcBef>
              <a:spcAft>
                <a:spcPts val="600"/>
              </a:spcAft>
            </a:pPr>
            <a:r>
              <a:rPr lang="en-US" sz="2400" kern="1200" dirty="0" err="1">
                <a:solidFill>
                  <a:srgbClr val="002060"/>
                </a:solidFill>
                <a:latin typeface="+mj-lt"/>
                <a:ea typeface="+mj-ea"/>
                <a:cs typeface="+mj-cs"/>
              </a:rPr>
              <a:t>Padrão</a:t>
            </a:r>
            <a:r>
              <a:rPr lang="en-US" sz="2400" kern="1200" dirty="0">
                <a:solidFill>
                  <a:srgbClr val="002060"/>
                </a:solidFill>
                <a:latin typeface="+mj-lt"/>
                <a:ea typeface="+mj-ea"/>
                <a:cs typeface="+mj-cs"/>
              </a:rPr>
              <a:t> </a:t>
            </a:r>
            <a:r>
              <a:rPr lang="en-US" sz="2400" kern="1200" dirty="0" err="1">
                <a:solidFill>
                  <a:srgbClr val="002060"/>
                </a:solidFill>
                <a:latin typeface="+mj-lt"/>
                <a:ea typeface="+mj-ea"/>
                <a:cs typeface="+mj-cs"/>
              </a:rPr>
              <a:t>Mínimo</a:t>
            </a:r>
            <a:r>
              <a:rPr lang="en-US" sz="2400" kern="1200" dirty="0">
                <a:solidFill>
                  <a:srgbClr val="002060"/>
                </a:solidFill>
                <a:latin typeface="+mj-lt"/>
                <a:ea typeface="+mj-ea"/>
                <a:cs typeface="+mj-cs"/>
              </a:rPr>
              <a:t> de </a:t>
            </a:r>
            <a:r>
              <a:rPr lang="en-US" sz="2400" kern="1200" dirty="0" err="1">
                <a:solidFill>
                  <a:srgbClr val="002060"/>
                </a:solidFill>
                <a:latin typeface="+mj-lt"/>
                <a:ea typeface="+mj-ea"/>
                <a:cs typeface="+mj-cs"/>
              </a:rPr>
              <a:t>Qualidade</a:t>
            </a:r>
            <a:r>
              <a:rPr lang="en-US" sz="2400" kern="1200" dirty="0">
                <a:solidFill>
                  <a:srgbClr val="002060"/>
                </a:solidFill>
                <a:latin typeface="+mj-lt"/>
                <a:ea typeface="+mj-ea"/>
                <a:cs typeface="+mj-cs"/>
              </a:rPr>
              <a:t> do </a:t>
            </a:r>
            <a:r>
              <a:rPr lang="en-US" sz="2400" kern="1200" dirty="0" err="1">
                <a:solidFill>
                  <a:srgbClr val="002060"/>
                </a:solidFill>
                <a:latin typeface="+mj-lt"/>
                <a:ea typeface="+mj-ea"/>
                <a:cs typeface="+mj-cs"/>
              </a:rPr>
              <a:t>Siafic</a:t>
            </a:r>
            <a:r>
              <a:rPr lang="en-US" sz="2400" kern="1200" dirty="0">
                <a:solidFill>
                  <a:srgbClr val="002060"/>
                </a:solidFill>
                <a:latin typeface="+mj-lt"/>
                <a:ea typeface="+mj-ea"/>
                <a:cs typeface="+mj-cs"/>
              </a:rPr>
              <a:t> </a:t>
            </a:r>
          </a:p>
        </p:txBody>
      </p:sp>
    </p:spTree>
    <p:extLst>
      <p:ext uri="{BB962C8B-B14F-4D97-AF65-F5344CB8AC3E}">
        <p14:creationId xmlns:p14="http://schemas.microsoft.com/office/powerpoint/2010/main" val="255031658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Tree>
    <p:extLst>
      <p:ext uri="{BB962C8B-B14F-4D97-AF65-F5344CB8AC3E}">
        <p14:creationId xmlns:p14="http://schemas.microsoft.com/office/powerpoint/2010/main" val="238443075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ADE1E6BF-2A53-4C95-A2E9-EE1578A0E208}"/>
              </a:ext>
            </a:extLst>
          </p:cNvPr>
          <p:cNvSpPr txBox="1"/>
          <p:nvPr/>
        </p:nvSpPr>
        <p:spPr>
          <a:xfrm>
            <a:off x="3323304" y="307929"/>
            <a:ext cx="6863258" cy="830997"/>
          </a:xfrm>
          <a:prstGeom prst="rect">
            <a:avLst/>
          </a:prstGeom>
          <a:noFill/>
        </p:spPr>
        <p:txBody>
          <a:bodyPr wrap="squar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2D41BF12-2AE3-42B9-A90D-E67D412A67EF}"/>
              </a:ext>
            </a:extLst>
          </p:cNvPr>
          <p:cNvSpPr txBox="1"/>
          <p:nvPr/>
        </p:nvSpPr>
        <p:spPr>
          <a:xfrm>
            <a:off x="2748115" y="1984296"/>
            <a:ext cx="9080092" cy="3908762"/>
          </a:xfrm>
          <a:prstGeom prst="rect">
            <a:avLst/>
          </a:prstGeom>
          <a:noFill/>
        </p:spPr>
        <p:txBody>
          <a:bodyPr wrap="square" rtlCol="0">
            <a:spAutoFit/>
          </a:bodyPr>
          <a:lstStyle/>
          <a:p>
            <a:pPr algn="just"/>
            <a:r>
              <a:rPr lang="pt-BR" sz="2400" b="1" u="sng" dirty="0">
                <a:solidFill>
                  <a:srgbClr val="002060"/>
                </a:solidFill>
              </a:rPr>
              <a:t>Prazos</a:t>
            </a:r>
          </a:p>
          <a:p>
            <a:pPr algn="just"/>
            <a:endParaRPr lang="pt-BR" sz="2400" b="1" u="sng" dirty="0">
              <a:solidFill>
                <a:srgbClr val="002060"/>
              </a:solidFill>
            </a:endParaRPr>
          </a:p>
          <a:p>
            <a:pPr algn="just"/>
            <a:r>
              <a:rPr lang="pt-BR" sz="2400" i="1" dirty="0">
                <a:solidFill>
                  <a:srgbClr val="002060"/>
                </a:solidFill>
              </a:rPr>
              <a:t>Art. 18. Os entes federativos deverão observar as disposições deste Decreto a partir de 1º de janeiro de 2023.</a:t>
            </a:r>
          </a:p>
          <a:p>
            <a:pPr algn="just"/>
            <a:r>
              <a:rPr lang="pt-BR" sz="800" i="1" dirty="0">
                <a:solidFill>
                  <a:srgbClr val="002060"/>
                </a:solidFill>
              </a:rPr>
              <a:t/>
            </a:r>
            <a:br>
              <a:rPr lang="pt-BR" sz="800" i="1" dirty="0">
                <a:solidFill>
                  <a:srgbClr val="002060"/>
                </a:solidFill>
              </a:rPr>
            </a:br>
            <a:r>
              <a:rPr lang="pt-BR" sz="2400" i="1" dirty="0">
                <a:solidFill>
                  <a:srgbClr val="002060"/>
                </a:solidFill>
              </a:rPr>
              <a:t>Parágrafo único. Os entes federativos estabelecerão, no prazo de cento e oitenta dias, contado da data de publicação deste Decreto, plano de ação voltado para a adequação às suas disposições no prazo estabelecido no </a:t>
            </a:r>
            <a:r>
              <a:rPr lang="pt-BR" sz="2400" b="1" i="1" dirty="0" err="1">
                <a:solidFill>
                  <a:srgbClr val="002060"/>
                </a:solidFill>
              </a:rPr>
              <a:t>caput</a:t>
            </a:r>
            <a:r>
              <a:rPr lang="pt-BR" sz="2400" i="1" dirty="0" err="1">
                <a:solidFill>
                  <a:srgbClr val="002060"/>
                </a:solidFill>
              </a:rPr>
              <a:t>,que</a:t>
            </a:r>
            <a:r>
              <a:rPr lang="pt-BR" sz="2400" i="1" dirty="0">
                <a:solidFill>
                  <a:srgbClr val="002060"/>
                </a:solidFill>
              </a:rPr>
              <a:t> será disponibilizado aos respectivos órgãos de controle interno e externo e divulgado em meio eletrônico de amplo acesso público. </a:t>
            </a:r>
          </a:p>
        </p:txBody>
      </p:sp>
    </p:spTree>
    <p:extLst>
      <p:ext uri="{BB962C8B-B14F-4D97-AF65-F5344CB8AC3E}">
        <p14:creationId xmlns:p14="http://schemas.microsoft.com/office/powerpoint/2010/main" val="53397840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49AFC7BC-DD52-4DCA-9108-3202E2400122}"/>
              </a:ext>
            </a:extLst>
          </p:cNvPr>
          <p:cNvSpPr txBox="1"/>
          <p:nvPr/>
        </p:nvSpPr>
        <p:spPr>
          <a:xfrm>
            <a:off x="3283528" y="524239"/>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2E5A6F3C-7BC6-4B25-80A4-B684FE00BB11}"/>
              </a:ext>
            </a:extLst>
          </p:cNvPr>
          <p:cNvSpPr txBox="1"/>
          <p:nvPr/>
        </p:nvSpPr>
        <p:spPr>
          <a:xfrm>
            <a:off x="2748115" y="2064327"/>
            <a:ext cx="9040762" cy="3908762"/>
          </a:xfrm>
          <a:prstGeom prst="rect">
            <a:avLst/>
          </a:prstGeom>
          <a:noFill/>
        </p:spPr>
        <p:txBody>
          <a:bodyPr wrap="square" rtlCol="0">
            <a:spAutoFit/>
          </a:bodyPr>
          <a:lstStyle/>
          <a:p>
            <a:r>
              <a:rPr lang="pt-BR" sz="2400" b="1" dirty="0">
                <a:solidFill>
                  <a:srgbClr val="002060"/>
                </a:solidFill>
              </a:rPr>
              <a:t>Transparência</a:t>
            </a:r>
          </a:p>
          <a:p>
            <a:r>
              <a:rPr lang="pt-BR" sz="2400" dirty="0">
                <a:solidFill>
                  <a:srgbClr val="002060"/>
                </a:solidFill>
              </a:rPr>
              <a:t>Art. 2º ...</a:t>
            </a:r>
          </a:p>
          <a:p>
            <a:endParaRPr lang="pt-BR" sz="800" dirty="0">
              <a:solidFill>
                <a:srgbClr val="002060"/>
              </a:solidFill>
            </a:endParaRPr>
          </a:p>
          <a:p>
            <a:r>
              <a:rPr lang="pt-BR" sz="2400" dirty="0">
                <a:solidFill>
                  <a:srgbClr val="002060"/>
                </a:solidFill>
              </a:rPr>
              <a:t>IX - disponibilização de informações em tempo real - a disponibilização das informações até o primeiro dia útil subsequente à data do registro contábil no </a:t>
            </a:r>
            <a:r>
              <a:rPr lang="pt-BR" sz="2400" dirty="0" err="1">
                <a:solidFill>
                  <a:srgbClr val="002060"/>
                </a:solidFill>
              </a:rPr>
              <a:t>Siafic</a:t>
            </a:r>
            <a:r>
              <a:rPr lang="pt-BR" sz="2400" dirty="0">
                <a:solidFill>
                  <a:srgbClr val="002060"/>
                </a:solidFill>
              </a:rPr>
              <a:t>, sem prejuízo do desempenho e da preservação das rotinas de segurança operacional necessários ao seu pleno funcionamento; </a:t>
            </a:r>
          </a:p>
          <a:p>
            <a:r>
              <a:rPr lang="pt-BR" sz="2400" dirty="0">
                <a:solidFill>
                  <a:srgbClr val="002060"/>
                </a:solidFill>
              </a:rPr>
              <a:t>X - meio eletrônico de amplo acesso público - sistemas, painéis de visualização de dados e sítios eletrônicos que não exijam cadastramento de usuário ou utilização de senha para acesso; </a:t>
            </a:r>
          </a:p>
        </p:txBody>
      </p:sp>
    </p:spTree>
    <p:extLst>
      <p:ext uri="{BB962C8B-B14F-4D97-AF65-F5344CB8AC3E}">
        <p14:creationId xmlns:p14="http://schemas.microsoft.com/office/powerpoint/2010/main" val="246574374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A2F1F84E-ECF9-4CE6-A92D-BEB20F5976B1}"/>
              </a:ext>
            </a:extLst>
          </p:cNvPr>
          <p:cNvSpPr txBox="1"/>
          <p:nvPr/>
        </p:nvSpPr>
        <p:spPr>
          <a:xfrm>
            <a:off x="3649830" y="46921"/>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05AF17A9-6A13-4727-8460-824C128F8C72}"/>
              </a:ext>
            </a:extLst>
          </p:cNvPr>
          <p:cNvSpPr txBox="1"/>
          <p:nvPr/>
        </p:nvSpPr>
        <p:spPr>
          <a:xfrm>
            <a:off x="2669457" y="979468"/>
            <a:ext cx="9197225" cy="5878532"/>
          </a:xfrm>
          <a:prstGeom prst="rect">
            <a:avLst/>
          </a:prstGeom>
          <a:noFill/>
        </p:spPr>
        <p:txBody>
          <a:bodyPr wrap="square" rtlCol="0">
            <a:spAutoFit/>
          </a:bodyPr>
          <a:lstStyle/>
          <a:p>
            <a:r>
              <a:rPr lang="pt-BR" sz="2400" b="1" dirty="0">
                <a:solidFill>
                  <a:srgbClr val="002060"/>
                </a:solidFill>
              </a:rPr>
              <a:t>Transparência</a:t>
            </a:r>
          </a:p>
          <a:p>
            <a:pPr algn="just"/>
            <a:r>
              <a:rPr lang="pt-BR" sz="2400" dirty="0">
                <a:solidFill>
                  <a:srgbClr val="002060"/>
                </a:solidFill>
              </a:rPr>
              <a:t>Art. 7º O </a:t>
            </a:r>
            <a:r>
              <a:rPr lang="pt-BR" sz="2400" dirty="0" err="1">
                <a:solidFill>
                  <a:srgbClr val="002060"/>
                </a:solidFill>
              </a:rPr>
              <a:t>Siafic</a:t>
            </a:r>
            <a:r>
              <a:rPr lang="pt-BR" sz="2400" dirty="0">
                <a:solidFill>
                  <a:srgbClr val="002060"/>
                </a:solidFill>
              </a:rPr>
              <a:t> assegurará à sociedade o acesso às informações sobre a execução orçamentária e financeira, em meio eletrônico que possibilite amplo acesso público, nos termos do disposto no inciso II do § 1º do art. 48, da Lei Complementar nº 101, de 2000, disponibilizadas no âmbito de cada ente federativo.</a:t>
            </a:r>
          </a:p>
          <a:p>
            <a:pPr algn="just"/>
            <a:r>
              <a:rPr lang="pt-BR" sz="800" dirty="0">
                <a:solidFill>
                  <a:srgbClr val="002060"/>
                </a:solidFill>
              </a:rPr>
              <a:t/>
            </a:r>
            <a:br>
              <a:rPr lang="pt-BR" sz="800" dirty="0">
                <a:solidFill>
                  <a:srgbClr val="002060"/>
                </a:solidFill>
              </a:rPr>
            </a:br>
            <a:r>
              <a:rPr lang="pt-BR" sz="2400" dirty="0">
                <a:solidFill>
                  <a:srgbClr val="002060"/>
                </a:solidFill>
              </a:rPr>
              <a:t>§ 1º As informações de que trata o </a:t>
            </a:r>
            <a:r>
              <a:rPr lang="pt-BR" sz="2400" b="1" dirty="0">
                <a:solidFill>
                  <a:srgbClr val="002060"/>
                </a:solidFill>
              </a:rPr>
              <a:t>caput </a:t>
            </a:r>
            <a:r>
              <a:rPr lang="pt-BR" sz="2400" dirty="0">
                <a:solidFill>
                  <a:srgbClr val="002060"/>
                </a:solidFill>
              </a:rPr>
              <a:t>deverão ser disponibilizadas em tempo real e ser pormenorizadas, observada a abertura mínima estabelecida neste Decreto.</a:t>
            </a:r>
          </a:p>
          <a:p>
            <a:pPr algn="just"/>
            <a:r>
              <a:rPr lang="pt-BR" sz="800" dirty="0">
                <a:solidFill>
                  <a:srgbClr val="002060"/>
                </a:solidFill>
              </a:rPr>
              <a:t/>
            </a:r>
            <a:br>
              <a:rPr lang="pt-BR" sz="800" dirty="0">
                <a:solidFill>
                  <a:srgbClr val="002060"/>
                </a:solidFill>
              </a:rPr>
            </a:br>
            <a:r>
              <a:rPr lang="pt-BR" sz="2400" dirty="0">
                <a:solidFill>
                  <a:srgbClr val="002060"/>
                </a:solidFill>
              </a:rPr>
              <a:t>§ 2º Na hipótese de envio conforme o disposto no § 2º do art. 48 da Lei Complementar nº 101, de 2000, para todos os efeitos, a União, os Estados, o Distrito Federal e os Municípios terão cumprido o disposto no </a:t>
            </a:r>
            <a:r>
              <a:rPr lang="pt-BR" sz="2400" b="1" dirty="0">
                <a:solidFill>
                  <a:srgbClr val="002060"/>
                </a:solidFill>
              </a:rPr>
              <a:t>caput</a:t>
            </a:r>
            <a:r>
              <a:rPr lang="pt-BR" sz="2400" dirty="0">
                <a:solidFill>
                  <a:srgbClr val="002060"/>
                </a:solidFill>
              </a:rPr>
              <a:t>, sem prejuízo da disponibilização de informações e dados contábeis, orçamentários e fiscais em portais de transparência</a:t>
            </a:r>
            <a:br>
              <a:rPr lang="pt-BR" sz="2400" dirty="0">
                <a:solidFill>
                  <a:srgbClr val="002060"/>
                </a:solidFill>
              </a:rPr>
            </a:br>
            <a:r>
              <a:rPr lang="pt-BR" sz="2400" dirty="0">
                <a:solidFill>
                  <a:srgbClr val="002060"/>
                </a:solidFill>
              </a:rPr>
              <a:t>exigidos pela legislação ou pelos órgãos de controle interno e externo. </a:t>
            </a:r>
          </a:p>
        </p:txBody>
      </p:sp>
    </p:spTree>
    <p:extLst>
      <p:ext uri="{BB962C8B-B14F-4D97-AF65-F5344CB8AC3E}">
        <p14:creationId xmlns:p14="http://schemas.microsoft.com/office/powerpoint/2010/main" val="209120010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31607A1-2DA2-4976-8158-FF04A338E501}"/>
              </a:ext>
            </a:extLst>
          </p:cNvPr>
          <p:cNvSpPr/>
          <p:nvPr/>
        </p:nvSpPr>
        <p:spPr>
          <a:xfrm>
            <a:off x="-4" y="0"/>
            <a:ext cx="2487563" cy="68580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Picture 2">
            <a:extLst>
              <a:ext uri="{FF2B5EF4-FFF2-40B4-BE49-F238E27FC236}">
                <a16:creationId xmlns:a16="http://schemas.microsoft.com/office/drawing/2014/main" id="{B0FCA2DA-6CB3-4EEB-B60E-7DB1C7EB801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60552" y="1076687"/>
            <a:ext cx="1966453" cy="1325503"/>
          </a:xfrm>
          <a:prstGeom prst="rect">
            <a:avLst/>
          </a:prstGeom>
          <a:blipFill dpi="0" rotWithShape="1">
            <a:blip r:embed="rId3">
              <a:alphaModFix amt="0"/>
            </a:blip>
            <a:srcRect/>
            <a:tile tx="0" ty="0" sx="100000" sy="100000" flip="none" algn="tl"/>
          </a:blipFill>
        </p:spPr>
      </p:pic>
      <p:sp>
        <p:nvSpPr>
          <p:cNvPr id="9" name="Forma Livre: Forma 8">
            <a:extLst>
              <a:ext uri="{FF2B5EF4-FFF2-40B4-BE49-F238E27FC236}">
                <a16:creationId xmlns:a16="http://schemas.microsoft.com/office/drawing/2014/main" id="{94BCFB9B-E7D8-49AC-A5AE-E62A469BB489}"/>
              </a:ext>
            </a:extLst>
          </p:cNvPr>
          <p:cNvSpPr/>
          <p:nvPr/>
        </p:nvSpPr>
        <p:spPr>
          <a:xfrm>
            <a:off x="172062" y="4157247"/>
            <a:ext cx="2054943" cy="1624066"/>
          </a:xfrm>
          <a:custGeom>
            <a:avLst/>
            <a:gdLst>
              <a:gd name="connsiteX0" fmla="*/ 5143500 w 5143500"/>
              <a:gd name="connsiteY0" fmla="*/ 4707731 h 5143500"/>
              <a:gd name="connsiteX1" fmla="*/ 4722019 w 5143500"/>
              <a:gd name="connsiteY1" fmla="*/ 4707731 h 5143500"/>
              <a:gd name="connsiteX2" fmla="*/ 4722019 w 5143500"/>
              <a:gd name="connsiteY2" fmla="*/ 4293394 h 5143500"/>
              <a:gd name="connsiteX3" fmla="*/ 4914900 w 5143500"/>
              <a:gd name="connsiteY3" fmla="*/ 4293394 h 5143500"/>
              <a:gd name="connsiteX4" fmla="*/ 4914900 w 5143500"/>
              <a:gd name="connsiteY4" fmla="*/ 4279106 h 5143500"/>
              <a:gd name="connsiteX5" fmla="*/ 4722019 w 5143500"/>
              <a:gd name="connsiteY5" fmla="*/ 4279106 h 5143500"/>
              <a:gd name="connsiteX6" fmla="*/ 4722019 w 5143500"/>
              <a:gd name="connsiteY6" fmla="*/ 1971675 h 5143500"/>
              <a:gd name="connsiteX7" fmla="*/ 4707731 w 5143500"/>
              <a:gd name="connsiteY7" fmla="*/ 1971675 h 5143500"/>
              <a:gd name="connsiteX8" fmla="*/ 4707731 w 5143500"/>
              <a:gd name="connsiteY8" fmla="*/ 4279106 h 5143500"/>
              <a:gd name="connsiteX9" fmla="*/ 4293394 w 5143500"/>
              <a:gd name="connsiteY9" fmla="*/ 4279106 h 5143500"/>
              <a:gd name="connsiteX10" fmla="*/ 4293394 w 5143500"/>
              <a:gd name="connsiteY10" fmla="*/ 3864769 h 5143500"/>
              <a:gd name="connsiteX11" fmla="*/ 4614863 w 5143500"/>
              <a:gd name="connsiteY11" fmla="*/ 3864769 h 5143500"/>
              <a:gd name="connsiteX12" fmla="*/ 4614863 w 5143500"/>
              <a:gd name="connsiteY12" fmla="*/ 3850481 h 5143500"/>
              <a:gd name="connsiteX13" fmla="*/ 4293394 w 5143500"/>
              <a:gd name="connsiteY13" fmla="*/ 3850481 h 5143500"/>
              <a:gd name="connsiteX14" fmla="*/ 4293394 w 5143500"/>
              <a:gd name="connsiteY14" fmla="*/ 3436144 h 5143500"/>
              <a:gd name="connsiteX15" fmla="*/ 4457700 w 5143500"/>
              <a:gd name="connsiteY15" fmla="*/ 3436144 h 5143500"/>
              <a:gd name="connsiteX16" fmla="*/ 4457700 w 5143500"/>
              <a:gd name="connsiteY16" fmla="*/ 3421856 h 5143500"/>
              <a:gd name="connsiteX17" fmla="*/ 4293394 w 5143500"/>
              <a:gd name="connsiteY17" fmla="*/ 3421856 h 5143500"/>
              <a:gd name="connsiteX18" fmla="*/ 4293394 w 5143500"/>
              <a:gd name="connsiteY18" fmla="*/ 1774508 h 5143500"/>
              <a:gd name="connsiteX19" fmla="*/ 4279106 w 5143500"/>
              <a:gd name="connsiteY19" fmla="*/ 1774508 h 5143500"/>
              <a:gd name="connsiteX20" fmla="*/ 4279106 w 5143500"/>
              <a:gd name="connsiteY20" fmla="*/ 3421856 h 5143500"/>
              <a:gd name="connsiteX21" fmla="*/ 3864769 w 5143500"/>
              <a:gd name="connsiteY21" fmla="*/ 3421856 h 5143500"/>
              <a:gd name="connsiteX22" fmla="*/ 3864769 w 5143500"/>
              <a:gd name="connsiteY22" fmla="*/ 3007519 h 5143500"/>
              <a:gd name="connsiteX23" fmla="*/ 4229100 w 5143500"/>
              <a:gd name="connsiteY23" fmla="*/ 3007519 h 5143500"/>
              <a:gd name="connsiteX24" fmla="*/ 4229100 w 5143500"/>
              <a:gd name="connsiteY24" fmla="*/ 2993231 h 5143500"/>
              <a:gd name="connsiteX25" fmla="*/ 3864769 w 5143500"/>
              <a:gd name="connsiteY25" fmla="*/ 2993231 h 5143500"/>
              <a:gd name="connsiteX26" fmla="*/ 3864769 w 5143500"/>
              <a:gd name="connsiteY26" fmla="*/ 2578894 h 5143500"/>
              <a:gd name="connsiteX27" fmla="*/ 4000500 w 5143500"/>
              <a:gd name="connsiteY27" fmla="*/ 2578894 h 5143500"/>
              <a:gd name="connsiteX28" fmla="*/ 4000500 w 5143500"/>
              <a:gd name="connsiteY28" fmla="*/ 2564606 h 5143500"/>
              <a:gd name="connsiteX29" fmla="*/ 3864769 w 5143500"/>
              <a:gd name="connsiteY29" fmla="*/ 2564606 h 5143500"/>
              <a:gd name="connsiteX30" fmla="*/ 3864769 w 5143500"/>
              <a:gd name="connsiteY30" fmla="*/ 1577340 h 5143500"/>
              <a:gd name="connsiteX31" fmla="*/ 3850481 w 5143500"/>
              <a:gd name="connsiteY31" fmla="*/ 1577340 h 5143500"/>
              <a:gd name="connsiteX32" fmla="*/ 3850481 w 5143500"/>
              <a:gd name="connsiteY32" fmla="*/ 2564606 h 5143500"/>
              <a:gd name="connsiteX33" fmla="*/ 3436144 w 5143500"/>
              <a:gd name="connsiteY33" fmla="*/ 2564606 h 5143500"/>
              <a:gd name="connsiteX34" fmla="*/ 3436144 w 5143500"/>
              <a:gd name="connsiteY34" fmla="*/ 2150269 h 5143500"/>
              <a:gd name="connsiteX35" fmla="*/ 3771900 w 5143500"/>
              <a:gd name="connsiteY35" fmla="*/ 2150269 h 5143500"/>
              <a:gd name="connsiteX36" fmla="*/ 3771900 w 5143500"/>
              <a:gd name="connsiteY36" fmla="*/ 2135981 h 5143500"/>
              <a:gd name="connsiteX37" fmla="*/ 3436144 w 5143500"/>
              <a:gd name="connsiteY37" fmla="*/ 2135981 h 5143500"/>
              <a:gd name="connsiteX38" fmla="*/ 3436144 w 5143500"/>
              <a:gd name="connsiteY38" fmla="*/ 1721644 h 5143500"/>
              <a:gd name="connsiteX39" fmla="*/ 3543300 w 5143500"/>
              <a:gd name="connsiteY39" fmla="*/ 1721644 h 5143500"/>
              <a:gd name="connsiteX40" fmla="*/ 3543300 w 5143500"/>
              <a:gd name="connsiteY40" fmla="*/ 1707356 h 5143500"/>
              <a:gd name="connsiteX41" fmla="*/ 3436144 w 5143500"/>
              <a:gd name="connsiteY41" fmla="*/ 1707356 h 5143500"/>
              <a:gd name="connsiteX42" fmla="*/ 3436144 w 5143500"/>
              <a:gd name="connsiteY42" fmla="*/ 1380173 h 5143500"/>
              <a:gd name="connsiteX43" fmla="*/ 3421856 w 5143500"/>
              <a:gd name="connsiteY43" fmla="*/ 1380173 h 5143500"/>
              <a:gd name="connsiteX44" fmla="*/ 3421856 w 5143500"/>
              <a:gd name="connsiteY44" fmla="*/ 1707356 h 5143500"/>
              <a:gd name="connsiteX45" fmla="*/ 3007519 w 5143500"/>
              <a:gd name="connsiteY45" fmla="*/ 1707356 h 5143500"/>
              <a:gd name="connsiteX46" fmla="*/ 3007519 w 5143500"/>
              <a:gd name="connsiteY46" fmla="*/ 1293019 h 5143500"/>
              <a:gd name="connsiteX47" fmla="*/ 3314700 w 5143500"/>
              <a:gd name="connsiteY47" fmla="*/ 1293019 h 5143500"/>
              <a:gd name="connsiteX48" fmla="*/ 3314700 w 5143500"/>
              <a:gd name="connsiteY48" fmla="*/ 1278731 h 5143500"/>
              <a:gd name="connsiteX49" fmla="*/ 3007519 w 5143500"/>
              <a:gd name="connsiteY49" fmla="*/ 1278731 h 5143500"/>
              <a:gd name="connsiteX50" fmla="*/ 3007519 w 5143500"/>
              <a:gd name="connsiteY50" fmla="*/ 1183005 h 5143500"/>
              <a:gd name="connsiteX51" fmla="*/ 2993231 w 5143500"/>
              <a:gd name="connsiteY51" fmla="*/ 1183005 h 5143500"/>
              <a:gd name="connsiteX52" fmla="*/ 2993231 w 5143500"/>
              <a:gd name="connsiteY52" fmla="*/ 1278731 h 5143500"/>
              <a:gd name="connsiteX53" fmla="*/ 2578894 w 5143500"/>
              <a:gd name="connsiteY53" fmla="*/ 1278731 h 5143500"/>
              <a:gd name="connsiteX54" fmla="*/ 2578894 w 5143500"/>
              <a:gd name="connsiteY54" fmla="*/ 985838 h 5143500"/>
              <a:gd name="connsiteX55" fmla="*/ 2564606 w 5143500"/>
              <a:gd name="connsiteY55" fmla="*/ 985838 h 5143500"/>
              <a:gd name="connsiteX56" fmla="*/ 2564606 w 5143500"/>
              <a:gd name="connsiteY56" fmla="*/ 1278731 h 5143500"/>
              <a:gd name="connsiteX57" fmla="*/ 2150269 w 5143500"/>
              <a:gd name="connsiteY57" fmla="*/ 1278731 h 5143500"/>
              <a:gd name="connsiteX58" fmla="*/ 2150269 w 5143500"/>
              <a:gd name="connsiteY58" fmla="*/ 864394 h 5143500"/>
              <a:gd name="connsiteX59" fmla="*/ 3086100 w 5143500"/>
              <a:gd name="connsiteY59" fmla="*/ 864394 h 5143500"/>
              <a:gd name="connsiteX60" fmla="*/ 3086100 w 5143500"/>
              <a:gd name="connsiteY60" fmla="*/ 850106 h 5143500"/>
              <a:gd name="connsiteX61" fmla="*/ 2150269 w 5143500"/>
              <a:gd name="connsiteY61" fmla="*/ 850106 h 5143500"/>
              <a:gd name="connsiteX62" fmla="*/ 2150269 w 5143500"/>
              <a:gd name="connsiteY62" fmla="*/ 788670 h 5143500"/>
              <a:gd name="connsiteX63" fmla="*/ 2135981 w 5143500"/>
              <a:gd name="connsiteY63" fmla="*/ 788670 h 5143500"/>
              <a:gd name="connsiteX64" fmla="*/ 2135981 w 5143500"/>
              <a:gd name="connsiteY64" fmla="*/ 850106 h 5143500"/>
              <a:gd name="connsiteX65" fmla="*/ 1721644 w 5143500"/>
              <a:gd name="connsiteY65" fmla="*/ 850106 h 5143500"/>
              <a:gd name="connsiteX66" fmla="*/ 1721644 w 5143500"/>
              <a:gd name="connsiteY66" fmla="*/ 591503 h 5143500"/>
              <a:gd name="connsiteX67" fmla="*/ 1707356 w 5143500"/>
              <a:gd name="connsiteY67" fmla="*/ 591503 h 5143500"/>
              <a:gd name="connsiteX68" fmla="*/ 1707356 w 5143500"/>
              <a:gd name="connsiteY68" fmla="*/ 850106 h 5143500"/>
              <a:gd name="connsiteX69" fmla="*/ 1293019 w 5143500"/>
              <a:gd name="connsiteY69" fmla="*/ 850106 h 5143500"/>
              <a:gd name="connsiteX70" fmla="*/ 1293019 w 5143500"/>
              <a:gd name="connsiteY70" fmla="*/ 435769 h 5143500"/>
              <a:gd name="connsiteX71" fmla="*/ 2857500 w 5143500"/>
              <a:gd name="connsiteY71" fmla="*/ 435769 h 5143500"/>
              <a:gd name="connsiteX72" fmla="*/ 2857500 w 5143500"/>
              <a:gd name="connsiteY72" fmla="*/ 421481 h 5143500"/>
              <a:gd name="connsiteX73" fmla="*/ 1293019 w 5143500"/>
              <a:gd name="connsiteY73" fmla="*/ 421481 h 5143500"/>
              <a:gd name="connsiteX74" fmla="*/ 1293019 w 5143500"/>
              <a:gd name="connsiteY74" fmla="*/ 394335 h 5143500"/>
              <a:gd name="connsiteX75" fmla="*/ 1278731 w 5143500"/>
              <a:gd name="connsiteY75" fmla="*/ 394335 h 5143500"/>
              <a:gd name="connsiteX76" fmla="*/ 1278731 w 5143500"/>
              <a:gd name="connsiteY76" fmla="*/ 421481 h 5143500"/>
              <a:gd name="connsiteX77" fmla="*/ 864394 w 5143500"/>
              <a:gd name="connsiteY77" fmla="*/ 421481 h 5143500"/>
              <a:gd name="connsiteX78" fmla="*/ 864394 w 5143500"/>
              <a:gd name="connsiteY78" fmla="*/ 197168 h 5143500"/>
              <a:gd name="connsiteX79" fmla="*/ 850106 w 5143500"/>
              <a:gd name="connsiteY79" fmla="*/ 197168 h 5143500"/>
              <a:gd name="connsiteX80" fmla="*/ 850106 w 5143500"/>
              <a:gd name="connsiteY80" fmla="*/ 421481 h 5143500"/>
              <a:gd name="connsiteX81" fmla="*/ 435769 w 5143500"/>
              <a:gd name="connsiteY81" fmla="*/ 421481 h 5143500"/>
              <a:gd name="connsiteX82" fmla="*/ 435769 w 5143500"/>
              <a:gd name="connsiteY82" fmla="*/ 0 h 5143500"/>
              <a:gd name="connsiteX83" fmla="*/ 421481 w 5143500"/>
              <a:gd name="connsiteY83" fmla="*/ 0 h 5143500"/>
              <a:gd name="connsiteX84" fmla="*/ 421481 w 5143500"/>
              <a:gd name="connsiteY84" fmla="*/ 421481 h 5143500"/>
              <a:gd name="connsiteX85" fmla="*/ 0 w 5143500"/>
              <a:gd name="connsiteY85" fmla="*/ 421481 h 5143500"/>
              <a:gd name="connsiteX86" fmla="*/ 0 w 5143500"/>
              <a:gd name="connsiteY86" fmla="*/ 435769 h 5143500"/>
              <a:gd name="connsiteX87" fmla="*/ 421481 w 5143500"/>
              <a:gd name="connsiteY87" fmla="*/ 435769 h 5143500"/>
              <a:gd name="connsiteX88" fmla="*/ 421481 w 5143500"/>
              <a:gd name="connsiteY88" fmla="*/ 850106 h 5143500"/>
              <a:gd name="connsiteX89" fmla="*/ 248603 w 5143500"/>
              <a:gd name="connsiteY89" fmla="*/ 850106 h 5143500"/>
              <a:gd name="connsiteX90" fmla="*/ 248603 w 5143500"/>
              <a:gd name="connsiteY90" fmla="*/ 864394 h 5143500"/>
              <a:gd name="connsiteX91" fmla="*/ 421481 w 5143500"/>
              <a:gd name="connsiteY91" fmla="*/ 864394 h 5143500"/>
              <a:gd name="connsiteX92" fmla="*/ 421481 w 5143500"/>
              <a:gd name="connsiteY92" fmla="*/ 2657475 h 5143500"/>
              <a:gd name="connsiteX93" fmla="*/ 435769 w 5143500"/>
              <a:gd name="connsiteY93" fmla="*/ 2657475 h 5143500"/>
              <a:gd name="connsiteX94" fmla="*/ 435769 w 5143500"/>
              <a:gd name="connsiteY94" fmla="*/ 864394 h 5143500"/>
              <a:gd name="connsiteX95" fmla="*/ 850106 w 5143500"/>
              <a:gd name="connsiteY95" fmla="*/ 864394 h 5143500"/>
              <a:gd name="connsiteX96" fmla="*/ 850106 w 5143500"/>
              <a:gd name="connsiteY96" fmla="*/ 1278731 h 5143500"/>
              <a:gd name="connsiteX97" fmla="*/ 497205 w 5143500"/>
              <a:gd name="connsiteY97" fmla="*/ 1278731 h 5143500"/>
              <a:gd name="connsiteX98" fmla="*/ 497205 w 5143500"/>
              <a:gd name="connsiteY98" fmla="*/ 1293019 h 5143500"/>
              <a:gd name="connsiteX99" fmla="*/ 850106 w 5143500"/>
              <a:gd name="connsiteY99" fmla="*/ 1293019 h 5143500"/>
              <a:gd name="connsiteX100" fmla="*/ 850106 w 5143500"/>
              <a:gd name="connsiteY100" fmla="*/ 1707356 h 5143500"/>
              <a:gd name="connsiteX101" fmla="*/ 745807 w 5143500"/>
              <a:gd name="connsiteY101" fmla="*/ 1707356 h 5143500"/>
              <a:gd name="connsiteX102" fmla="*/ 745807 w 5143500"/>
              <a:gd name="connsiteY102" fmla="*/ 1721644 h 5143500"/>
              <a:gd name="connsiteX103" fmla="*/ 850106 w 5143500"/>
              <a:gd name="connsiteY103" fmla="*/ 1721644 h 5143500"/>
              <a:gd name="connsiteX104" fmla="*/ 850106 w 5143500"/>
              <a:gd name="connsiteY104" fmla="*/ 2906078 h 5143500"/>
              <a:gd name="connsiteX105" fmla="*/ 864394 w 5143500"/>
              <a:gd name="connsiteY105" fmla="*/ 2906078 h 5143500"/>
              <a:gd name="connsiteX106" fmla="*/ 864394 w 5143500"/>
              <a:gd name="connsiteY106" fmla="*/ 1721644 h 5143500"/>
              <a:gd name="connsiteX107" fmla="*/ 1278731 w 5143500"/>
              <a:gd name="connsiteY107" fmla="*/ 1721644 h 5143500"/>
              <a:gd name="connsiteX108" fmla="*/ 1278731 w 5143500"/>
              <a:gd name="connsiteY108" fmla="*/ 2135981 h 5143500"/>
              <a:gd name="connsiteX109" fmla="*/ 994410 w 5143500"/>
              <a:gd name="connsiteY109" fmla="*/ 2135981 h 5143500"/>
              <a:gd name="connsiteX110" fmla="*/ 994410 w 5143500"/>
              <a:gd name="connsiteY110" fmla="*/ 2150269 h 5143500"/>
              <a:gd name="connsiteX111" fmla="*/ 1278731 w 5143500"/>
              <a:gd name="connsiteY111" fmla="*/ 2150269 h 5143500"/>
              <a:gd name="connsiteX112" fmla="*/ 1278731 w 5143500"/>
              <a:gd name="connsiteY112" fmla="*/ 2564606 h 5143500"/>
              <a:gd name="connsiteX113" fmla="*/ 1243013 w 5143500"/>
              <a:gd name="connsiteY113" fmla="*/ 2564606 h 5143500"/>
              <a:gd name="connsiteX114" fmla="*/ 1243013 w 5143500"/>
              <a:gd name="connsiteY114" fmla="*/ 2578894 h 5143500"/>
              <a:gd name="connsiteX115" fmla="*/ 1278731 w 5143500"/>
              <a:gd name="connsiteY115" fmla="*/ 2578894 h 5143500"/>
              <a:gd name="connsiteX116" fmla="*/ 1278731 w 5143500"/>
              <a:gd name="connsiteY116" fmla="*/ 3154680 h 5143500"/>
              <a:gd name="connsiteX117" fmla="*/ 1293019 w 5143500"/>
              <a:gd name="connsiteY117" fmla="*/ 3154680 h 5143500"/>
              <a:gd name="connsiteX118" fmla="*/ 1293019 w 5143500"/>
              <a:gd name="connsiteY118" fmla="*/ 2578894 h 5143500"/>
              <a:gd name="connsiteX119" fmla="*/ 1707356 w 5143500"/>
              <a:gd name="connsiteY119" fmla="*/ 2578894 h 5143500"/>
              <a:gd name="connsiteX120" fmla="*/ 1707356 w 5143500"/>
              <a:gd name="connsiteY120" fmla="*/ 2993231 h 5143500"/>
              <a:gd name="connsiteX121" fmla="*/ 1491615 w 5143500"/>
              <a:gd name="connsiteY121" fmla="*/ 2993231 h 5143500"/>
              <a:gd name="connsiteX122" fmla="*/ 1491615 w 5143500"/>
              <a:gd name="connsiteY122" fmla="*/ 3007519 h 5143500"/>
              <a:gd name="connsiteX123" fmla="*/ 1707356 w 5143500"/>
              <a:gd name="connsiteY123" fmla="*/ 3007519 h 5143500"/>
              <a:gd name="connsiteX124" fmla="*/ 1707356 w 5143500"/>
              <a:gd name="connsiteY124" fmla="*/ 3403283 h 5143500"/>
              <a:gd name="connsiteX125" fmla="*/ 1721644 w 5143500"/>
              <a:gd name="connsiteY125" fmla="*/ 3403283 h 5143500"/>
              <a:gd name="connsiteX126" fmla="*/ 1721644 w 5143500"/>
              <a:gd name="connsiteY126" fmla="*/ 3007519 h 5143500"/>
              <a:gd name="connsiteX127" fmla="*/ 2135981 w 5143500"/>
              <a:gd name="connsiteY127" fmla="*/ 3007519 h 5143500"/>
              <a:gd name="connsiteX128" fmla="*/ 2135981 w 5143500"/>
              <a:gd name="connsiteY128" fmla="*/ 3421856 h 5143500"/>
              <a:gd name="connsiteX129" fmla="*/ 1740218 w 5143500"/>
              <a:gd name="connsiteY129" fmla="*/ 3421856 h 5143500"/>
              <a:gd name="connsiteX130" fmla="*/ 1740218 w 5143500"/>
              <a:gd name="connsiteY130" fmla="*/ 3436144 h 5143500"/>
              <a:gd name="connsiteX131" fmla="*/ 2135981 w 5143500"/>
              <a:gd name="connsiteY131" fmla="*/ 3436144 h 5143500"/>
              <a:gd name="connsiteX132" fmla="*/ 2135981 w 5143500"/>
              <a:gd name="connsiteY132" fmla="*/ 3651885 h 5143500"/>
              <a:gd name="connsiteX133" fmla="*/ 2150269 w 5143500"/>
              <a:gd name="connsiteY133" fmla="*/ 3651885 h 5143500"/>
              <a:gd name="connsiteX134" fmla="*/ 2150269 w 5143500"/>
              <a:gd name="connsiteY134" fmla="*/ 3436144 h 5143500"/>
              <a:gd name="connsiteX135" fmla="*/ 2564606 w 5143500"/>
              <a:gd name="connsiteY135" fmla="*/ 3436144 h 5143500"/>
              <a:gd name="connsiteX136" fmla="*/ 2564606 w 5143500"/>
              <a:gd name="connsiteY136" fmla="*/ 3850481 h 5143500"/>
              <a:gd name="connsiteX137" fmla="*/ 1988820 w 5143500"/>
              <a:gd name="connsiteY137" fmla="*/ 3850481 h 5143500"/>
              <a:gd name="connsiteX138" fmla="*/ 1988820 w 5143500"/>
              <a:gd name="connsiteY138" fmla="*/ 3864769 h 5143500"/>
              <a:gd name="connsiteX139" fmla="*/ 2564606 w 5143500"/>
              <a:gd name="connsiteY139" fmla="*/ 3864769 h 5143500"/>
              <a:gd name="connsiteX140" fmla="*/ 2564606 w 5143500"/>
              <a:gd name="connsiteY140" fmla="*/ 3900488 h 5143500"/>
              <a:gd name="connsiteX141" fmla="*/ 2578894 w 5143500"/>
              <a:gd name="connsiteY141" fmla="*/ 3900488 h 5143500"/>
              <a:gd name="connsiteX142" fmla="*/ 2578894 w 5143500"/>
              <a:gd name="connsiteY142" fmla="*/ 3864769 h 5143500"/>
              <a:gd name="connsiteX143" fmla="*/ 2993231 w 5143500"/>
              <a:gd name="connsiteY143" fmla="*/ 3864769 h 5143500"/>
              <a:gd name="connsiteX144" fmla="*/ 2993231 w 5143500"/>
              <a:gd name="connsiteY144" fmla="*/ 4149090 h 5143500"/>
              <a:gd name="connsiteX145" fmla="*/ 3007519 w 5143500"/>
              <a:gd name="connsiteY145" fmla="*/ 4149090 h 5143500"/>
              <a:gd name="connsiteX146" fmla="*/ 3007519 w 5143500"/>
              <a:gd name="connsiteY146" fmla="*/ 3864769 h 5143500"/>
              <a:gd name="connsiteX147" fmla="*/ 3421856 w 5143500"/>
              <a:gd name="connsiteY147" fmla="*/ 3864769 h 5143500"/>
              <a:gd name="connsiteX148" fmla="*/ 3421856 w 5143500"/>
              <a:gd name="connsiteY148" fmla="*/ 4279106 h 5143500"/>
              <a:gd name="connsiteX149" fmla="*/ 2237423 w 5143500"/>
              <a:gd name="connsiteY149" fmla="*/ 4279106 h 5143500"/>
              <a:gd name="connsiteX150" fmla="*/ 2237423 w 5143500"/>
              <a:gd name="connsiteY150" fmla="*/ 4293394 h 5143500"/>
              <a:gd name="connsiteX151" fmla="*/ 3421856 w 5143500"/>
              <a:gd name="connsiteY151" fmla="*/ 4293394 h 5143500"/>
              <a:gd name="connsiteX152" fmla="*/ 3421856 w 5143500"/>
              <a:gd name="connsiteY152" fmla="*/ 4397693 h 5143500"/>
              <a:gd name="connsiteX153" fmla="*/ 3436144 w 5143500"/>
              <a:gd name="connsiteY153" fmla="*/ 4397693 h 5143500"/>
              <a:gd name="connsiteX154" fmla="*/ 3436144 w 5143500"/>
              <a:gd name="connsiteY154" fmla="*/ 4293394 h 5143500"/>
              <a:gd name="connsiteX155" fmla="*/ 3850481 w 5143500"/>
              <a:gd name="connsiteY155" fmla="*/ 4293394 h 5143500"/>
              <a:gd name="connsiteX156" fmla="*/ 3850481 w 5143500"/>
              <a:gd name="connsiteY156" fmla="*/ 4646295 h 5143500"/>
              <a:gd name="connsiteX157" fmla="*/ 3864769 w 5143500"/>
              <a:gd name="connsiteY157" fmla="*/ 4646295 h 5143500"/>
              <a:gd name="connsiteX158" fmla="*/ 3864769 w 5143500"/>
              <a:gd name="connsiteY158" fmla="*/ 4293394 h 5143500"/>
              <a:gd name="connsiteX159" fmla="*/ 4279106 w 5143500"/>
              <a:gd name="connsiteY159" fmla="*/ 4293394 h 5143500"/>
              <a:gd name="connsiteX160" fmla="*/ 4279106 w 5143500"/>
              <a:gd name="connsiteY160" fmla="*/ 4707731 h 5143500"/>
              <a:gd name="connsiteX161" fmla="*/ 2486025 w 5143500"/>
              <a:gd name="connsiteY161" fmla="*/ 4707731 h 5143500"/>
              <a:gd name="connsiteX162" fmla="*/ 2486025 w 5143500"/>
              <a:gd name="connsiteY162" fmla="*/ 4722019 h 5143500"/>
              <a:gd name="connsiteX163" fmla="*/ 4279106 w 5143500"/>
              <a:gd name="connsiteY163" fmla="*/ 4722019 h 5143500"/>
              <a:gd name="connsiteX164" fmla="*/ 4279106 w 5143500"/>
              <a:gd name="connsiteY164" fmla="*/ 4894898 h 5143500"/>
              <a:gd name="connsiteX165" fmla="*/ 4293394 w 5143500"/>
              <a:gd name="connsiteY165" fmla="*/ 4894898 h 5143500"/>
              <a:gd name="connsiteX166" fmla="*/ 4293394 w 5143500"/>
              <a:gd name="connsiteY166" fmla="*/ 4722019 h 5143500"/>
              <a:gd name="connsiteX167" fmla="*/ 4707731 w 5143500"/>
              <a:gd name="connsiteY167" fmla="*/ 4722019 h 5143500"/>
              <a:gd name="connsiteX168" fmla="*/ 4707731 w 5143500"/>
              <a:gd name="connsiteY168" fmla="*/ 5143500 h 5143500"/>
              <a:gd name="connsiteX169" fmla="*/ 4722019 w 5143500"/>
              <a:gd name="connsiteY169" fmla="*/ 5143500 h 5143500"/>
              <a:gd name="connsiteX170" fmla="*/ 4722019 w 5143500"/>
              <a:gd name="connsiteY170" fmla="*/ 4722019 h 5143500"/>
              <a:gd name="connsiteX171" fmla="*/ 5143500 w 5143500"/>
              <a:gd name="connsiteY171" fmla="*/ 4722019 h 5143500"/>
              <a:gd name="connsiteX172" fmla="*/ 5143500 w 5143500"/>
              <a:gd name="connsiteY172" fmla="*/ 4707731 h 5143500"/>
              <a:gd name="connsiteX173" fmla="*/ 4279106 w 5143500"/>
              <a:gd name="connsiteY173" fmla="*/ 3436144 h 5143500"/>
              <a:gd name="connsiteX174" fmla="*/ 4279106 w 5143500"/>
              <a:gd name="connsiteY174" fmla="*/ 3850481 h 5143500"/>
              <a:gd name="connsiteX175" fmla="*/ 3864769 w 5143500"/>
              <a:gd name="connsiteY175" fmla="*/ 3850481 h 5143500"/>
              <a:gd name="connsiteX176" fmla="*/ 3864769 w 5143500"/>
              <a:gd name="connsiteY176" fmla="*/ 3436144 h 5143500"/>
              <a:gd name="connsiteX177" fmla="*/ 4279106 w 5143500"/>
              <a:gd name="connsiteY177" fmla="*/ 3436144 h 5143500"/>
              <a:gd name="connsiteX178" fmla="*/ 3850481 w 5143500"/>
              <a:gd name="connsiteY178" fmla="*/ 3850481 h 5143500"/>
              <a:gd name="connsiteX179" fmla="*/ 3436144 w 5143500"/>
              <a:gd name="connsiteY179" fmla="*/ 3850481 h 5143500"/>
              <a:gd name="connsiteX180" fmla="*/ 3436144 w 5143500"/>
              <a:gd name="connsiteY180" fmla="*/ 3436144 h 5143500"/>
              <a:gd name="connsiteX181" fmla="*/ 3850481 w 5143500"/>
              <a:gd name="connsiteY181" fmla="*/ 3436144 h 5143500"/>
              <a:gd name="connsiteX182" fmla="*/ 3850481 w 5143500"/>
              <a:gd name="connsiteY182" fmla="*/ 3850481 h 5143500"/>
              <a:gd name="connsiteX183" fmla="*/ 3850481 w 5143500"/>
              <a:gd name="connsiteY183" fmla="*/ 3421856 h 5143500"/>
              <a:gd name="connsiteX184" fmla="*/ 3436144 w 5143500"/>
              <a:gd name="connsiteY184" fmla="*/ 3421856 h 5143500"/>
              <a:gd name="connsiteX185" fmla="*/ 3436144 w 5143500"/>
              <a:gd name="connsiteY185" fmla="*/ 3007519 h 5143500"/>
              <a:gd name="connsiteX186" fmla="*/ 3850481 w 5143500"/>
              <a:gd name="connsiteY186" fmla="*/ 3007519 h 5143500"/>
              <a:gd name="connsiteX187" fmla="*/ 3850481 w 5143500"/>
              <a:gd name="connsiteY187" fmla="*/ 3421856 h 5143500"/>
              <a:gd name="connsiteX188" fmla="*/ 1721644 w 5143500"/>
              <a:gd name="connsiteY188" fmla="*/ 1293019 h 5143500"/>
              <a:gd name="connsiteX189" fmla="*/ 2135981 w 5143500"/>
              <a:gd name="connsiteY189" fmla="*/ 1293019 h 5143500"/>
              <a:gd name="connsiteX190" fmla="*/ 2135981 w 5143500"/>
              <a:gd name="connsiteY190" fmla="*/ 1707356 h 5143500"/>
              <a:gd name="connsiteX191" fmla="*/ 1721644 w 5143500"/>
              <a:gd name="connsiteY191" fmla="*/ 1707356 h 5143500"/>
              <a:gd name="connsiteX192" fmla="*/ 1721644 w 5143500"/>
              <a:gd name="connsiteY192" fmla="*/ 1293019 h 5143500"/>
              <a:gd name="connsiteX193" fmla="*/ 1707356 w 5143500"/>
              <a:gd name="connsiteY193" fmla="*/ 1707356 h 5143500"/>
              <a:gd name="connsiteX194" fmla="*/ 1293019 w 5143500"/>
              <a:gd name="connsiteY194" fmla="*/ 1707356 h 5143500"/>
              <a:gd name="connsiteX195" fmla="*/ 1293019 w 5143500"/>
              <a:gd name="connsiteY195" fmla="*/ 1293019 h 5143500"/>
              <a:gd name="connsiteX196" fmla="*/ 1707356 w 5143500"/>
              <a:gd name="connsiteY196" fmla="*/ 1293019 h 5143500"/>
              <a:gd name="connsiteX197" fmla="*/ 1707356 w 5143500"/>
              <a:gd name="connsiteY197" fmla="*/ 1707356 h 5143500"/>
              <a:gd name="connsiteX198" fmla="*/ 2135981 w 5143500"/>
              <a:gd name="connsiteY198" fmla="*/ 1721644 h 5143500"/>
              <a:gd name="connsiteX199" fmla="*/ 2135981 w 5143500"/>
              <a:gd name="connsiteY199" fmla="*/ 2135981 h 5143500"/>
              <a:gd name="connsiteX200" fmla="*/ 1721644 w 5143500"/>
              <a:gd name="connsiteY200" fmla="*/ 2135981 h 5143500"/>
              <a:gd name="connsiteX201" fmla="*/ 1721644 w 5143500"/>
              <a:gd name="connsiteY201" fmla="*/ 1721644 h 5143500"/>
              <a:gd name="connsiteX202" fmla="*/ 2135981 w 5143500"/>
              <a:gd name="connsiteY202" fmla="*/ 1721644 h 5143500"/>
              <a:gd name="connsiteX203" fmla="*/ 2578894 w 5143500"/>
              <a:gd name="connsiteY203" fmla="*/ 2135981 h 5143500"/>
              <a:gd name="connsiteX204" fmla="*/ 2578894 w 5143500"/>
              <a:gd name="connsiteY204" fmla="*/ 1721644 h 5143500"/>
              <a:gd name="connsiteX205" fmla="*/ 2993231 w 5143500"/>
              <a:gd name="connsiteY205" fmla="*/ 1721644 h 5143500"/>
              <a:gd name="connsiteX206" fmla="*/ 2993231 w 5143500"/>
              <a:gd name="connsiteY206" fmla="*/ 2135981 h 5143500"/>
              <a:gd name="connsiteX207" fmla="*/ 2578894 w 5143500"/>
              <a:gd name="connsiteY207" fmla="*/ 2135981 h 5143500"/>
              <a:gd name="connsiteX208" fmla="*/ 2993231 w 5143500"/>
              <a:gd name="connsiteY208" fmla="*/ 2150269 h 5143500"/>
              <a:gd name="connsiteX209" fmla="*/ 2993231 w 5143500"/>
              <a:gd name="connsiteY209" fmla="*/ 2564606 h 5143500"/>
              <a:gd name="connsiteX210" fmla="*/ 2578894 w 5143500"/>
              <a:gd name="connsiteY210" fmla="*/ 2564606 h 5143500"/>
              <a:gd name="connsiteX211" fmla="*/ 2578894 w 5143500"/>
              <a:gd name="connsiteY211" fmla="*/ 2150269 h 5143500"/>
              <a:gd name="connsiteX212" fmla="*/ 2993231 w 5143500"/>
              <a:gd name="connsiteY212" fmla="*/ 2150269 h 5143500"/>
              <a:gd name="connsiteX213" fmla="*/ 2564606 w 5143500"/>
              <a:gd name="connsiteY213" fmla="*/ 2135981 h 5143500"/>
              <a:gd name="connsiteX214" fmla="*/ 2150269 w 5143500"/>
              <a:gd name="connsiteY214" fmla="*/ 2135981 h 5143500"/>
              <a:gd name="connsiteX215" fmla="*/ 2150269 w 5143500"/>
              <a:gd name="connsiteY215" fmla="*/ 1721644 h 5143500"/>
              <a:gd name="connsiteX216" fmla="*/ 2564606 w 5143500"/>
              <a:gd name="connsiteY216" fmla="*/ 1721644 h 5143500"/>
              <a:gd name="connsiteX217" fmla="*/ 2564606 w 5143500"/>
              <a:gd name="connsiteY217" fmla="*/ 2135981 h 5143500"/>
              <a:gd name="connsiteX218" fmla="*/ 2135981 w 5143500"/>
              <a:gd name="connsiteY218" fmla="*/ 2150269 h 5143500"/>
              <a:gd name="connsiteX219" fmla="*/ 2135981 w 5143500"/>
              <a:gd name="connsiteY219" fmla="*/ 2564606 h 5143500"/>
              <a:gd name="connsiteX220" fmla="*/ 1721644 w 5143500"/>
              <a:gd name="connsiteY220" fmla="*/ 2564606 h 5143500"/>
              <a:gd name="connsiteX221" fmla="*/ 1721644 w 5143500"/>
              <a:gd name="connsiteY221" fmla="*/ 2150269 h 5143500"/>
              <a:gd name="connsiteX222" fmla="*/ 2135981 w 5143500"/>
              <a:gd name="connsiteY222" fmla="*/ 2150269 h 5143500"/>
              <a:gd name="connsiteX223" fmla="*/ 2150269 w 5143500"/>
              <a:gd name="connsiteY223" fmla="*/ 2150269 h 5143500"/>
              <a:gd name="connsiteX224" fmla="*/ 2564606 w 5143500"/>
              <a:gd name="connsiteY224" fmla="*/ 2150269 h 5143500"/>
              <a:gd name="connsiteX225" fmla="*/ 2564606 w 5143500"/>
              <a:gd name="connsiteY225" fmla="*/ 2564606 h 5143500"/>
              <a:gd name="connsiteX226" fmla="*/ 2150269 w 5143500"/>
              <a:gd name="connsiteY226" fmla="*/ 2564606 h 5143500"/>
              <a:gd name="connsiteX227" fmla="*/ 2150269 w 5143500"/>
              <a:gd name="connsiteY227" fmla="*/ 2150269 h 5143500"/>
              <a:gd name="connsiteX228" fmla="*/ 2564606 w 5143500"/>
              <a:gd name="connsiteY228" fmla="*/ 2578894 h 5143500"/>
              <a:gd name="connsiteX229" fmla="*/ 2564606 w 5143500"/>
              <a:gd name="connsiteY229" fmla="*/ 2993231 h 5143500"/>
              <a:gd name="connsiteX230" fmla="*/ 2150269 w 5143500"/>
              <a:gd name="connsiteY230" fmla="*/ 2993231 h 5143500"/>
              <a:gd name="connsiteX231" fmla="*/ 2150269 w 5143500"/>
              <a:gd name="connsiteY231" fmla="*/ 2578894 h 5143500"/>
              <a:gd name="connsiteX232" fmla="*/ 2564606 w 5143500"/>
              <a:gd name="connsiteY232" fmla="*/ 2578894 h 5143500"/>
              <a:gd name="connsiteX233" fmla="*/ 2578894 w 5143500"/>
              <a:gd name="connsiteY233" fmla="*/ 2578894 h 5143500"/>
              <a:gd name="connsiteX234" fmla="*/ 2993231 w 5143500"/>
              <a:gd name="connsiteY234" fmla="*/ 2578894 h 5143500"/>
              <a:gd name="connsiteX235" fmla="*/ 2993231 w 5143500"/>
              <a:gd name="connsiteY235" fmla="*/ 2993231 h 5143500"/>
              <a:gd name="connsiteX236" fmla="*/ 2578894 w 5143500"/>
              <a:gd name="connsiteY236" fmla="*/ 2993231 h 5143500"/>
              <a:gd name="connsiteX237" fmla="*/ 2578894 w 5143500"/>
              <a:gd name="connsiteY237" fmla="*/ 2578894 h 5143500"/>
              <a:gd name="connsiteX238" fmla="*/ 3007519 w 5143500"/>
              <a:gd name="connsiteY238" fmla="*/ 2578894 h 5143500"/>
              <a:gd name="connsiteX239" fmla="*/ 3421856 w 5143500"/>
              <a:gd name="connsiteY239" fmla="*/ 2578894 h 5143500"/>
              <a:gd name="connsiteX240" fmla="*/ 3421856 w 5143500"/>
              <a:gd name="connsiteY240" fmla="*/ 2993231 h 5143500"/>
              <a:gd name="connsiteX241" fmla="*/ 3007519 w 5143500"/>
              <a:gd name="connsiteY241" fmla="*/ 2993231 h 5143500"/>
              <a:gd name="connsiteX242" fmla="*/ 3007519 w 5143500"/>
              <a:gd name="connsiteY242" fmla="*/ 2578894 h 5143500"/>
              <a:gd name="connsiteX243" fmla="*/ 2993231 w 5143500"/>
              <a:gd name="connsiteY243" fmla="*/ 3007519 h 5143500"/>
              <a:gd name="connsiteX244" fmla="*/ 2993231 w 5143500"/>
              <a:gd name="connsiteY244" fmla="*/ 3421856 h 5143500"/>
              <a:gd name="connsiteX245" fmla="*/ 2578894 w 5143500"/>
              <a:gd name="connsiteY245" fmla="*/ 3421856 h 5143500"/>
              <a:gd name="connsiteX246" fmla="*/ 2578894 w 5143500"/>
              <a:gd name="connsiteY246" fmla="*/ 3007519 h 5143500"/>
              <a:gd name="connsiteX247" fmla="*/ 2993231 w 5143500"/>
              <a:gd name="connsiteY247" fmla="*/ 3007519 h 5143500"/>
              <a:gd name="connsiteX248" fmla="*/ 3007519 w 5143500"/>
              <a:gd name="connsiteY248" fmla="*/ 3007519 h 5143500"/>
              <a:gd name="connsiteX249" fmla="*/ 3421856 w 5143500"/>
              <a:gd name="connsiteY249" fmla="*/ 3007519 h 5143500"/>
              <a:gd name="connsiteX250" fmla="*/ 3421856 w 5143500"/>
              <a:gd name="connsiteY250" fmla="*/ 3421856 h 5143500"/>
              <a:gd name="connsiteX251" fmla="*/ 3007519 w 5143500"/>
              <a:gd name="connsiteY251" fmla="*/ 3421856 h 5143500"/>
              <a:gd name="connsiteX252" fmla="*/ 3007519 w 5143500"/>
              <a:gd name="connsiteY252" fmla="*/ 3007519 h 5143500"/>
              <a:gd name="connsiteX253" fmla="*/ 3850481 w 5143500"/>
              <a:gd name="connsiteY253" fmla="*/ 2578894 h 5143500"/>
              <a:gd name="connsiteX254" fmla="*/ 3850481 w 5143500"/>
              <a:gd name="connsiteY254" fmla="*/ 2993231 h 5143500"/>
              <a:gd name="connsiteX255" fmla="*/ 3436144 w 5143500"/>
              <a:gd name="connsiteY255" fmla="*/ 2993231 h 5143500"/>
              <a:gd name="connsiteX256" fmla="*/ 3436144 w 5143500"/>
              <a:gd name="connsiteY256" fmla="*/ 2578894 h 5143500"/>
              <a:gd name="connsiteX257" fmla="*/ 3850481 w 5143500"/>
              <a:gd name="connsiteY257" fmla="*/ 2578894 h 5143500"/>
              <a:gd name="connsiteX258" fmla="*/ 3421856 w 5143500"/>
              <a:gd name="connsiteY258" fmla="*/ 2564606 h 5143500"/>
              <a:gd name="connsiteX259" fmla="*/ 3007519 w 5143500"/>
              <a:gd name="connsiteY259" fmla="*/ 2564606 h 5143500"/>
              <a:gd name="connsiteX260" fmla="*/ 3007519 w 5143500"/>
              <a:gd name="connsiteY260" fmla="*/ 2150269 h 5143500"/>
              <a:gd name="connsiteX261" fmla="*/ 3421856 w 5143500"/>
              <a:gd name="connsiteY261" fmla="*/ 2150269 h 5143500"/>
              <a:gd name="connsiteX262" fmla="*/ 3421856 w 5143500"/>
              <a:gd name="connsiteY262" fmla="*/ 2564606 h 5143500"/>
              <a:gd name="connsiteX263" fmla="*/ 3421856 w 5143500"/>
              <a:gd name="connsiteY263" fmla="*/ 1721644 h 5143500"/>
              <a:gd name="connsiteX264" fmla="*/ 3421856 w 5143500"/>
              <a:gd name="connsiteY264" fmla="*/ 2135981 h 5143500"/>
              <a:gd name="connsiteX265" fmla="*/ 3007519 w 5143500"/>
              <a:gd name="connsiteY265" fmla="*/ 2135981 h 5143500"/>
              <a:gd name="connsiteX266" fmla="*/ 3007519 w 5143500"/>
              <a:gd name="connsiteY266" fmla="*/ 1721644 h 5143500"/>
              <a:gd name="connsiteX267" fmla="*/ 3421856 w 5143500"/>
              <a:gd name="connsiteY267" fmla="*/ 1721644 h 5143500"/>
              <a:gd name="connsiteX268" fmla="*/ 2993231 w 5143500"/>
              <a:gd name="connsiteY268" fmla="*/ 1293019 h 5143500"/>
              <a:gd name="connsiteX269" fmla="*/ 2993231 w 5143500"/>
              <a:gd name="connsiteY269" fmla="*/ 1707356 h 5143500"/>
              <a:gd name="connsiteX270" fmla="*/ 2578894 w 5143500"/>
              <a:gd name="connsiteY270" fmla="*/ 1707356 h 5143500"/>
              <a:gd name="connsiteX271" fmla="*/ 2578894 w 5143500"/>
              <a:gd name="connsiteY271" fmla="*/ 1293019 h 5143500"/>
              <a:gd name="connsiteX272" fmla="*/ 2993231 w 5143500"/>
              <a:gd name="connsiteY272" fmla="*/ 1293019 h 5143500"/>
              <a:gd name="connsiteX273" fmla="*/ 2564606 w 5143500"/>
              <a:gd name="connsiteY273" fmla="*/ 1293019 h 5143500"/>
              <a:gd name="connsiteX274" fmla="*/ 2564606 w 5143500"/>
              <a:gd name="connsiteY274" fmla="*/ 1707356 h 5143500"/>
              <a:gd name="connsiteX275" fmla="*/ 2150269 w 5143500"/>
              <a:gd name="connsiteY275" fmla="*/ 1707356 h 5143500"/>
              <a:gd name="connsiteX276" fmla="*/ 2150269 w 5143500"/>
              <a:gd name="connsiteY276" fmla="*/ 1293019 h 5143500"/>
              <a:gd name="connsiteX277" fmla="*/ 2564606 w 5143500"/>
              <a:gd name="connsiteY277" fmla="*/ 1293019 h 5143500"/>
              <a:gd name="connsiteX278" fmla="*/ 2135981 w 5143500"/>
              <a:gd name="connsiteY278" fmla="*/ 864394 h 5143500"/>
              <a:gd name="connsiteX279" fmla="*/ 2135981 w 5143500"/>
              <a:gd name="connsiteY279" fmla="*/ 1278731 h 5143500"/>
              <a:gd name="connsiteX280" fmla="*/ 1721644 w 5143500"/>
              <a:gd name="connsiteY280" fmla="*/ 1278731 h 5143500"/>
              <a:gd name="connsiteX281" fmla="*/ 1721644 w 5143500"/>
              <a:gd name="connsiteY281" fmla="*/ 864394 h 5143500"/>
              <a:gd name="connsiteX282" fmla="*/ 2135981 w 5143500"/>
              <a:gd name="connsiteY282" fmla="*/ 864394 h 5143500"/>
              <a:gd name="connsiteX283" fmla="*/ 1707356 w 5143500"/>
              <a:gd name="connsiteY283" fmla="*/ 864394 h 5143500"/>
              <a:gd name="connsiteX284" fmla="*/ 1707356 w 5143500"/>
              <a:gd name="connsiteY284" fmla="*/ 1278731 h 5143500"/>
              <a:gd name="connsiteX285" fmla="*/ 1293019 w 5143500"/>
              <a:gd name="connsiteY285" fmla="*/ 1278731 h 5143500"/>
              <a:gd name="connsiteX286" fmla="*/ 1293019 w 5143500"/>
              <a:gd name="connsiteY286" fmla="*/ 864394 h 5143500"/>
              <a:gd name="connsiteX287" fmla="*/ 1707356 w 5143500"/>
              <a:gd name="connsiteY287" fmla="*/ 864394 h 5143500"/>
              <a:gd name="connsiteX288" fmla="*/ 1278731 w 5143500"/>
              <a:gd name="connsiteY288" fmla="*/ 435769 h 5143500"/>
              <a:gd name="connsiteX289" fmla="*/ 1278731 w 5143500"/>
              <a:gd name="connsiteY289" fmla="*/ 850106 h 5143500"/>
              <a:gd name="connsiteX290" fmla="*/ 864394 w 5143500"/>
              <a:gd name="connsiteY290" fmla="*/ 850106 h 5143500"/>
              <a:gd name="connsiteX291" fmla="*/ 864394 w 5143500"/>
              <a:gd name="connsiteY291" fmla="*/ 435769 h 5143500"/>
              <a:gd name="connsiteX292" fmla="*/ 1278731 w 5143500"/>
              <a:gd name="connsiteY292" fmla="*/ 435769 h 5143500"/>
              <a:gd name="connsiteX293" fmla="*/ 435769 w 5143500"/>
              <a:gd name="connsiteY293" fmla="*/ 850106 h 5143500"/>
              <a:gd name="connsiteX294" fmla="*/ 435769 w 5143500"/>
              <a:gd name="connsiteY294" fmla="*/ 435769 h 5143500"/>
              <a:gd name="connsiteX295" fmla="*/ 850106 w 5143500"/>
              <a:gd name="connsiteY295" fmla="*/ 435769 h 5143500"/>
              <a:gd name="connsiteX296" fmla="*/ 850106 w 5143500"/>
              <a:gd name="connsiteY296" fmla="*/ 850106 h 5143500"/>
              <a:gd name="connsiteX297" fmla="*/ 435769 w 5143500"/>
              <a:gd name="connsiteY297" fmla="*/ 850106 h 5143500"/>
              <a:gd name="connsiteX298" fmla="*/ 864394 w 5143500"/>
              <a:gd name="connsiteY298" fmla="*/ 864394 h 5143500"/>
              <a:gd name="connsiteX299" fmla="*/ 1278731 w 5143500"/>
              <a:gd name="connsiteY299" fmla="*/ 864394 h 5143500"/>
              <a:gd name="connsiteX300" fmla="*/ 1278731 w 5143500"/>
              <a:gd name="connsiteY300" fmla="*/ 1278731 h 5143500"/>
              <a:gd name="connsiteX301" fmla="*/ 864394 w 5143500"/>
              <a:gd name="connsiteY301" fmla="*/ 1278731 h 5143500"/>
              <a:gd name="connsiteX302" fmla="*/ 864394 w 5143500"/>
              <a:gd name="connsiteY302" fmla="*/ 864394 h 5143500"/>
              <a:gd name="connsiteX303" fmla="*/ 864394 w 5143500"/>
              <a:gd name="connsiteY303" fmla="*/ 1707356 h 5143500"/>
              <a:gd name="connsiteX304" fmla="*/ 864394 w 5143500"/>
              <a:gd name="connsiteY304" fmla="*/ 1293019 h 5143500"/>
              <a:gd name="connsiteX305" fmla="*/ 1278731 w 5143500"/>
              <a:gd name="connsiteY305" fmla="*/ 1293019 h 5143500"/>
              <a:gd name="connsiteX306" fmla="*/ 1278731 w 5143500"/>
              <a:gd name="connsiteY306" fmla="*/ 1707356 h 5143500"/>
              <a:gd name="connsiteX307" fmla="*/ 864394 w 5143500"/>
              <a:gd name="connsiteY307" fmla="*/ 1707356 h 5143500"/>
              <a:gd name="connsiteX308" fmla="*/ 1293019 w 5143500"/>
              <a:gd name="connsiteY308" fmla="*/ 1721644 h 5143500"/>
              <a:gd name="connsiteX309" fmla="*/ 1707356 w 5143500"/>
              <a:gd name="connsiteY309" fmla="*/ 1721644 h 5143500"/>
              <a:gd name="connsiteX310" fmla="*/ 1707356 w 5143500"/>
              <a:gd name="connsiteY310" fmla="*/ 2135981 h 5143500"/>
              <a:gd name="connsiteX311" fmla="*/ 1293019 w 5143500"/>
              <a:gd name="connsiteY311" fmla="*/ 2135981 h 5143500"/>
              <a:gd name="connsiteX312" fmla="*/ 1293019 w 5143500"/>
              <a:gd name="connsiteY312" fmla="*/ 1721644 h 5143500"/>
              <a:gd name="connsiteX313" fmla="*/ 1293019 w 5143500"/>
              <a:gd name="connsiteY313" fmla="*/ 2564606 h 5143500"/>
              <a:gd name="connsiteX314" fmla="*/ 1293019 w 5143500"/>
              <a:gd name="connsiteY314" fmla="*/ 2150269 h 5143500"/>
              <a:gd name="connsiteX315" fmla="*/ 1707356 w 5143500"/>
              <a:gd name="connsiteY315" fmla="*/ 2150269 h 5143500"/>
              <a:gd name="connsiteX316" fmla="*/ 1707356 w 5143500"/>
              <a:gd name="connsiteY316" fmla="*/ 2564606 h 5143500"/>
              <a:gd name="connsiteX317" fmla="*/ 1293019 w 5143500"/>
              <a:gd name="connsiteY317" fmla="*/ 2564606 h 5143500"/>
              <a:gd name="connsiteX318" fmla="*/ 1721644 w 5143500"/>
              <a:gd name="connsiteY318" fmla="*/ 2993231 h 5143500"/>
              <a:gd name="connsiteX319" fmla="*/ 1721644 w 5143500"/>
              <a:gd name="connsiteY319" fmla="*/ 2578894 h 5143500"/>
              <a:gd name="connsiteX320" fmla="*/ 2135981 w 5143500"/>
              <a:gd name="connsiteY320" fmla="*/ 2578894 h 5143500"/>
              <a:gd name="connsiteX321" fmla="*/ 2135981 w 5143500"/>
              <a:gd name="connsiteY321" fmla="*/ 2993231 h 5143500"/>
              <a:gd name="connsiteX322" fmla="*/ 1721644 w 5143500"/>
              <a:gd name="connsiteY322" fmla="*/ 2993231 h 5143500"/>
              <a:gd name="connsiteX323" fmla="*/ 2150269 w 5143500"/>
              <a:gd name="connsiteY323" fmla="*/ 3421856 h 5143500"/>
              <a:gd name="connsiteX324" fmla="*/ 2150269 w 5143500"/>
              <a:gd name="connsiteY324" fmla="*/ 3007519 h 5143500"/>
              <a:gd name="connsiteX325" fmla="*/ 2564606 w 5143500"/>
              <a:gd name="connsiteY325" fmla="*/ 3007519 h 5143500"/>
              <a:gd name="connsiteX326" fmla="*/ 2564606 w 5143500"/>
              <a:gd name="connsiteY326" fmla="*/ 3421856 h 5143500"/>
              <a:gd name="connsiteX327" fmla="*/ 2150269 w 5143500"/>
              <a:gd name="connsiteY327" fmla="*/ 3421856 h 5143500"/>
              <a:gd name="connsiteX328" fmla="*/ 2578894 w 5143500"/>
              <a:gd name="connsiteY328" fmla="*/ 3850481 h 5143500"/>
              <a:gd name="connsiteX329" fmla="*/ 2578894 w 5143500"/>
              <a:gd name="connsiteY329" fmla="*/ 3436144 h 5143500"/>
              <a:gd name="connsiteX330" fmla="*/ 2993231 w 5143500"/>
              <a:gd name="connsiteY330" fmla="*/ 3436144 h 5143500"/>
              <a:gd name="connsiteX331" fmla="*/ 2993231 w 5143500"/>
              <a:gd name="connsiteY331" fmla="*/ 3850481 h 5143500"/>
              <a:gd name="connsiteX332" fmla="*/ 2578894 w 5143500"/>
              <a:gd name="connsiteY332" fmla="*/ 3850481 h 5143500"/>
              <a:gd name="connsiteX333" fmla="*/ 3007519 w 5143500"/>
              <a:gd name="connsiteY333" fmla="*/ 3850481 h 5143500"/>
              <a:gd name="connsiteX334" fmla="*/ 3007519 w 5143500"/>
              <a:gd name="connsiteY334" fmla="*/ 3436144 h 5143500"/>
              <a:gd name="connsiteX335" fmla="*/ 3421856 w 5143500"/>
              <a:gd name="connsiteY335" fmla="*/ 3436144 h 5143500"/>
              <a:gd name="connsiteX336" fmla="*/ 3421856 w 5143500"/>
              <a:gd name="connsiteY336" fmla="*/ 3850481 h 5143500"/>
              <a:gd name="connsiteX337" fmla="*/ 3007519 w 5143500"/>
              <a:gd name="connsiteY337" fmla="*/ 3850481 h 5143500"/>
              <a:gd name="connsiteX338" fmla="*/ 3436144 w 5143500"/>
              <a:gd name="connsiteY338" fmla="*/ 4279106 h 5143500"/>
              <a:gd name="connsiteX339" fmla="*/ 3436144 w 5143500"/>
              <a:gd name="connsiteY339" fmla="*/ 3864769 h 5143500"/>
              <a:gd name="connsiteX340" fmla="*/ 3850481 w 5143500"/>
              <a:gd name="connsiteY340" fmla="*/ 3864769 h 5143500"/>
              <a:gd name="connsiteX341" fmla="*/ 3850481 w 5143500"/>
              <a:gd name="connsiteY341" fmla="*/ 4279106 h 5143500"/>
              <a:gd name="connsiteX342" fmla="*/ 3436144 w 5143500"/>
              <a:gd name="connsiteY342" fmla="*/ 4279106 h 5143500"/>
              <a:gd name="connsiteX343" fmla="*/ 3864769 w 5143500"/>
              <a:gd name="connsiteY343" fmla="*/ 4279106 h 5143500"/>
              <a:gd name="connsiteX344" fmla="*/ 3864769 w 5143500"/>
              <a:gd name="connsiteY344" fmla="*/ 3864769 h 5143500"/>
              <a:gd name="connsiteX345" fmla="*/ 4279106 w 5143500"/>
              <a:gd name="connsiteY345" fmla="*/ 3864769 h 5143500"/>
              <a:gd name="connsiteX346" fmla="*/ 4279106 w 5143500"/>
              <a:gd name="connsiteY346" fmla="*/ 4279106 h 5143500"/>
              <a:gd name="connsiteX347" fmla="*/ 3864769 w 5143500"/>
              <a:gd name="connsiteY347" fmla="*/ 4279106 h 5143500"/>
              <a:gd name="connsiteX348" fmla="*/ 4293394 w 5143500"/>
              <a:gd name="connsiteY348" fmla="*/ 4707731 h 5143500"/>
              <a:gd name="connsiteX349" fmla="*/ 4293394 w 5143500"/>
              <a:gd name="connsiteY349" fmla="*/ 4293394 h 5143500"/>
              <a:gd name="connsiteX350" fmla="*/ 4707731 w 5143500"/>
              <a:gd name="connsiteY350" fmla="*/ 4293394 h 5143500"/>
              <a:gd name="connsiteX351" fmla="*/ 4707731 w 5143500"/>
              <a:gd name="connsiteY351" fmla="*/ 4707731 h 5143500"/>
              <a:gd name="connsiteX352" fmla="*/ 4293394 w 5143500"/>
              <a:gd name="connsiteY352" fmla="*/ 4707731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Lst>
            <a:rect l="l" t="t" r="r" b="b"/>
            <a:pathLst>
              <a:path w="5143500" h="5143500">
                <a:moveTo>
                  <a:pt x="5143500" y="4707731"/>
                </a:moveTo>
                <a:lnTo>
                  <a:pt x="4722019" y="4707731"/>
                </a:lnTo>
                <a:lnTo>
                  <a:pt x="4722019" y="4293394"/>
                </a:lnTo>
                <a:lnTo>
                  <a:pt x="4914900" y="4293394"/>
                </a:lnTo>
                <a:lnTo>
                  <a:pt x="4914900" y="4279106"/>
                </a:lnTo>
                <a:lnTo>
                  <a:pt x="4722019" y="4279106"/>
                </a:lnTo>
                <a:lnTo>
                  <a:pt x="4722019" y="1971675"/>
                </a:lnTo>
                <a:lnTo>
                  <a:pt x="4707731" y="1971675"/>
                </a:lnTo>
                <a:lnTo>
                  <a:pt x="4707731" y="4279106"/>
                </a:lnTo>
                <a:lnTo>
                  <a:pt x="4293394" y="4279106"/>
                </a:lnTo>
                <a:lnTo>
                  <a:pt x="4293394" y="3864769"/>
                </a:lnTo>
                <a:lnTo>
                  <a:pt x="4614863" y="3864769"/>
                </a:lnTo>
                <a:lnTo>
                  <a:pt x="4614863" y="3850481"/>
                </a:lnTo>
                <a:lnTo>
                  <a:pt x="4293394" y="3850481"/>
                </a:lnTo>
                <a:lnTo>
                  <a:pt x="4293394" y="3436144"/>
                </a:lnTo>
                <a:lnTo>
                  <a:pt x="4457700" y="3436144"/>
                </a:lnTo>
                <a:lnTo>
                  <a:pt x="4457700" y="3421856"/>
                </a:lnTo>
                <a:lnTo>
                  <a:pt x="4293394" y="3421856"/>
                </a:lnTo>
                <a:lnTo>
                  <a:pt x="4293394" y="1774508"/>
                </a:lnTo>
                <a:lnTo>
                  <a:pt x="4279106" y="1774508"/>
                </a:lnTo>
                <a:lnTo>
                  <a:pt x="4279106" y="3421856"/>
                </a:lnTo>
                <a:lnTo>
                  <a:pt x="3864769" y="3421856"/>
                </a:lnTo>
                <a:lnTo>
                  <a:pt x="3864769" y="3007519"/>
                </a:lnTo>
                <a:lnTo>
                  <a:pt x="4229100" y="3007519"/>
                </a:lnTo>
                <a:lnTo>
                  <a:pt x="4229100" y="2993231"/>
                </a:lnTo>
                <a:lnTo>
                  <a:pt x="3864769" y="2993231"/>
                </a:lnTo>
                <a:lnTo>
                  <a:pt x="3864769" y="2578894"/>
                </a:lnTo>
                <a:lnTo>
                  <a:pt x="4000500" y="2578894"/>
                </a:lnTo>
                <a:lnTo>
                  <a:pt x="4000500" y="2564606"/>
                </a:lnTo>
                <a:lnTo>
                  <a:pt x="3864769" y="2564606"/>
                </a:lnTo>
                <a:lnTo>
                  <a:pt x="3864769" y="1577340"/>
                </a:lnTo>
                <a:lnTo>
                  <a:pt x="3850481" y="1577340"/>
                </a:lnTo>
                <a:lnTo>
                  <a:pt x="3850481" y="2564606"/>
                </a:lnTo>
                <a:lnTo>
                  <a:pt x="3436144" y="2564606"/>
                </a:lnTo>
                <a:lnTo>
                  <a:pt x="3436144" y="2150269"/>
                </a:lnTo>
                <a:lnTo>
                  <a:pt x="3771900" y="2150269"/>
                </a:lnTo>
                <a:lnTo>
                  <a:pt x="3771900" y="2135981"/>
                </a:lnTo>
                <a:lnTo>
                  <a:pt x="3436144" y="2135981"/>
                </a:lnTo>
                <a:lnTo>
                  <a:pt x="3436144" y="1721644"/>
                </a:lnTo>
                <a:lnTo>
                  <a:pt x="3543300" y="1721644"/>
                </a:lnTo>
                <a:lnTo>
                  <a:pt x="3543300" y="1707356"/>
                </a:lnTo>
                <a:lnTo>
                  <a:pt x="3436144" y="1707356"/>
                </a:lnTo>
                <a:lnTo>
                  <a:pt x="3436144" y="1380173"/>
                </a:lnTo>
                <a:lnTo>
                  <a:pt x="3421856" y="1380173"/>
                </a:lnTo>
                <a:lnTo>
                  <a:pt x="3421856" y="1707356"/>
                </a:lnTo>
                <a:lnTo>
                  <a:pt x="3007519" y="1707356"/>
                </a:lnTo>
                <a:lnTo>
                  <a:pt x="3007519" y="1293019"/>
                </a:lnTo>
                <a:lnTo>
                  <a:pt x="3314700" y="1293019"/>
                </a:lnTo>
                <a:lnTo>
                  <a:pt x="3314700" y="1278731"/>
                </a:lnTo>
                <a:lnTo>
                  <a:pt x="3007519" y="1278731"/>
                </a:lnTo>
                <a:lnTo>
                  <a:pt x="3007519" y="1183005"/>
                </a:lnTo>
                <a:lnTo>
                  <a:pt x="2993231" y="1183005"/>
                </a:lnTo>
                <a:lnTo>
                  <a:pt x="2993231" y="1278731"/>
                </a:lnTo>
                <a:lnTo>
                  <a:pt x="2578894" y="1278731"/>
                </a:lnTo>
                <a:lnTo>
                  <a:pt x="2578894" y="985838"/>
                </a:lnTo>
                <a:lnTo>
                  <a:pt x="2564606" y="985838"/>
                </a:lnTo>
                <a:lnTo>
                  <a:pt x="2564606" y="1278731"/>
                </a:lnTo>
                <a:lnTo>
                  <a:pt x="2150269" y="1278731"/>
                </a:lnTo>
                <a:lnTo>
                  <a:pt x="2150269" y="864394"/>
                </a:lnTo>
                <a:lnTo>
                  <a:pt x="3086100" y="864394"/>
                </a:lnTo>
                <a:lnTo>
                  <a:pt x="3086100" y="850106"/>
                </a:lnTo>
                <a:lnTo>
                  <a:pt x="2150269" y="850106"/>
                </a:lnTo>
                <a:lnTo>
                  <a:pt x="2150269" y="788670"/>
                </a:lnTo>
                <a:lnTo>
                  <a:pt x="2135981" y="788670"/>
                </a:lnTo>
                <a:lnTo>
                  <a:pt x="2135981" y="850106"/>
                </a:lnTo>
                <a:lnTo>
                  <a:pt x="1721644" y="850106"/>
                </a:lnTo>
                <a:lnTo>
                  <a:pt x="1721644" y="591503"/>
                </a:lnTo>
                <a:lnTo>
                  <a:pt x="1707356" y="591503"/>
                </a:lnTo>
                <a:lnTo>
                  <a:pt x="1707356" y="850106"/>
                </a:lnTo>
                <a:lnTo>
                  <a:pt x="1293019" y="850106"/>
                </a:lnTo>
                <a:lnTo>
                  <a:pt x="1293019" y="435769"/>
                </a:lnTo>
                <a:lnTo>
                  <a:pt x="2857500" y="435769"/>
                </a:lnTo>
                <a:lnTo>
                  <a:pt x="2857500" y="421481"/>
                </a:lnTo>
                <a:lnTo>
                  <a:pt x="1293019" y="421481"/>
                </a:lnTo>
                <a:lnTo>
                  <a:pt x="1293019" y="394335"/>
                </a:lnTo>
                <a:lnTo>
                  <a:pt x="1278731" y="394335"/>
                </a:lnTo>
                <a:lnTo>
                  <a:pt x="1278731" y="421481"/>
                </a:lnTo>
                <a:lnTo>
                  <a:pt x="864394" y="421481"/>
                </a:lnTo>
                <a:lnTo>
                  <a:pt x="864394" y="197168"/>
                </a:lnTo>
                <a:lnTo>
                  <a:pt x="850106" y="197168"/>
                </a:lnTo>
                <a:lnTo>
                  <a:pt x="850106" y="421481"/>
                </a:lnTo>
                <a:lnTo>
                  <a:pt x="435769" y="421481"/>
                </a:lnTo>
                <a:lnTo>
                  <a:pt x="435769" y="0"/>
                </a:lnTo>
                <a:lnTo>
                  <a:pt x="421481" y="0"/>
                </a:lnTo>
                <a:lnTo>
                  <a:pt x="421481" y="421481"/>
                </a:lnTo>
                <a:lnTo>
                  <a:pt x="0" y="421481"/>
                </a:lnTo>
                <a:lnTo>
                  <a:pt x="0" y="435769"/>
                </a:lnTo>
                <a:lnTo>
                  <a:pt x="421481" y="435769"/>
                </a:lnTo>
                <a:lnTo>
                  <a:pt x="421481" y="850106"/>
                </a:lnTo>
                <a:lnTo>
                  <a:pt x="248603" y="850106"/>
                </a:lnTo>
                <a:lnTo>
                  <a:pt x="248603" y="864394"/>
                </a:lnTo>
                <a:lnTo>
                  <a:pt x="421481" y="864394"/>
                </a:lnTo>
                <a:lnTo>
                  <a:pt x="421481" y="2657475"/>
                </a:lnTo>
                <a:lnTo>
                  <a:pt x="435769" y="2657475"/>
                </a:lnTo>
                <a:lnTo>
                  <a:pt x="435769" y="864394"/>
                </a:lnTo>
                <a:lnTo>
                  <a:pt x="850106" y="864394"/>
                </a:lnTo>
                <a:lnTo>
                  <a:pt x="850106" y="1278731"/>
                </a:lnTo>
                <a:lnTo>
                  <a:pt x="497205" y="1278731"/>
                </a:lnTo>
                <a:lnTo>
                  <a:pt x="497205" y="1293019"/>
                </a:lnTo>
                <a:lnTo>
                  <a:pt x="850106" y="1293019"/>
                </a:lnTo>
                <a:lnTo>
                  <a:pt x="850106" y="1707356"/>
                </a:lnTo>
                <a:lnTo>
                  <a:pt x="745807" y="1707356"/>
                </a:lnTo>
                <a:lnTo>
                  <a:pt x="745807" y="1721644"/>
                </a:lnTo>
                <a:lnTo>
                  <a:pt x="850106" y="1721644"/>
                </a:lnTo>
                <a:lnTo>
                  <a:pt x="850106" y="2906078"/>
                </a:lnTo>
                <a:lnTo>
                  <a:pt x="864394" y="2906078"/>
                </a:lnTo>
                <a:lnTo>
                  <a:pt x="864394" y="1721644"/>
                </a:lnTo>
                <a:lnTo>
                  <a:pt x="1278731" y="1721644"/>
                </a:lnTo>
                <a:lnTo>
                  <a:pt x="1278731" y="2135981"/>
                </a:lnTo>
                <a:lnTo>
                  <a:pt x="994410" y="2135981"/>
                </a:lnTo>
                <a:lnTo>
                  <a:pt x="994410" y="2150269"/>
                </a:lnTo>
                <a:lnTo>
                  <a:pt x="1278731" y="2150269"/>
                </a:lnTo>
                <a:lnTo>
                  <a:pt x="1278731" y="2564606"/>
                </a:lnTo>
                <a:lnTo>
                  <a:pt x="1243013" y="2564606"/>
                </a:lnTo>
                <a:lnTo>
                  <a:pt x="1243013" y="2578894"/>
                </a:lnTo>
                <a:lnTo>
                  <a:pt x="1278731" y="2578894"/>
                </a:lnTo>
                <a:lnTo>
                  <a:pt x="1278731" y="3154680"/>
                </a:lnTo>
                <a:lnTo>
                  <a:pt x="1293019" y="3154680"/>
                </a:lnTo>
                <a:lnTo>
                  <a:pt x="1293019" y="2578894"/>
                </a:lnTo>
                <a:lnTo>
                  <a:pt x="1707356" y="2578894"/>
                </a:lnTo>
                <a:lnTo>
                  <a:pt x="1707356" y="2993231"/>
                </a:lnTo>
                <a:lnTo>
                  <a:pt x="1491615" y="2993231"/>
                </a:lnTo>
                <a:lnTo>
                  <a:pt x="1491615" y="3007519"/>
                </a:lnTo>
                <a:lnTo>
                  <a:pt x="1707356" y="3007519"/>
                </a:lnTo>
                <a:lnTo>
                  <a:pt x="1707356" y="3403283"/>
                </a:lnTo>
                <a:lnTo>
                  <a:pt x="1721644" y="3403283"/>
                </a:lnTo>
                <a:lnTo>
                  <a:pt x="1721644" y="3007519"/>
                </a:lnTo>
                <a:lnTo>
                  <a:pt x="2135981" y="3007519"/>
                </a:lnTo>
                <a:lnTo>
                  <a:pt x="2135981" y="3421856"/>
                </a:lnTo>
                <a:lnTo>
                  <a:pt x="1740218" y="3421856"/>
                </a:lnTo>
                <a:lnTo>
                  <a:pt x="1740218" y="3436144"/>
                </a:lnTo>
                <a:lnTo>
                  <a:pt x="2135981" y="3436144"/>
                </a:lnTo>
                <a:lnTo>
                  <a:pt x="2135981" y="3651885"/>
                </a:lnTo>
                <a:lnTo>
                  <a:pt x="2150269" y="3651885"/>
                </a:lnTo>
                <a:lnTo>
                  <a:pt x="2150269" y="3436144"/>
                </a:lnTo>
                <a:lnTo>
                  <a:pt x="2564606" y="3436144"/>
                </a:lnTo>
                <a:lnTo>
                  <a:pt x="2564606" y="3850481"/>
                </a:lnTo>
                <a:lnTo>
                  <a:pt x="1988820" y="3850481"/>
                </a:lnTo>
                <a:lnTo>
                  <a:pt x="1988820" y="3864769"/>
                </a:lnTo>
                <a:lnTo>
                  <a:pt x="2564606" y="3864769"/>
                </a:lnTo>
                <a:lnTo>
                  <a:pt x="2564606" y="3900488"/>
                </a:lnTo>
                <a:lnTo>
                  <a:pt x="2578894" y="3900488"/>
                </a:lnTo>
                <a:lnTo>
                  <a:pt x="2578894" y="3864769"/>
                </a:lnTo>
                <a:lnTo>
                  <a:pt x="2993231" y="3864769"/>
                </a:lnTo>
                <a:lnTo>
                  <a:pt x="2993231" y="4149090"/>
                </a:lnTo>
                <a:lnTo>
                  <a:pt x="3007519" y="4149090"/>
                </a:lnTo>
                <a:lnTo>
                  <a:pt x="3007519" y="3864769"/>
                </a:lnTo>
                <a:lnTo>
                  <a:pt x="3421856" y="3864769"/>
                </a:lnTo>
                <a:lnTo>
                  <a:pt x="3421856" y="4279106"/>
                </a:lnTo>
                <a:lnTo>
                  <a:pt x="2237423" y="4279106"/>
                </a:lnTo>
                <a:lnTo>
                  <a:pt x="2237423" y="4293394"/>
                </a:lnTo>
                <a:lnTo>
                  <a:pt x="3421856" y="4293394"/>
                </a:lnTo>
                <a:lnTo>
                  <a:pt x="3421856" y="4397693"/>
                </a:lnTo>
                <a:lnTo>
                  <a:pt x="3436144" y="4397693"/>
                </a:lnTo>
                <a:lnTo>
                  <a:pt x="3436144" y="4293394"/>
                </a:lnTo>
                <a:lnTo>
                  <a:pt x="3850481" y="4293394"/>
                </a:lnTo>
                <a:lnTo>
                  <a:pt x="3850481" y="4646295"/>
                </a:lnTo>
                <a:lnTo>
                  <a:pt x="3864769" y="4646295"/>
                </a:lnTo>
                <a:lnTo>
                  <a:pt x="3864769" y="4293394"/>
                </a:lnTo>
                <a:lnTo>
                  <a:pt x="4279106" y="4293394"/>
                </a:lnTo>
                <a:lnTo>
                  <a:pt x="4279106" y="4707731"/>
                </a:lnTo>
                <a:lnTo>
                  <a:pt x="2486025" y="4707731"/>
                </a:lnTo>
                <a:lnTo>
                  <a:pt x="2486025" y="4722019"/>
                </a:lnTo>
                <a:lnTo>
                  <a:pt x="4279106" y="4722019"/>
                </a:lnTo>
                <a:lnTo>
                  <a:pt x="4279106" y="4894898"/>
                </a:lnTo>
                <a:lnTo>
                  <a:pt x="4293394" y="4894898"/>
                </a:lnTo>
                <a:lnTo>
                  <a:pt x="4293394" y="4722019"/>
                </a:lnTo>
                <a:lnTo>
                  <a:pt x="4707731" y="4722019"/>
                </a:lnTo>
                <a:lnTo>
                  <a:pt x="4707731" y="5143500"/>
                </a:lnTo>
                <a:lnTo>
                  <a:pt x="4722019" y="5143500"/>
                </a:lnTo>
                <a:lnTo>
                  <a:pt x="4722019" y="4722019"/>
                </a:lnTo>
                <a:lnTo>
                  <a:pt x="5143500" y="4722019"/>
                </a:lnTo>
                <a:lnTo>
                  <a:pt x="5143500" y="4707731"/>
                </a:lnTo>
                <a:close/>
                <a:moveTo>
                  <a:pt x="4279106" y="3436144"/>
                </a:moveTo>
                <a:lnTo>
                  <a:pt x="4279106" y="3850481"/>
                </a:lnTo>
                <a:lnTo>
                  <a:pt x="3864769" y="3850481"/>
                </a:lnTo>
                <a:lnTo>
                  <a:pt x="3864769" y="3436144"/>
                </a:lnTo>
                <a:lnTo>
                  <a:pt x="4279106" y="3436144"/>
                </a:lnTo>
                <a:close/>
                <a:moveTo>
                  <a:pt x="3850481" y="3850481"/>
                </a:moveTo>
                <a:lnTo>
                  <a:pt x="3436144" y="3850481"/>
                </a:lnTo>
                <a:lnTo>
                  <a:pt x="3436144" y="3436144"/>
                </a:lnTo>
                <a:lnTo>
                  <a:pt x="3850481" y="3436144"/>
                </a:lnTo>
                <a:lnTo>
                  <a:pt x="3850481" y="3850481"/>
                </a:lnTo>
                <a:close/>
                <a:moveTo>
                  <a:pt x="3850481" y="3421856"/>
                </a:moveTo>
                <a:lnTo>
                  <a:pt x="3436144" y="3421856"/>
                </a:lnTo>
                <a:lnTo>
                  <a:pt x="3436144" y="3007519"/>
                </a:lnTo>
                <a:lnTo>
                  <a:pt x="3850481" y="3007519"/>
                </a:lnTo>
                <a:lnTo>
                  <a:pt x="3850481" y="3421856"/>
                </a:lnTo>
                <a:close/>
                <a:moveTo>
                  <a:pt x="1721644" y="1293019"/>
                </a:moveTo>
                <a:lnTo>
                  <a:pt x="2135981" y="1293019"/>
                </a:lnTo>
                <a:lnTo>
                  <a:pt x="2135981" y="1707356"/>
                </a:lnTo>
                <a:lnTo>
                  <a:pt x="1721644" y="1707356"/>
                </a:lnTo>
                <a:lnTo>
                  <a:pt x="1721644" y="1293019"/>
                </a:lnTo>
                <a:close/>
                <a:moveTo>
                  <a:pt x="1707356" y="1707356"/>
                </a:moveTo>
                <a:lnTo>
                  <a:pt x="1293019" y="1707356"/>
                </a:lnTo>
                <a:lnTo>
                  <a:pt x="1293019" y="1293019"/>
                </a:lnTo>
                <a:lnTo>
                  <a:pt x="1707356" y="1293019"/>
                </a:lnTo>
                <a:lnTo>
                  <a:pt x="1707356" y="1707356"/>
                </a:lnTo>
                <a:close/>
                <a:moveTo>
                  <a:pt x="2135981" y="1721644"/>
                </a:moveTo>
                <a:lnTo>
                  <a:pt x="2135981" y="2135981"/>
                </a:lnTo>
                <a:lnTo>
                  <a:pt x="1721644" y="2135981"/>
                </a:lnTo>
                <a:lnTo>
                  <a:pt x="1721644" y="1721644"/>
                </a:lnTo>
                <a:lnTo>
                  <a:pt x="2135981" y="1721644"/>
                </a:lnTo>
                <a:close/>
                <a:moveTo>
                  <a:pt x="2578894" y="2135981"/>
                </a:moveTo>
                <a:lnTo>
                  <a:pt x="2578894" y="1721644"/>
                </a:lnTo>
                <a:lnTo>
                  <a:pt x="2993231" y="1721644"/>
                </a:lnTo>
                <a:lnTo>
                  <a:pt x="2993231" y="2135981"/>
                </a:lnTo>
                <a:lnTo>
                  <a:pt x="2578894" y="2135981"/>
                </a:lnTo>
                <a:close/>
                <a:moveTo>
                  <a:pt x="2993231" y="2150269"/>
                </a:moveTo>
                <a:lnTo>
                  <a:pt x="2993231" y="2564606"/>
                </a:lnTo>
                <a:lnTo>
                  <a:pt x="2578894" y="2564606"/>
                </a:lnTo>
                <a:lnTo>
                  <a:pt x="2578894" y="2150269"/>
                </a:lnTo>
                <a:lnTo>
                  <a:pt x="2993231" y="2150269"/>
                </a:lnTo>
                <a:close/>
                <a:moveTo>
                  <a:pt x="2564606" y="2135981"/>
                </a:moveTo>
                <a:lnTo>
                  <a:pt x="2150269" y="2135981"/>
                </a:lnTo>
                <a:lnTo>
                  <a:pt x="2150269" y="1721644"/>
                </a:lnTo>
                <a:lnTo>
                  <a:pt x="2564606" y="1721644"/>
                </a:lnTo>
                <a:lnTo>
                  <a:pt x="2564606" y="2135981"/>
                </a:lnTo>
                <a:close/>
                <a:moveTo>
                  <a:pt x="2135981" y="2150269"/>
                </a:moveTo>
                <a:lnTo>
                  <a:pt x="2135981" y="2564606"/>
                </a:lnTo>
                <a:lnTo>
                  <a:pt x="1721644" y="2564606"/>
                </a:lnTo>
                <a:lnTo>
                  <a:pt x="1721644" y="2150269"/>
                </a:lnTo>
                <a:lnTo>
                  <a:pt x="2135981" y="2150269"/>
                </a:lnTo>
                <a:close/>
                <a:moveTo>
                  <a:pt x="2150269" y="2150269"/>
                </a:moveTo>
                <a:lnTo>
                  <a:pt x="2564606" y="2150269"/>
                </a:lnTo>
                <a:lnTo>
                  <a:pt x="2564606" y="2564606"/>
                </a:lnTo>
                <a:lnTo>
                  <a:pt x="2150269" y="2564606"/>
                </a:lnTo>
                <a:lnTo>
                  <a:pt x="2150269" y="2150269"/>
                </a:lnTo>
                <a:close/>
                <a:moveTo>
                  <a:pt x="2564606" y="2578894"/>
                </a:moveTo>
                <a:lnTo>
                  <a:pt x="2564606" y="2993231"/>
                </a:lnTo>
                <a:lnTo>
                  <a:pt x="2150269" y="2993231"/>
                </a:lnTo>
                <a:lnTo>
                  <a:pt x="2150269" y="2578894"/>
                </a:lnTo>
                <a:lnTo>
                  <a:pt x="2564606" y="2578894"/>
                </a:lnTo>
                <a:close/>
                <a:moveTo>
                  <a:pt x="2578894" y="2578894"/>
                </a:moveTo>
                <a:lnTo>
                  <a:pt x="2993231" y="2578894"/>
                </a:lnTo>
                <a:lnTo>
                  <a:pt x="2993231" y="2993231"/>
                </a:lnTo>
                <a:lnTo>
                  <a:pt x="2578894" y="2993231"/>
                </a:lnTo>
                <a:lnTo>
                  <a:pt x="2578894" y="2578894"/>
                </a:lnTo>
                <a:close/>
                <a:moveTo>
                  <a:pt x="3007519" y="2578894"/>
                </a:moveTo>
                <a:lnTo>
                  <a:pt x="3421856" y="2578894"/>
                </a:lnTo>
                <a:lnTo>
                  <a:pt x="3421856" y="2993231"/>
                </a:lnTo>
                <a:lnTo>
                  <a:pt x="3007519" y="2993231"/>
                </a:lnTo>
                <a:lnTo>
                  <a:pt x="3007519" y="2578894"/>
                </a:lnTo>
                <a:close/>
                <a:moveTo>
                  <a:pt x="2993231" y="3007519"/>
                </a:moveTo>
                <a:lnTo>
                  <a:pt x="2993231" y="3421856"/>
                </a:lnTo>
                <a:lnTo>
                  <a:pt x="2578894" y="3421856"/>
                </a:lnTo>
                <a:lnTo>
                  <a:pt x="2578894" y="3007519"/>
                </a:lnTo>
                <a:lnTo>
                  <a:pt x="2993231" y="3007519"/>
                </a:lnTo>
                <a:close/>
                <a:moveTo>
                  <a:pt x="3007519" y="3007519"/>
                </a:moveTo>
                <a:lnTo>
                  <a:pt x="3421856" y="3007519"/>
                </a:lnTo>
                <a:lnTo>
                  <a:pt x="3421856" y="3421856"/>
                </a:lnTo>
                <a:lnTo>
                  <a:pt x="3007519" y="3421856"/>
                </a:lnTo>
                <a:lnTo>
                  <a:pt x="3007519" y="3007519"/>
                </a:lnTo>
                <a:close/>
                <a:moveTo>
                  <a:pt x="3850481" y="2578894"/>
                </a:moveTo>
                <a:lnTo>
                  <a:pt x="3850481" y="2993231"/>
                </a:lnTo>
                <a:lnTo>
                  <a:pt x="3436144" y="2993231"/>
                </a:lnTo>
                <a:lnTo>
                  <a:pt x="3436144" y="2578894"/>
                </a:lnTo>
                <a:lnTo>
                  <a:pt x="3850481" y="2578894"/>
                </a:lnTo>
                <a:close/>
                <a:moveTo>
                  <a:pt x="3421856" y="2564606"/>
                </a:moveTo>
                <a:lnTo>
                  <a:pt x="3007519" y="2564606"/>
                </a:lnTo>
                <a:lnTo>
                  <a:pt x="3007519" y="2150269"/>
                </a:lnTo>
                <a:lnTo>
                  <a:pt x="3421856" y="2150269"/>
                </a:lnTo>
                <a:lnTo>
                  <a:pt x="3421856" y="2564606"/>
                </a:lnTo>
                <a:close/>
                <a:moveTo>
                  <a:pt x="3421856" y="1721644"/>
                </a:moveTo>
                <a:lnTo>
                  <a:pt x="3421856" y="2135981"/>
                </a:lnTo>
                <a:lnTo>
                  <a:pt x="3007519" y="2135981"/>
                </a:lnTo>
                <a:lnTo>
                  <a:pt x="3007519" y="1721644"/>
                </a:lnTo>
                <a:lnTo>
                  <a:pt x="3421856" y="1721644"/>
                </a:lnTo>
                <a:close/>
                <a:moveTo>
                  <a:pt x="2993231" y="1293019"/>
                </a:moveTo>
                <a:lnTo>
                  <a:pt x="2993231" y="1707356"/>
                </a:lnTo>
                <a:lnTo>
                  <a:pt x="2578894" y="1707356"/>
                </a:lnTo>
                <a:lnTo>
                  <a:pt x="2578894" y="1293019"/>
                </a:lnTo>
                <a:lnTo>
                  <a:pt x="2993231" y="1293019"/>
                </a:lnTo>
                <a:close/>
                <a:moveTo>
                  <a:pt x="2564606" y="1293019"/>
                </a:moveTo>
                <a:lnTo>
                  <a:pt x="2564606" y="1707356"/>
                </a:lnTo>
                <a:lnTo>
                  <a:pt x="2150269" y="1707356"/>
                </a:lnTo>
                <a:lnTo>
                  <a:pt x="2150269" y="1293019"/>
                </a:lnTo>
                <a:lnTo>
                  <a:pt x="2564606" y="1293019"/>
                </a:lnTo>
                <a:close/>
                <a:moveTo>
                  <a:pt x="2135981" y="864394"/>
                </a:moveTo>
                <a:lnTo>
                  <a:pt x="2135981" y="1278731"/>
                </a:lnTo>
                <a:lnTo>
                  <a:pt x="1721644" y="1278731"/>
                </a:lnTo>
                <a:lnTo>
                  <a:pt x="1721644" y="864394"/>
                </a:lnTo>
                <a:lnTo>
                  <a:pt x="2135981" y="864394"/>
                </a:lnTo>
                <a:close/>
                <a:moveTo>
                  <a:pt x="1707356" y="864394"/>
                </a:moveTo>
                <a:lnTo>
                  <a:pt x="1707356" y="1278731"/>
                </a:lnTo>
                <a:lnTo>
                  <a:pt x="1293019" y="1278731"/>
                </a:lnTo>
                <a:lnTo>
                  <a:pt x="1293019" y="864394"/>
                </a:lnTo>
                <a:lnTo>
                  <a:pt x="1707356" y="864394"/>
                </a:lnTo>
                <a:close/>
                <a:moveTo>
                  <a:pt x="1278731" y="435769"/>
                </a:moveTo>
                <a:lnTo>
                  <a:pt x="1278731" y="850106"/>
                </a:lnTo>
                <a:lnTo>
                  <a:pt x="864394" y="850106"/>
                </a:lnTo>
                <a:lnTo>
                  <a:pt x="864394" y="435769"/>
                </a:lnTo>
                <a:lnTo>
                  <a:pt x="1278731" y="435769"/>
                </a:lnTo>
                <a:close/>
                <a:moveTo>
                  <a:pt x="435769" y="850106"/>
                </a:moveTo>
                <a:lnTo>
                  <a:pt x="435769" y="435769"/>
                </a:lnTo>
                <a:lnTo>
                  <a:pt x="850106" y="435769"/>
                </a:lnTo>
                <a:lnTo>
                  <a:pt x="850106" y="850106"/>
                </a:lnTo>
                <a:lnTo>
                  <a:pt x="435769" y="850106"/>
                </a:lnTo>
                <a:close/>
                <a:moveTo>
                  <a:pt x="864394" y="864394"/>
                </a:moveTo>
                <a:lnTo>
                  <a:pt x="1278731" y="864394"/>
                </a:lnTo>
                <a:lnTo>
                  <a:pt x="1278731" y="1278731"/>
                </a:lnTo>
                <a:lnTo>
                  <a:pt x="864394" y="1278731"/>
                </a:lnTo>
                <a:lnTo>
                  <a:pt x="864394" y="864394"/>
                </a:lnTo>
                <a:close/>
                <a:moveTo>
                  <a:pt x="864394" y="1707356"/>
                </a:moveTo>
                <a:lnTo>
                  <a:pt x="864394" y="1293019"/>
                </a:lnTo>
                <a:lnTo>
                  <a:pt x="1278731" y="1293019"/>
                </a:lnTo>
                <a:lnTo>
                  <a:pt x="1278731" y="1707356"/>
                </a:lnTo>
                <a:lnTo>
                  <a:pt x="864394" y="1707356"/>
                </a:lnTo>
                <a:close/>
                <a:moveTo>
                  <a:pt x="1293019" y="1721644"/>
                </a:moveTo>
                <a:lnTo>
                  <a:pt x="1707356" y="1721644"/>
                </a:lnTo>
                <a:lnTo>
                  <a:pt x="1707356" y="2135981"/>
                </a:lnTo>
                <a:lnTo>
                  <a:pt x="1293019" y="2135981"/>
                </a:lnTo>
                <a:lnTo>
                  <a:pt x="1293019" y="1721644"/>
                </a:lnTo>
                <a:close/>
                <a:moveTo>
                  <a:pt x="1293019" y="2564606"/>
                </a:moveTo>
                <a:lnTo>
                  <a:pt x="1293019" y="2150269"/>
                </a:lnTo>
                <a:lnTo>
                  <a:pt x="1707356" y="2150269"/>
                </a:lnTo>
                <a:lnTo>
                  <a:pt x="1707356" y="2564606"/>
                </a:lnTo>
                <a:lnTo>
                  <a:pt x="1293019" y="2564606"/>
                </a:lnTo>
                <a:close/>
                <a:moveTo>
                  <a:pt x="1721644" y="2993231"/>
                </a:moveTo>
                <a:lnTo>
                  <a:pt x="1721644" y="2578894"/>
                </a:lnTo>
                <a:lnTo>
                  <a:pt x="2135981" y="2578894"/>
                </a:lnTo>
                <a:lnTo>
                  <a:pt x="2135981" y="2993231"/>
                </a:lnTo>
                <a:lnTo>
                  <a:pt x="1721644" y="2993231"/>
                </a:lnTo>
                <a:close/>
                <a:moveTo>
                  <a:pt x="2150269" y="3421856"/>
                </a:moveTo>
                <a:lnTo>
                  <a:pt x="2150269" y="3007519"/>
                </a:lnTo>
                <a:lnTo>
                  <a:pt x="2564606" y="3007519"/>
                </a:lnTo>
                <a:lnTo>
                  <a:pt x="2564606" y="3421856"/>
                </a:lnTo>
                <a:lnTo>
                  <a:pt x="2150269" y="3421856"/>
                </a:lnTo>
                <a:close/>
                <a:moveTo>
                  <a:pt x="2578894" y="3850481"/>
                </a:moveTo>
                <a:lnTo>
                  <a:pt x="2578894" y="3436144"/>
                </a:lnTo>
                <a:lnTo>
                  <a:pt x="2993231" y="3436144"/>
                </a:lnTo>
                <a:lnTo>
                  <a:pt x="2993231" y="3850481"/>
                </a:lnTo>
                <a:lnTo>
                  <a:pt x="2578894" y="3850481"/>
                </a:lnTo>
                <a:close/>
                <a:moveTo>
                  <a:pt x="3007519" y="3850481"/>
                </a:moveTo>
                <a:lnTo>
                  <a:pt x="3007519" y="3436144"/>
                </a:lnTo>
                <a:lnTo>
                  <a:pt x="3421856" y="3436144"/>
                </a:lnTo>
                <a:lnTo>
                  <a:pt x="3421856" y="3850481"/>
                </a:lnTo>
                <a:lnTo>
                  <a:pt x="3007519" y="3850481"/>
                </a:lnTo>
                <a:close/>
                <a:moveTo>
                  <a:pt x="3436144" y="4279106"/>
                </a:moveTo>
                <a:lnTo>
                  <a:pt x="3436144" y="3864769"/>
                </a:lnTo>
                <a:lnTo>
                  <a:pt x="3850481" y="3864769"/>
                </a:lnTo>
                <a:lnTo>
                  <a:pt x="3850481" y="4279106"/>
                </a:lnTo>
                <a:lnTo>
                  <a:pt x="3436144" y="4279106"/>
                </a:lnTo>
                <a:close/>
                <a:moveTo>
                  <a:pt x="3864769" y="4279106"/>
                </a:moveTo>
                <a:lnTo>
                  <a:pt x="3864769" y="3864769"/>
                </a:lnTo>
                <a:lnTo>
                  <a:pt x="4279106" y="3864769"/>
                </a:lnTo>
                <a:lnTo>
                  <a:pt x="4279106" y="4279106"/>
                </a:lnTo>
                <a:lnTo>
                  <a:pt x="3864769" y="4279106"/>
                </a:lnTo>
                <a:close/>
                <a:moveTo>
                  <a:pt x="4293394" y="4707731"/>
                </a:moveTo>
                <a:lnTo>
                  <a:pt x="4293394" y="4293394"/>
                </a:lnTo>
                <a:lnTo>
                  <a:pt x="4707731" y="4293394"/>
                </a:lnTo>
                <a:lnTo>
                  <a:pt x="4707731" y="4707731"/>
                </a:lnTo>
                <a:lnTo>
                  <a:pt x="4293394" y="4707731"/>
                </a:lnTo>
                <a:close/>
              </a:path>
            </a:pathLst>
          </a:custGeom>
          <a:blipFill dpi="0" rotWithShape="1">
            <a:blip r:embed="rId3">
              <a:alphaModFix amt="27000"/>
            </a:blip>
            <a:srcRect/>
            <a:tile tx="0" ty="0" sx="100000" sy="100000" flip="none" algn="tl"/>
          </a:blipFill>
          <a:ln w="7144" cap="flat">
            <a:noFill/>
            <a:prstDash val="solid"/>
            <a:miter/>
          </a:ln>
        </p:spPr>
        <p:txBody>
          <a:bodyPr rtlCol="0" anchor="ctr"/>
          <a:lstStyle/>
          <a:p>
            <a:endParaRPr lang="pt-BR"/>
          </a:p>
        </p:txBody>
      </p:sp>
      <p:sp>
        <p:nvSpPr>
          <p:cNvPr id="5" name="CaixaDeTexto 4">
            <a:extLst>
              <a:ext uri="{FF2B5EF4-FFF2-40B4-BE49-F238E27FC236}">
                <a16:creationId xmlns:a16="http://schemas.microsoft.com/office/drawing/2014/main" id="{3BF7341A-0879-4759-9954-A55CED0EF2FC}"/>
              </a:ext>
            </a:extLst>
          </p:cNvPr>
          <p:cNvSpPr txBox="1"/>
          <p:nvPr/>
        </p:nvSpPr>
        <p:spPr>
          <a:xfrm>
            <a:off x="3843967" y="245690"/>
            <a:ext cx="6631752" cy="830997"/>
          </a:xfrm>
          <a:prstGeom prst="rect">
            <a:avLst/>
          </a:prstGeom>
          <a:noFill/>
        </p:spPr>
        <p:txBody>
          <a:bodyPr wrap="none" rtlCol="0">
            <a:spAutoFit/>
          </a:bodyPr>
          <a:lstStyle/>
          <a:p>
            <a:pPr algn="ctr"/>
            <a:r>
              <a:rPr lang="pt-BR" sz="2400" b="1" dirty="0">
                <a:solidFill>
                  <a:srgbClr val="002060"/>
                </a:solidFill>
              </a:rPr>
              <a:t>DECRETO Nº 10.540, DE 5 DE NOVEMBRO DE 2020</a:t>
            </a:r>
            <a:r>
              <a:rPr lang="pt-BR" sz="2400" dirty="0">
                <a:solidFill>
                  <a:srgbClr val="002060"/>
                </a:solidFill>
              </a:rPr>
              <a:t> </a:t>
            </a:r>
          </a:p>
          <a:p>
            <a:pPr algn="ctr"/>
            <a:r>
              <a:rPr lang="pt-BR" sz="2400" dirty="0">
                <a:solidFill>
                  <a:srgbClr val="002060"/>
                </a:solidFill>
              </a:rPr>
              <a:t>Padrão Mínimo de Qualidade do </a:t>
            </a:r>
            <a:r>
              <a:rPr lang="pt-BR" sz="2400" dirty="0" err="1">
                <a:solidFill>
                  <a:srgbClr val="002060"/>
                </a:solidFill>
              </a:rPr>
              <a:t>Siafic</a:t>
            </a:r>
            <a:r>
              <a:rPr lang="pt-BR" sz="2400" dirty="0">
                <a:solidFill>
                  <a:srgbClr val="002060"/>
                </a:solidFill>
              </a:rPr>
              <a:t> </a:t>
            </a:r>
          </a:p>
        </p:txBody>
      </p:sp>
      <p:sp>
        <p:nvSpPr>
          <p:cNvPr id="6" name="CaixaDeTexto 5">
            <a:extLst>
              <a:ext uri="{FF2B5EF4-FFF2-40B4-BE49-F238E27FC236}">
                <a16:creationId xmlns:a16="http://schemas.microsoft.com/office/drawing/2014/main" id="{FC1E24E8-41C3-43F6-ACFF-74AE39D64B58}"/>
              </a:ext>
            </a:extLst>
          </p:cNvPr>
          <p:cNvSpPr txBox="1"/>
          <p:nvPr/>
        </p:nvSpPr>
        <p:spPr>
          <a:xfrm>
            <a:off x="2831690" y="1293836"/>
            <a:ext cx="8976852" cy="6247864"/>
          </a:xfrm>
          <a:prstGeom prst="rect">
            <a:avLst/>
          </a:prstGeom>
          <a:noFill/>
        </p:spPr>
        <p:txBody>
          <a:bodyPr wrap="square" rtlCol="0">
            <a:spAutoFit/>
          </a:bodyPr>
          <a:lstStyle/>
          <a:p>
            <a:r>
              <a:rPr lang="pt-BR" sz="2400" b="1" dirty="0">
                <a:solidFill>
                  <a:srgbClr val="002060"/>
                </a:solidFill>
              </a:rPr>
              <a:t>Transparência</a:t>
            </a:r>
          </a:p>
          <a:p>
            <a:pPr algn="just"/>
            <a:r>
              <a:rPr lang="pt-BR" sz="2400" dirty="0">
                <a:solidFill>
                  <a:srgbClr val="002060"/>
                </a:solidFill>
              </a:rPr>
              <a:t>Art. 7º ...</a:t>
            </a:r>
          </a:p>
          <a:p>
            <a:pPr algn="just"/>
            <a:r>
              <a:rPr lang="pt-BR" sz="2400" dirty="0">
                <a:solidFill>
                  <a:srgbClr val="002060"/>
                </a:solidFill>
              </a:rPr>
              <a:t>§ 3º A disponibilização em meio eletrônico de acesso público deverá:</a:t>
            </a:r>
            <a:br>
              <a:rPr lang="pt-BR" sz="2400" dirty="0">
                <a:solidFill>
                  <a:srgbClr val="002060"/>
                </a:solidFill>
              </a:rPr>
            </a:br>
            <a:r>
              <a:rPr lang="pt-BR" sz="2400" dirty="0">
                <a:solidFill>
                  <a:srgbClr val="002060"/>
                </a:solidFill>
              </a:rPr>
              <a:t>I - aplicar soluções tecnológicas que visem a simplificar processos e procedimentos de atendimento ao cidadão e propiciar melhores condições para o compartilhamento das informações por meio de dados abertos;</a:t>
            </a:r>
          </a:p>
          <a:p>
            <a:pPr algn="just"/>
            <a:r>
              <a:rPr lang="pt-BR" sz="800" dirty="0">
                <a:solidFill>
                  <a:srgbClr val="002060"/>
                </a:solidFill>
              </a:rPr>
              <a:t/>
            </a:r>
            <a:br>
              <a:rPr lang="pt-BR" sz="800" dirty="0">
                <a:solidFill>
                  <a:srgbClr val="002060"/>
                </a:solidFill>
              </a:rPr>
            </a:br>
            <a:r>
              <a:rPr lang="pt-BR" sz="2400" dirty="0">
                <a:solidFill>
                  <a:srgbClr val="002060"/>
                </a:solidFill>
              </a:rPr>
              <a:t>II - observar, preferencialmente, o conjunto de recomendações para acessibilidade dos sítios eletrônicos do Governo federal, de forma padronizada e de fácil implementação, conforme o Modelo de Acessibilidade em Governo Eletrônico (</a:t>
            </a:r>
            <a:r>
              <a:rPr lang="pt-BR" sz="2400" dirty="0" err="1">
                <a:solidFill>
                  <a:srgbClr val="002060"/>
                </a:solidFill>
              </a:rPr>
              <a:t>e-MAG</a:t>
            </a:r>
            <a:r>
              <a:rPr lang="pt-BR" sz="2400" dirty="0">
                <a:solidFill>
                  <a:srgbClr val="002060"/>
                </a:solidFill>
              </a:rPr>
              <a:t>); e</a:t>
            </a:r>
          </a:p>
          <a:p>
            <a:pPr algn="just"/>
            <a:r>
              <a:rPr lang="pt-BR" sz="800" dirty="0">
                <a:solidFill>
                  <a:srgbClr val="002060"/>
                </a:solidFill>
              </a:rPr>
              <a:t/>
            </a:r>
            <a:br>
              <a:rPr lang="pt-BR" sz="800" dirty="0">
                <a:solidFill>
                  <a:srgbClr val="002060"/>
                </a:solidFill>
              </a:rPr>
            </a:br>
            <a:r>
              <a:rPr lang="pt-BR" sz="2400" dirty="0">
                <a:solidFill>
                  <a:srgbClr val="002060"/>
                </a:solidFill>
              </a:rPr>
              <a:t>III - observar os requisitos de tratamento dos dados pessoais estabelecidos na Lei nº 13.709, de 14 de agosto de 2018.</a:t>
            </a:r>
          </a:p>
          <a:p>
            <a:pPr algn="just"/>
            <a:r>
              <a:rPr lang="pt-BR" sz="2400" dirty="0">
                <a:solidFill>
                  <a:srgbClr val="002060"/>
                </a:solidFill>
              </a:rPr>
              <a:t> </a:t>
            </a:r>
            <a:br>
              <a:rPr lang="pt-BR" sz="2400" dirty="0">
                <a:solidFill>
                  <a:srgbClr val="002060"/>
                </a:solidFill>
              </a:rPr>
            </a:br>
            <a:r>
              <a:rPr lang="pt-BR" sz="2400" dirty="0">
                <a:solidFill>
                  <a:srgbClr val="002060"/>
                </a:solidFill>
              </a:rPr>
              <a:t> </a:t>
            </a:r>
            <a:br>
              <a:rPr lang="pt-BR" sz="2400" dirty="0">
                <a:solidFill>
                  <a:srgbClr val="002060"/>
                </a:solidFill>
              </a:rPr>
            </a:br>
            <a:endParaRPr lang="pt-BR" sz="2400" dirty="0">
              <a:solidFill>
                <a:srgbClr val="002060"/>
              </a:solidFill>
            </a:endParaRPr>
          </a:p>
        </p:txBody>
      </p:sp>
    </p:spTree>
    <p:extLst>
      <p:ext uri="{BB962C8B-B14F-4D97-AF65-F5344CB8AC3E}">
        <p14:creationId xmlns:p14="http://schemas.microsoft.com/office/powerpoint/2010/main" val="24287604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7883</TotalTime>
  <Words>2196</Words>
  <Application>Microsoft Office PowerPoint</Application>
  <PresentationFormat>Widescreen</PresentationFormat>
  <Paragraphs>306</Paragraphs>
  <Slides>50</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50</vt:i4>
      </vt:variant>
    </vt:vector>
  </HeadingPairs>
  <TitlesOfParts>
    <vt:vector size="54"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Rafael</dc:creator>
  <cp:lastModifiedBy>Rafael</cp:lastModifiedBy>
  <cp:revision>71</cp:revision>
  <dcterms:created xsi:type="dcterms:W3CDTF">2021-04-09T18:12:33Z</dcterms:created>
  <dcterms:modified xsi:type="dcterms:W3CDTF">2021-04-20T14:17:22Z</dcterms:modified>
</cp:coreProperties>
</file>