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8" r:id="rId2"/>
    <p:sldId id="262" r:id="rId3"/>
    <p:sldId id="263" r:id="rId4"/>
    <p:sldId id="264" r:id="rId5"/>
    <p:sldId id="273" r:id="rId6"/>
    <p:sldId id="265" r:id="rId7"/>
    <p:sldId id="257" r:id="rId8"/>
    <p:sldId id="274" r:id="rId9"/>
    <p:sldId id="267" r:id="rId10"/>
    <p:sldId id="261" r:id="rId11"/>
    <p:sldId id="275" r:id="rId12"/>
    <p:sldId id="269" r:id="rId13"/>
    <p:sldId id="270" r:id="rId14"/>
    <p:sldId id="271" r:id="rId15"/>
    <p:sldId id="272" r:id="rId16"/>
    <p:sldId id="268" r:id="rId17"/>
    <p:sldId id="259" r:id="rId18"/>
    <p:sldId id="276" r:id="rId19"/>
    <p:sldId id="260" r:id="rId20"/>
  </p:sldIdLst>
  <p:sldSz cx="12192000" cy="6858000"/>
  <p:notesSz cx="7104063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5088" tIns="47544" rIns="95088" bIns="47544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5088" tIns="47544" rIns="95088" bIns="47544" rtlCol="0"/>
          <a:lstStyle>
            <a:lvl1pPr algn="r">
              <a:defRPr sz="1200"/>
            </a:lvl1pPr>
          </a:lstStyle>
          <a:p>
            <a:fld id="{730FA640-F6EF-4504-956A-31E6CFF340A2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8427" cy="513507"/>
          </a:xfrm>
          <a:prstGeom prst="rect">
            <a:avLst/>
          </a:prstGeom>
        </p:spPr>
        <p:txBody>
          <a:bodyPr vert="horz" lIns="95088" tIns="47544" rIns="95088" bIns="47544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23993" y="9721106"/>
            <a:ext cx="3078427" cy="513507"/>
          </a:xfrm>
          <a:prstGeom prst="rect">
            <a:avLst/>
          </a:prstGeom>
        </p:spPr>
        <p:txBody>
          <a:bodyPr vert="horz" lIns="95088" tIns="47544" rIns="95088" bIns="47544" rtlCol="0" anchor="b"/>
          <a:lstStyle>
            <a:lvl1pPr algn="r">
              <a:defRPr sz="1200"/>
            </a:lvl1pPr>
          </a:lstStyle>
          <a:p>
            <a:fld id="{E6E28DE4-4103-4185-9580-30FE4A8444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03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004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4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76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228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1121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341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343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206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031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9089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B0691-6B9F-42D5-9BCC-1904A893C112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080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0691-6B9F-42D5-9BCC-1904A893C112}" type="datetimeFigureOut">
              <a:rPr lang="pt-BR" smtClean="0"/>
              <a:t>17/03/2021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4D3E3-D134-4192-A704-BBEE6EDD42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155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confluence.tce.sc.gov.br/pages/viewpage.action?pageId=39878758" TargetMode="External"/><Relationship Id="rId3" Type="http://schemas.openxmlformats.org/officeDocument/2006/relationships/hyperlink" Target="https://confluence.tce.sc.gov.br/pages/viewpage.action?pageId=39878753" TargetMode="External"/><Relationship Id="rId7" Type="http://schemas.openxmlformats.org/officeDocument/2006/relationships/hyperlink" Target="https://confluence.tce.sc.gov.br/display/SD/v1.03+-+Contrato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nfluence.tce.sc.gov.br/pages/viewpage.action?pageId=39878756" TargetMode="External"/><Relationship Id="rId5" Type="http://schemas.openxmlformats.org/officeDocument/2006/relationships/hyperlink" Target="https://confluence.tce.sc.gov.br/pages/viewpage.action?pageId=39878755" TargetMode="External"/><Relationship Id="rId10" Type="http://schemas.openxmlformats.org/officeDocument/2006/relationships/hyperlink" Target="https://confluence.tce.sc.gov.br/pages/viewpage.action?pageId=39878760" TargetMode="External"/><Relationship Id="rId4" Type="http://schemas.openxmlformats.org/officeDocument/2006/relationships/hyperlink" Target="https://confluence.tce.sc.gov.br/pages/viewpage.action?pageId=39878754" TargetMode="External"/><Relationship Id="rId9" Type="http://schemas.openxmlformats.org/officeDocument/2006/relationships/hyperlink" Target="https://confluence.tce.sc.gov.br/pages/viewpage.action?pageId=3987875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37309" y="1877824"/>
            <a:ext cx="10820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2º </a:t>
            </a:r>
            <a:r>
              <a:rPr lang="pt-BR" sz="2400" dirty="0" smtClean="0"/>
              <a:t>...</a:t>
            </a:r>
          </a:p>
          <a:p>
            <a:pPr algn="just"/>
            <a:r>
              <a:rPr lang="pt-BR" sz="2400" dirty="0" smtClean="0"/>
              <a:t>...</a:t>
            </a:r>
          </a:p>
          <a:p>
            <a:pPr algn="just"/>
            <a:r>
              <a:rPr lang="pt-BR" sz="2400" dirty="0" smtClean="0"/>
              <a:t>IV </a:t>
            </a:r>
            <a:r>
              <a:rPr lang="pt-BR" sz="2400" dirty="0"/>
              <a:t>– </a:t>
            </a:r>
            <a:r>
              <a:rPr lang="pt-BR" sz="2400" b="1" u="sng" dirty="0"/>
              <a:t>remessa on-line</a:t>
            </a:r>
            <a:r>
              <a:rPr lang="pt-BR" sz="2400" dirty="0"/>
              <a:t>: envio de dados e informações realizado </a:t>
            </a:r>
            <a:r>
              <a:rPr lang="pt-BR" sz="2400" b="1" i="1" dirty="0">
                <a:solidFill>
                  <a:srgbClr val="C00000"/>
                </a:solidFill>
              </a:rPr>
              <a:t>no dia da</a:t>
            </a:r>
            <a:br>
              <a:rPr lang="pt-BR" sz="2400" b="1" i="1" dirty="0">
                <a:solidFill>
                  <a:srgbClr val="C00000"/>
                </a:solidFill>
              </a:rPr>
            </a:br>
            <a:r>
              <a:rPr lang="pt-BR" sz="2400" b="1" i="1" dirty="0">
                <a:solidFill>
                  <a:srgbClr val="C00000"/>
                </a:solidFill>
              </a:rPr>
              <a:t>ocorrência do fato ou da edição do ato</a:t>
            </a:r>
            <a:r>
              <a:rPr lang="pt-BR" sz="2400" dirty="0" smtClean="0">
                <a:solidFill>
                  <a:srgbClr val="C00000"/>
                </a:solidFill>
              </a:rPr>
              <a:t>; </a:t>
            </a:r>
            <a:r>
              <a:rPr lang="pt-BR" sz="2000" b="1" i="1" dirty="0" smtClean="0">
                <a:solidFill>
                  <a:srgbClr val="92D050"/>
                </a:solidFill>
              </a:rPr>
              <a:t>(</a:t>
            </a:r>
            <a:r>
              <a:rPr lang="pt-BR" sz="2000" b="1" i="1" u="sng" dirty="0" smtClean="0">
                <a:solidFill>
                  <a:srgbClr val="92D050"/>
                </a:solidFill>
              </a:rPr>
              <a:t>Alterar conforme</a:t>
            </a:r>
            <a:r>
              <a:rPr lang="pt-BR" sz="2000" b="1" i="1" dirty="0" smtClean="0">
                <a:solidFill>
                  <a:srgbClr val="92D050"/>
                </a:solidFill>
              </a:rPr>
              <a:t> </a:t>
            </a:r>
            <a:r>
              <a:rPr lang="pt-BR" sz="2000" b="1" i="1" dirty="0" err="1" smtClean="0">
                <a:solidFill>
                  <a:srgbClr val="92D050"/>
                </a:solidFill>
              </a:rPr>
              <a:t>Dec</a:t>
            </a:r>
            <a:r>
              <a:rPr lang="pt-BR" sz="2000" b="1" i="1" dirty="0" smtClean="0">
                <a:solidFill>
                  <a:srgbClr val="92D050"/>
                </a:solidFill>
              </a:rPr>
              <a:t> 10.540/20, Art. 2º, inciso IX </a:t>
            </a:r>
            <a:r>
              <a:rPr lang="pt-BR" sz="2000" b="1" i="1" dirty="0">
                <a:solidFill>
                  <a:srgbClr val="92D050"/>
                </a:solidFill>
              </a:rPr>
              <a:t>- disponibilização de informações em tempo real - a disponibilização das informações </a:t>
            </a:r>
            <a:r>
              <a:rPr lang="pt-BR" sz="2000" b="1" i="1" u="sng" dirty="0">
                <a:solidFill>
                  <a:srgbClr val="92D050"/>
                </a:solidFill>
              </a:rPr>
              <a:t>até o primeiro dia </a:t>
            </a:r>
            <a:r>
              <a:rPr lang="pt-BR" sz="2000" b="1" i="1" u="sng" dirty="0" smtClean="0">
                <a:solidFill>
                  <a:srgbClr val="92D050"/>
                </a:solidFill>
              </a:rPr>
              <a:t>útil subsequente </a:t>
            </a:r>
            <a:r>
              <a:rPr lang="pt-BR" sz="2000" b="1" i="1" u="sng" dirty="0">
                <a:solidFill>
                  <a:srgbClr val="92D050"/>
                </a:solidFill>
              </a:rPr>
              <a:t>à data do registro contábil</a:t>
            </a:r>
            <a:r>
              <a:rPr lang="pt-BR" sz="2000" b="1" i="1" dirty="0">
                <a:solidFill>
                  <a:srgbClr val="92D050"/>
                </a:solidFill>
              </a:rPr>
              <a:t> no </a:t>
            </a:r>
            <a:r>
              <a:rPr lang="pt-BR" sz="2000" b="1" i="1" dirty="0" err="1">
                <a:solidFill>
                  <a:srgbClr val="92D050"/>
                </a:solidFill>
              </a:rPr>
              <a:t>Siafic</a:t>
            </a:r>
            <a:r>
              <a:rPr lang="pt-BR" sz="2000" b="1" i="1" dirty="0">
                <a:solidFill>
                  <a:srgbClr val="92D050"/>
                </a:solidFill>
              </a:rPr>
              <a:t>, sem prejuízo do desempenho e da preservação das rotinas </a:t>
            </a:r>
            <a:r>
              <a:rPr lang="pt-BR" sz="2000" b="1" i="1" dirty="0" smtClean="0">
                <a:solidFill>
                  <a:srgbClr val="92D050"/>
                </a:solidFill>
              </a:rPr>
              <a:t>de segurança </a:t>
            </a:r>
            <a:r>
              <a:rPr lang="pt-BR" sz="2000" b="1" i="1" dirty="0">
                <a:solidFill>
                  <a:srgbClr val="92D050"/>
                </a:solidFill>
              </a:rPr>
              <a:t>operacional necessários ao seu pleno funcionamento</a:t>
            </a:r>
            <a:r>
              <a:rPr lang="pt-BR" sz="2000" b="1" i="1" dirty="0" smtClean="0">
                <a:solidFill>
                  <a:srgbClr val="92D050"/>
                </a:solidFill>
              </a:rPr>
              <a:t>;) </a:t>
            </a:r>
            <a:r>
              <a:rPr lang="pt-BR" sz="2000" b="1" i="1" dirty="0">
                <a:solidFill>
                  <a:srgbClr val="92D050"/>
                </a:solidFill>
              </a:rPr>
              <a:t/>
            </a:r>
            <a:br>
              <a:rPr lang="pt-BR" sz="2000" b="1" i="1" dirty="0">
                <a:solidFill>
                  <a:srgbClr val="92D050"/>
                </a:solidFill>
              </a:rPr>
            </a:br>
            <a:r>
              <a:rPr lang="pt-BR" sz="2400" dirty="0" smtClean="0"/>
              <a:t> 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 smtClean="0"/>
              <a:t> </a:t>
            </a:r>
            <a:r>
              <a:rPr lang="pt-BR" sz="2400" dirty="0"/>
              <a:t>V – </a:t>
            </a:r>
            <a:r>
              <a:rPr lang="pt-BR" sz="2400" b="1" dirty="0"/>
              <a:t>remessa bimestral</a:t>
            </a:r>
            <a:r>
              <a:rPr lang="pt-BR" sz="2400" dirty="0"/>
              <a:t>: </a:t>
            </a:r>
            <a:r>
              <a:rPr lang="pt-BR" sz="2400" dirty="0" smtClean="0"/>
              <a:t>...;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VI – </a:t>
            </a:r>
            <a:r>
              <a:rPr lang="pt-BR" sz="2400" b="1" dirty="0"/>
              <a:t>remessa mensal</a:t>
            </a:r>
            <a:r>
              <a:rPr lang="pt-BR" sz="2400" dirty="0"/>
              <a:t>: </a:t>
            </a:r>
            <a:r>
              <a:rPr lang="pt-BR" sz="2400" dirty="0" smtClean="0"/>
              <a:t>envio de dados e informações sobre atos ou fatos</a:t>
            </a:r>
            <a:br>
              <a:rPr lang="pt-BR" sz="2400" dirty="0" smtClean="0"/>
            </a:br>
            <a:r>
              <a:rPr lang="pt-BR" sz="2400" dirty="0" smtClean="0"/>
              <a:t>ocorridos em cada um dos meses do ano e encaminhados ao TCE/SC </a:t>
            </a:r>
            <a:r>
              <a:rPr lang="pt-BR" sz="2400" b="1" i="1" dirty="0" smtClean="0"/>
              <a:t>até o vigésimo</a:t>
            </a:r>
            <a:br>
              <a:rPr lang="pt-BR" sz="2400" b="1" i="1" dirty="0" smtClean="0"/>
            </a:br>
            <a:r>
              <a:rPr lang="pt-BR" sz="2400" b="1" i="1" dirty="0" smtClean="0"/>
              <a:t>dia do mês subsequente;</a:t>
            </a:r>
          </a:p>
          <a:p>
            <a:pPr algn="just"/>
            <a:r>
              <a:rPr lang="pt-BR" sz="2400" dirty="0" smtClean="0"/>
              <a:t> </a:t>
            </a:r>
            <a:endParaRPr lang="pt-BR" sz="2400" dirty="0" smtClean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299287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94979" y="0"/>
            <a:ext cx="5699637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28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28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2800" b="1" u="sng" dirty="0" smtClean="0">
                <a:solidFill>
                  <a:srgbClr val="002060"/>
                </a:solidFill>
              </a:rPr>
              <a:t> On-line</a:t>
            </a:r>
            <a:endParaRPr lang="pt-BR" sz="28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67286" y="736421"/>
            <a:ext cx="1163398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14 Após a data estipulada para o início da remessa dos dados </a:t>
            </a:r>
            <a:r>
              <a:rPr lang="pt-BR" sz="2400" dirty="0" smtClean="0"/>
              <a:t>e informações </a:t>
            </a:r>
            <a:r>
              <a:rPr lang="pt-BR" sz="2400" dirty="0"/>
              <a:t>de cada um dos módulos da versão on-line do </a:t>
            </a:r>
            <a:r>
              <a:rPr lang="pt-BR" sz="2400" dirty="0" err="1"/>
              <a:t>e-SFINGE</a:t>
            </a:r>
            <a:r>
              <a:rPr lang="pt-BR" sz="2400" dirty="0"/>
              <a:t>, </a:t>
            </a:r>
            <a:r>
              <a:rPr lang="pt-BR" sz="2400" dirty="0" smtClean="0"/>
              <a:t>será concedido </a:t>
            </a:r>
            <a:r>
              <a:rPr lang="pt-BR" sz="2400" dirty="0"/>
              <a:t>o prazo máximo </a:t>
            </a:r>
            <a:r>
              <a:rPr lang="pt-BR" sz="2400" b="1" u="sng" dirty="0">
                <a:solidFill>
                  <a:srgbClr val="C00000"/>
                </a:solidFill>
              </a:rPr>
              <a:t>30 (trinta) dias</a:t>
            </a:r>
            <a:r>
              <a:rPr lang="pt-BR" sz="2400" dirty="0">
                <a:solidFill>
                  <a:srgbClr val="C00000"/>
                </a:solidFill>
              </a:rPr>
              <a:t>, para que as unidades </a:t>
            </a:r>
            <a:r>
              <a:rPr lang="pt-BR" sz="2400" dirty="0" smtClean="0">
                <a:solidFill>
                  <a:srgbClr val="C00000"/>
                </a:solidFill>
              </a:rPr>
              <a:t> jurisdicionadas se adequem </a:t>
            </a:r>
            <a:r>
              <a:rPr lang="pt-BR" sz="2400" dirty="0">
                <a:solidFill>
                  <a:srgbClr val="C00000"/>
                </a:solidFill>
              </a:rPr>
              <a:t>às disposições contidas </a:t>
            </a:r>
            <a:r>
              <a:rPr lang="pt-BR" sz="2400" dirty="0"/>
              <a:t>nesta Instrução Normativa e realizem </a:t>
            </a:r>
            <a:r>
              <a:rPr lang="pt-BR" sz="2400" dirty="0" smtClean="0"/>
              <a:t>os ajustes necessários </a:t>
            </a:r>
            <a:r>
              <a:rPr lang="pt-BR" sz="2400" dirty="0"/>
              <a:t>para a correta transmissão dos dados e informações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1000" dirty="0"/>
              <a:t/>
            </a:r>
            <a:br>
              <a:rPr lang="pt-BR" sz="1000" dirty="0"/>
            </a:br>
            <a:r>
              <a:rPr lang="pt-BR" sz="2400" dirty="0"/>
              <a:t>Parágrafo único. </a:t>
            </a:r>
            <a:r>
              <a:rPr lang="pt-BR" sz="2400" dirty="0">
                <a:solidFill>
                  <a:srgbClr val="C00000"/>
                </a:solidFill>
              </a:rPr>
              <a:t>Findo o prazo </a:t>
            </a:r>
            <a:r>
              <a:rPr lang="pt-BR" sz="2400" dirty="0"/>
              <a:t>referido no </a:t>
            </a:r>
            <a:r>
              <a:rPr lang="pt-BR" sz="2400" i="1" dirty="0"/>
              <a:t>caput</a:t>
            </a:r>
            <a:r>
              <a:rPr lang="pt-BR" sz="2400" dirty="0">
                <a:solidFill>
                  <a:srgbClr val="C00000"/>
                </a:solidFill>
              </a:rPr>
              <a:t>, o dirigente máximo </a:t>
            </a:r>
            <a:r>
              <a:rPr lang="pt-BR" sz="2400" dirty="0" smtClean="0">
                <a:solidFill>
                  <a:srgbClr val="C00000"/>
                </a:solidFill>
              </a:rPr>
              <a:t>da unidade </a:t>
            </a:r>
            <a:r>
              <a:rPr lang="pt-BR" sz="2400" dirty="0">
                <a:solidFill>
                  <a:srgbClr val="C00000"/>
                </a:solidFill>
              </a:rPr>
              <a:t>jurisdicionada e todos os agentes públicos envolvidos no </a:t>
            </a:r>
            <a:r>
              <a:rPr lang="pt-BR" sz="2400" dirty="0" smtClean="0">
                <a:solidFill>
                  <a:srgbClr val="C00000"/>
                </a:solidFill>
              </a:rPr>
              <a:t>cadastramento, na </a:t>
            </a:r>
            <a:r>
              <a:rPr lang="pt-BR" sz="2400" dirty="0">
                <a:solidFill>
                  <a:srgbClr val="C00000"/>
                </a:solidFill>
              </a:rPr>
              <a:t>geração, no envio dos dados e na análise das informações, ficam sujeitos </a:t>
            </a:r>
            <a:r>
              <a:rPr lang="pt-BR" sz="2400" dirty="0" smtClean="0">
                <a:solidFill>
                  <a:srgbClr val="C00000"/>
                </a:solidFill>
              </a:rPr>
              <a:t>às sanções </a:t>
            </a:r>
            <a:r>
              <a:rPr lang="pt-BR" sz="2400" dirty="0"/>
              <a:t>previstas no Capítulo VII desta Instrução </a:t>
            </a:r>
            <a:r>
              <a:rPr lang="pt-BR" sz="2400" dirty="0" smtClean="0"/>
              <a:t>Normativa</a:t>
            </a:r>
          </a:p>
          <a:p>
            <a:pPr algn="just"/>
            <a:endParaRPr lang="pt-BR" sz="1000" dirty="0" smtClean="0"/>
          </a:p>
          <a:p>
            <a:pPr algn="just"/>
            <a:r>
              <a:rPr lang="pt-BR" sz="2400" dirty="0" smtClean="0"/>
              <a:t> </a:t>
            </a:r>
            <a:endParaRPr lang="pt-BR" sz="2400" dirty="0" smtClean="0">
              <a:latin typeface="Calibri (Corpo)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9448800" y="13855"/>
            <a:ext cx="2743200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FF0000"/>
                </a:solidFill>
              </a:rPr>
              <a:t>Não ter prazo, no ano de implantação, ou 60 dias.</a:t>
            </a:r>
            <a:endParaRPr lang="pt-BR" sz="2000" dirty="0">
              <a:solidFill>
                <a:srgbClr val="FF0000"/>
              </a:solidFill>
            </a:endParaRPr>
          </a:p>
        </p:txBody>
      </p:sp>
      <p:sp>
        <p:nvSpPr>
          <p:cNvPr id="5" name="Forma Livre 4"/>
          <p:cNvSpPr/>
          <p:nvPr/>
        </p:nvSpPr>
        <p:spPr>
          <a:xfrm>
            <a:off x="8667368" y="322628"/>
            <a:ext cx="1252487" cy="993554"/>
          </a:xfrm>
          <a:custGeom>
            <a:avLst/>
            <a:gdLst>
              <a:gd name="connsiteX0" fmla="*/ 1252487 w 1252487"/>
              <a:gd name="connsiteY0" fmla="*/ 993554 h 993554"/>
              <a:gd name="connsiteX1" fmla="*/ 5577 w 1252487"/>
              <a:gd name="connsiteY1" fmla="*/ 494790 h 993554"/>
              <a:gd name="connsiteX2" fmla="*/ 795287 w 1252487"/>
              <a:gd name="connsiteY2" fmla="*/ 23736 h 993554"/>
              <a:gd name="connsiteX3" fmla="*/ 836850 w 1252487"/>
              <a:gd name="connsiteY3" fmla="*/ 65299 h 993554"/>
              <a:gd name="connsiteX4" fmla="*/ 836850 w 1252487"/>
              <a:gd name="connsiteY4" fmla="*/ 65299 h 993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2487" h="993554">
                <a:moveTo>
                  <a:pt x="1252487" y="993554"/>
                </a:moveTo>
                <a:cubicBezTo>
                  <a:pt x="667132" y="824990"/>
                  <a:pt x="81777" y="656426"/>
                  <a:pt x="5577" y="494790"/>
                </a:cubicBezTo>
                <a:cubicBezTo>
                  <a:pt x="-70623" y="333154"/>
                  <a:pt x="656741" y="95318"/>
                  <a:pt x="795287" y="23736"/>
                </a:cubicBezTo>
                <a:cubicBezTo>
                  <a:pt x="933833" y="-47846"/>
                  <a:pt x="836850" y="65299"/>
                  <a:pt x="836850" y="65299"/>
                </a:cubicBezTo>
                <a:lnTo>
                  <a:pt x="836850" y="65299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630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61009" y="1941821"/>
            <a:ext cx="10820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Art</a:t>
            </a:r>
            <a:r>
              <a:rPr lang="pt-BR" sz="2400" dirty="0"/>
              <a:t>. 26 O dirigente máximo da unidade jurisdicionada </a:t>
            </a:r>
            <a:r>
              <a:rPr lang="pt-BR" sz="2400" dirty="0">
                <a:solidFill>
                  <a:srgbClr val="C00000"/>
                </a:solidFill>
              </a:rPr>
              <a:t>não se exime da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responsabilidade</a:t>
            </a:r>
            <a:r>
              <a:rPr lang="pt-BR" sz="2400" dirty="0"/>
              <a:t> pela tempestividade e exatidão das informações transmitidas</a:t>
            </a:r>
            <a:br>
              <a:rPr lang="pt-BR" sz="2400" dirty="0"/>
            </a:br>
            <a:r>
              <a:rPr lang="pt-BR" sz="2400" dirty="0"/>
              <a:t>eletronicamente ao TCE/SC, ainda que tenham sido realizadas por outorga ou</a:t>
            </a:r>
            <a:br>
              <a:rPr lang="pt-BR" sz="2400" dirty="0"/>
            </a:br>
            <a:r>
              <a:rPr lang="pt-BR" sz="2400" dirty="0"/>
              <a:t>delegação de poderes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Parágrafo único. A demora ou erro eventual, resultantes da utilização</a:t>
            </a:r>
            <a:br>
              <a:rPr lang="pt-BR" sz="2400" dirty="0"/>
            </a:br>
            <a:r>
              <a:rPr lang="pt-BR" sz="2400" dirty="0"/>
              <a:t>incorreta do serviço disponibilizado para remessa, </a:t>
            </a:r>
            <a:r>
              <a:rPr lang="pt-BR" sz="2400" dirty="0">
                <a:solidFill>
                  <a:srgbClr val="C00000"/>
                </a:solidFill>
              </a:rPr>
              <a:t>não poderá ser imputado ao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TCE/SC</a:t>
            </a:r>
            <a:r>
              <a:rPr lang="pt-BR" sz="2400" dirty="0"/>
              <a:t> para fins de exclusão de responsabilidade do jurisdicionado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 smtClean="0"/>
              <a:t> 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81589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61009" y="1941821"/>
            <a:ext cx="1082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27 As </a:t>
            </a:r>
            <a:r>
              <a:rPr lang="pt-BR" sz="2400" dirty="0">
                <a:solidFill>
                  <a:srgbClr val="C00000"/>
                </a:solidFill>
              </a:rPr>
              <a:t>falhas de transmissão de dados entre as estações de trabalho dos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usuários externos e a rede de comunicação pública</a:t>
            </a:r>
            <a:r>
              <a:rPr lang="pt-BR" sz="2400" dirty="0"/>
              <a:t>, assim como </a:t>
            </a:r>
            <a:r>
              <a:rPr lang="pt-BR" sz="2400" dirty="0">
                <a:solidFill>
                  <a:srgbClr val="C00000"/>
                </a:solidFill>
              </a:rPr>
              <a:t>a impossibilidade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técnica que decorra de falhas nos equipamentos ou programas dos usuários</a:t>
            </a:r>
            <a:r>
              <a:rPr lang="pt-BR" sz="2400" dirty="0"/>
              <a:t>, </a:t>
            </a:r>
            <a:r>
              <a:rPr lang="pt-BR" sz="2400" b="1" dirty="0">
                <a:solidFill>
                  <a:srgbClr val="C00000"/>
                </a:solidFill>
              </a:rPr>
              <a:t>não</a:t>
            </a:r>
            <a:br>
              <a:rPr lang="pt-BR" sz="2400" b="1" dirty="0">
                <a:solidFill>
                  <a:srgbClr val="C00000"/>
                </a:solidFill>
              </a:rPr>
            </a:br>
            <a:r>
              <a:rPr lang="pt-BR" sz="2400" b="1" dirty="0">
                <a:solidFill>
                  <a:srgbClr val="C00000"/>
                </a:solidFill>
              </a:rPr>
              <a:t>caracterizam </a:t>
            </a:r>
            <a:r>
              <a:rPr lang="pt-BR" sz="2400" b="1" dirty="0" smtClean="0">
                <a:solidFill>
                  <a:srgbClr val="C00000"/>
                </a:solidFill>
              </a:rPr>
              <a:t>indisponibilidade</a:t>
            </a:r>
            <a:r>
              <a:rPr lang="pt-BR" sz="24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exceto quanto existirem justificativas aceitáveis </a:t>
            </a:r>
            <a:endParaRPr lang="pt-BR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Parágrafo único. O TCE/SC manterá sistema de monitoramento da</a:t>
            </a:r>
            <a:br>
              <a:rPr lang="pt-BR" sz="2400" dirty="0"/>
            </a:br>
            <a:r>
              <a:rPr lang="pt-BR" sz="2400" dirty="0"/>
              <a:t>disponibilidade dos serviços de recepção dos dados encaminhados pelas unidades</a:t>
            </a:r>
            <a:br>
              <a:rPr lang="pt-BR" sz="2400" dirty="0"/>
            </a:br>
            <a:r>
              <a:rPr lang="pt-BR" sz="2400" dirty="0"/>
              <a:t>jurisdicionadas. </a:t>
            </a:r>
            <a:endParaRPr lang="pt-BR" sz="2400" dirty="0" smtClean="0"/>
          </a:p>
        </p:txBody>
      </p:sp>
      <p:sp>
        <p:nvSpPr>
          <p:cNvPr id="2" name="CaixaDeTexto 1"/>
          <p:cNvSpPr txBox="1"/>
          <p:nvPr/>
        </p:nvSpPr>
        <p:spPr>
          <a:xfrm>
            <a:off x="645937" y="5707043"/>
            <a:ext cx="10650544" cy="46166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rgbClr val="C00000"/>
                </a:solidFill>
              </a:rPr>
              <a:t>Preocupação com problemas de equipamentos, softwares e internet nos municípios</a:t>
            </a:r>
            <a:endParaRPr lang="pt-BR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764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61009" y="1941821"/>
            <a:ext cx="10820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29 </a:t>
            </a:r>
            <a:r>
              <a:rPr lang="pt-BR" sz="2400" dirty="0">
                <a:solidFill>
                  <a:srgbClr val="C00000"/>
                </a:solidFill>
              </a:rPr>
              <a:t>As pessoas físicas ou jurídicas contratadas </a:t>
            </a:r>
            <a:r>
              <a:rPr lang="pt-BR" sz="2400" dirty="0"/>
              <a:t>pela unidade jurisdicionada</a:t>
            </a:r>
            <a:br>
              <a:rPr lang="pt-BR" sz="2400" dirty="0"/>
            </a:br>
            <a:r>
              <a:rPr lang="pt-BR" sz="2400" dirty="0"/>
              <a:t>para fornecerem sistemas de gestão, serviços ou assessoria para remessa de dados</a:t>
            </a:r>
            <a:br>
              <a:rPr lang="pt-BR" sz="2400" dirty="0"/>
            </a:br>
            <a:r>
              <a:rPr lang="pt-BR" sz="2400" dirty="0"/>
              <a:t>e informações que cometerem infração administrativa, como inexecução total ou</a:t>
            </a:r>
            <a:br>
              <a:rPr lang="pt-BR" sz="2400" dirty="0"/>
            </a:br>
            <a:r>
              <a:rPr lang="pt-BR" sz="2400" dirty="0"/>
              <a:t>parcial de qualquer obrigação assumida em decorrência da contratação, </a:t>
            </a:r>
            <a:r>
              <a:rPr lang="pt-BR" sz="2400" dirty="0">
                <a:solidFill>
                  <a:srgbClr val="C00000"/>
                </a:solidFill>
              </a:rPr>
              <a:t>estarão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sujeitas a responsabilização,</a:t>
            </a:r>
            <a:r>
              <a:rPr lang="pt-BR" sz="2400" dirty="0"/>
              <a:t> nos termos da Lei (federal) n. 8.666/1993 e da Lei</a:t>
            </a:r>
            <a:br>
              <a:rPr lang="pt-BR" sz="2400" dirty="0"/>
            </a:br>
            <a:r>
              <a:rPr lang="pt-BR" sz="2400" dirty="0"/>
              <a:t>(federal) n. 10.520/2002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Parágrafo único. Dos </a:t>
            </a:r>
            <a:r>
              <a:rPr lang="pt-BR" sz="2400" dirty="0">
                <a:solidFill>
                  <a:srgbClr val="C00000"/>
                </a:solidFill>
              </a:rPr>
              <a:t>contratos deverão constar cláusulas de acordo de nível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de serviço e de responsabilização pela quitação das penalidades impostas pelo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TCE/SC</a:t>
            </a:r>
            <a:r>
              <a:rPr lang="pt-BR" sz="2400" dirty="0"/>
              <a:t> decorrentes da inexecução ou execução defeituosa do contrato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 smtClean="0"/>
              <a:t> 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71227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34400" y="1510144"/>
            <a:ext cx="1082040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30 O descumprimento dos dispositivos desta Instrução Normativa </a:t>
            </a:r>
            <a:r>
              <a:rPr lang="pt-BR" sz="2400" dirty="0">
                <a:solidFill>
                  <a:srgbClr val="C00000"/>
                </a:solidFill>
              </a:rPr>
              <a:t>enseja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a aplicação de multa</a:t>
            </a:r>
            <a:r>
              <a:rPr lang="pt-BR" sz="2400" dirty="0"/>
              <a:t>, </a:t>
            </a:r>
            <a:r>
              <a:rPr lang="pt-BR" sz="2400" dirty="0" smtClean="0"/>
              <a:t>...</a:t>
            </a:r>
          </a:p>
          <a:p>
            <a:pPr algn="just"/>
            <a:endParaRPr lang="pt-BR" sz="1000" dirty="0" smtClean="0"/>
          </a:p>
          <a:p>
            <a:pPr algn="just"/>
            <a:r>
              <a:rPr lang="pt-BR" sz="2400" dirty="0" smtClean="0"/>
              <a:t>§ </a:t>
            </a:r>
            <a:r>
              <a:rPr lang="pt-BR" sz="2400" dirty="0"/>
              <a:t>1° Caracterizam o descumprimento dos dispositivos </a:t>
            </a:r>
            <a:r>
              <a:rPr lang="pt-BR" sz="2400" dirty="0" smtClean="0"/>
              <a:t>...:</a:t>
            </a:r>
          </a:p>
          <a:p>
            <a:pPr algn="just"/>
            <a:r>
              <a:rPr lang="pt-BR" sz="1000" dirty="0"/>
              <a:t/>
            </a:r>
            <a:br>
              <a:rPr lang="pt-BR" sz="1000" dirty="0"/>
            </a:br>
            <a:r>
              <a:rPr lang="pt-BR" sz="2400" dirty="0"/>
              <a:t>I – a omissão, o envio extemporâneo ou o lançamento incorreto dos dados e</a:t>
            </a:r>
            <a:br>
              <a:rPr lang="pt-BR" sz="2400" dirty="0"/>
            </a:br>
            <a:r>
              <a:rPr lang="pt-BR" sz="2400" dirty="0"/>
              <a:t>informações no </a:t>
            </a:r>
            <a:r>
              <a:rPr lang="pt-BR" sz="2400" dirty="0" err="1"/>
              <a:t>e-SFINGE</a:t>
            </a:r>
            <a:r>
              <a:rPr lang="pt-BR" sz="2400" dirty="0" smtClean="0"/>
              <a:t>;</a:t>
            </a:r>
          </a:p>
          <a:p>
            <a:pPr algn="just"/>
            <a:r>
              <a:rPr lang="pt-BR" sz="1000" dirty="0"/>
              <a:t/>
            </a:r>
            <a:br>
              <a:rPr lang="pt-BR" sz="1000" dirty="0"/>
            </a:br>
            <a:r>
              <a:rPr lang="pt-BR" sz="2400" dirty="0"/>
              <a:t>II – o cancelamento do envio dos dados e informações, sem </a:t>
            </a:r>
            <a:r>
              <a:rPr lang="pt-BR" sz="2400" dirty="0" smtClean="0"/>
              <a:t>justificativas</a:t>
            </a:r>
            <a:r>
              <a:rPr lang="pt-BR" sz="2400" b="1" dirty="0"/>
              <a:t/>
            </a:r>
            <a:br>
              <a:rPr lang="pt-BR" sz="2400" b="1" dirty="0"/>
            </a:br>
            <a:r>
              <a:rPr lang="pt-BR" sz="2400" dirty="0"/>
              <a:t>aceitáveis pelo TCE/SC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1000" dirty="0"/>
              <a:t/>
            </a:r>
            <a:br>
              <a:rPr lang="pt-BR" sz="1000" dirty="0"/>
            </a:br>
            <a:r>
              <a:rPr lang="pt-BR" sz="2400" dirty="0"/>
              <a:t>§ 2° A hipótese prevista no inciso II do § 1º equipara-se à ausência de remessa</a:t>
            </a:r>
            <a:br>
              <a:rPr lang="pt-BR" sz="2400" dirty="0"/>
            </a:br>
            <a:r>
              <a:rPr lang="pt-BR" sz="2400" dirty="0"/>
              <a:t>dos dados no prazo estabelecido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1000" dirty="0"/>
              <a:t/>
            </a:r>
            <a:br>
              <a:rPr lang="pt-BR" sz="1000" dirty="0"/>
            </a:br>
            <a:r>
              <a:rPr lang="pt-BR" sz="2400" dirty="0"/>
              <a:t>§ 3º O descumprimento a que se refere este artigo também sujeitará a</a:t>
            </a:r>
            <a:br>
              <a:rPr lang="pt-BR" sz="2400" dirty="0"/>
            </a:br>
            <a:r>
              <a:rPr lang="pt-BR" sz="2400" dirty="0"/>
              <a:t>Unidade Jurisdicionada a inspeções e/ou outras medidas legais cabíveis</a:t>
            </a:r>
            <a:r>
              <a:rPr lang="pt-B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122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61009" y="2044717"/>
            <a:ext cx="10820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31 Será gerada notificação automática pelo sistema quando a ausência</a:t>
            </a:r>
            <a:br>
              <a:rPr lang="pt-BR" sz="2400" dirty="0"/>
            </a:br>
            <a:r>
              <a:rPr lang="pt-BR" sz="2400" dirty="0"/>
              <a:t>ou atraso de remessa de dados e informações ocorrer por período superior a</a:t>
            </a:r>
            <a:br>
              <a:rPr lang="pt-BR" sz="2400" dirty="0"/>
            </a:br>
            <a:r>
              <a:rPr lang="pt-BR" sz="2400" dirty="0">
                <a:solidFill>
                  <a:srgbClr val="C00000"/>
                </a:solidFill>
              </a:rPr>
              <a:t>quinze (15) dias</a:t>
            </a:r>
            <a:r>
              <a:rPr lang="pt-BR" sz="2400" dirty="0" smtClean="0"/>
              <a:t>. </a:t>
            </a:r>
            <a:r>
              <a:rPr lang="pt-BR" sz="2400" u="sng" dirty="0" smtClean="0">
                <a:solidFill>
                  <a:schemeClr val="bg2">
                    <a:lumMod val="50000"/>
                  </a:schemeClr>
                </a:solidFill>
              </a:rPr>
              <a:t>(Preocupação na transição)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Parágrafo único. Será, também, objeto de notificação automática o</a:t>
            </a:r>
            <a:br>
              <a:rPr lang="pt-BR" sz="2400" dirty="0"/>
            </a:br>
            <a:r>
              <a:rPr lang="pt-BR" sz="2400" dirty="0"/>
              <a:t>cancelamento, de forma reiterada, dos dados e informações enviados ao Tribunal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/>
              <a:t>Art. 32 Não haverá aplicação de penalidades quando o cancelamento e</a:t>
            </a:r>
            <a:br>
              <a:rPr lang="pt-BR" sz="2400" dirty="0"/>
            </a:br>
            <a:r>
              <a:rPr lang="pt-BR" sz="2400" dirty="0"/>
              <a:t>substituição dos dados e informações ocorrer em </a:t>
            </a:r>
            <a:r>
              <a:rPr lang="pt-BR" sz="2400" dirty="0">
                <a:solidFill>
                  <a:srgbClr val="C00000"/>
                </a:solidFill>
              </a:rPr>
              <a:t>até 15 (quinze) dias</a:t>
            </a:r>
            <a:r>
              <a:rPr lang="pt-BR" sz="2400" dirty="0"/>
              <a:t>, após a data</a:t>
            </a:r>
            <a:br>
              <a:rPr lang="pt-BR" sz="2400" dirty="0"/>
            </a:br>
            <a:r>
              <a:rPr lang="pt-BR" sz="2400" dirty="0"/>
              <a:t>do envio</a:t>
            </a:r>
            <a:r>
              <a:rPr lang="pt-B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947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964873" y="4719606"/>
            <a:ext cx="7163564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2400" dirty="0" smtClean="0">
                <a:solidFill>
                  <a:srgbClr val="002060"/>
                </a:solidFill>
              </a:rPr>
              <a:t>Preocupação com os prazos a partir da exigência on-line</a:t>
            </a:r>
          </a:p>
          <a:p>
            <a:r>
              <a:rPr lang="pt-BR" sz="2400" dirty="0" smtClean="0">
                <a:solidFill>
                  <a:srgbClr val="002060"/>
                </a:solidFill>
              </a:rPr>
              <a:t>Preocupação com as certidões</a:t>
            </a:r>
          </a:p>
          <a:p>
            <a:r>
              <a:rPr lang="pt-BR" sz="2400" dirty="0" smtClean="0">
                <a:solidFill>
                  <a:srgbClr val="002060"/>
                </a:solidFill>
              </a:rPr>
              <a:t>Preocupação com período de transição</a:t>
            </a:r>
            <a:endParaRPr lang="pt-BR" sz="2400" dirty="0">
              <a:solidFill>
                <a:srgbClr val="00206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61009" y="1941821"/>
            <a:ext cx="1082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24 </a:t>
            </a:r>
            <a:r>
              <a:rPr lang="pt-BR" sz="2400" dirty="0">
                <a:solidFill>
                  <a:srgbClr val="C00000"/>
                </a:solidFill>
              </a:rPr>
              <a:t>As certidões </a:t>
            </a:r>
            <a:r>
              <a:rPr lang="pt-BR" sz="2400" dirty="0"/>
              <a:t>requeridas pelos municípios </a:t>
            </a:r>
            <a:r>
              <a:rPr lang="pt-BR" sz="2400" dirty="0">
                <a:solidFill>
                  <a:srgbClr val="C00000"/>
                </a:solidFill>
              </a:rPr>
              <a:t>somente serão </a:t>
            </a:r>
            <a:r>
              <a:rPr lang="pt-BR" sz="2400" dirty="0" smtClean="0">
                <a:solidFill>
                  <a:srgbClr val="C00000"/>
                </a:solidFill>
              </a:rPr>
              <a:t>emitidas mediante </a:t>
            </a:r>
            <a:r>
              <a:rPr lang="pt-BR" sz="2400" dirty="0">
                <a:solidFill>
                  <a:srgbClr val="C00000"/>
                </a:solidFill>
              </a:rPr>
              <a:t>remessa da integralidade dos dados e informações requeridos pelo </a:t>
            </a:r>
            <a:r>
              <a:rPr lang="pt-BR" sz="2400" dirty="0" err="1">
                <a:solidFill>
                  <a:srgbClr val="C00000"/>
                </a:solidFill>
              </a:rPr>
              <a:t>eSFINGE</a:t>
            </a:r>
            <a:r>
              <a:rPr lang="pt-BR" sz="2400" dirty="0"/>
              <a:t>, relativas ao Poder Legislativo e aos órgãos e entidades integrantes </a:t>
            </a:r>
            <a:r>
              <a:rPr lang="pt-BR" sz="2400" dirty="0" smtClean="0"/>
              <a:t>da estrutura </a:t>
            </a:r>
            <a:r>
              <a:rPr lang="pt-BR" sz="2400" dirty="0"/>
              <a:t>do Poder Executivo.</a:t>
            </a:r>
            <a:r>
              <a:rPr lang="pt-BR" sz="2400" dirty="0" smtClean="0"/>
              <a:t>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36714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68037" y="1510144"/>
            <a:ext cx="1068185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Artigo 2º</a:t>
            </a:r>
          </a:p>
          <a:p>
            <a:pPr algn="just"/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XIX - órgão central do sistema de controle interno: unidade administrativa</a:t>
            </a:r>
            <a:b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integrante do sistema de controle interno da Administração Pública estadual ou</a:t>
            </a:r>
            <a:b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municipal, incumbida da coordenação, do planejamento, da normatização e do</a:t>
            </a:r>
            <a:b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controle das atividades do sistema de controle interno, bem como do apoio às</a:t>
            </a:r>
            <a:b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atividades de controle externo exercidas pelo Tribunal de Contas; </a:t>
            </a:r>
            <a:b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188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68037" y="1510144"/>
            <a:ext cx="1068185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Artigo 2º</a:t>
            </a:r>
          </a:p>
          <a:p>
            <a:pPr algn="just"/>
            <a:r>
              <a:rPr lang="pt-BR" sz="2400" dirty="0" smtClean="0"/>
              <a:t>XX </a:t>
            </a:r>
            <a:r>
              <a:rPr lang="pt-BR" sz="2400" dirty="0"/>
              <a:t>– </a:t>
            </a:r>
            <a:r>
              <a:rPr lang="pt-BR" sz="2400" dirty="0">
                <a:solidFill>
                  <a:srgbClr val="C00000"/>
                </a:solidFill>
              </a:rPr>
              <a:t>órgão de controle interno</a:t>
            </a:r>
            <a:r>
              <a:rPr lang="pt-BR" sz="2400" dirty="0"/>
              <a:t>: unidade administrativa integrante da</a:t>
            </a:r>
            <a:br>
              <a:rPr lang="pt-BR" sz="2400" dirty="0"/>
            </a:br>
            <a:r>
              <a:rPr lang="pt-BR" sz="2400" dirty="0"/>
              <a:t>estrutura do ente, com atividades, funções e competências segregadas das demais</a:t>
            </a:r>
            <a:br>
              <a:rPr lang="pt-BR" sz="2400" dirty="0"/>
            </a:br>
            <a:r>
              <a:rPr lang="pt-BR" sz="2400" dirty="0"/>
              <a:t>unidades administrativas, inclusive em relação às unidades de execução</a:t>
            </a:r>
            <a:br>
              <a:rPr lang="pt-BR" sz="2400" dirty="0"/>
            </a:br>
            <a:r>
              <a:rPr lang="pt-BR" sz="2400" dirty="0"/>
              <a:t>orçamentária e financeira, </a:t>
            </a:r>
            <a:r>
              <a:rPr lang="pt-BR" sz="2400" dirty="0">
                <a:solidFill>
                  <a:srgbClr val="C00000"/>
                </a:solidFill>
              </a:rPr>
              <a:t>incumbida</a:t>
            </a:r>
            <a:r>
              <a:rPr lang="pt-BR" sz="2400" dirty="0"/>
              <a:t>, dentre outras funções, </a:t>
            </a:r>
            <a:r>
              <a:rPr lang="pt-BR" sz="2400" dirty="0">
                <a:solidFill>
                  <a:srgbClr val="C00000"/>
                </a:solidFill>
              </a:rPr>
              <a:t>da</a:t>
            </a:r>
            <a:r>
              <a:rPr lang="pt-BR" sz="2400" dirty="0"/>
              <a:t> </a:t>
            </a:r>
            <a:r>
              <a:rPr lang="pt-BR" sz="2400" dirty="0">
                <a:solidFill>
                  <a:srgbClr val="C00000"/>
                </a:solidFill>
              </a:rPr>
              <a:t>verificação da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regularidade dos atos de gestão e da consistência e qualidade dos controles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internos</a:t>
            </a:r>
            <a:r>
              <a:rPr lang="pt-BR" sz="2400" dirty="0"/>
              <a:t>, bem como do apoio às atividades de controle externo exercidas pelo</a:t>
            </a:r>
            <a:br>
              <a:rPr lang="pt-BR" sz="2400" dirty="0"/>
            </a:br>
            <a:r>
              <a:rPr lang="pt-BR" sz="2400" dirty="0"/>
              <a:t>TCE/SC;</a:t>
            </a:r>
            <a:r>
              <a:rPr lang="pt-BR" sz="2400" dirty="0" smtClean="0"/>
              <a:t> </a:t>
            </a:r>
          </a:p>
          <a:p>
            <a:pPr algn="just"/>
            <a:r>
              <a:rPr lang="pt-BR" sz="2400" dirty="0"/>
              <a:t>Art. 17 </a:t>
            </a:r>
            <a:r>
              <a:rPr lang="pt-BR" sz="2400" dirty="0" smtClean="0"/>
              <a:t>...</a:t>
            </a:r>
          </a:p>
          <a:p>
            <a:pPr algn="just"/>
            <a:r>
              <a:rPr lang="pt-BR" sz="2400" dirty="0" smtClean="0"/>
              <a:t>§ </a:t>
            </a:r>
            <a:r>
              <a:rPr lang="pt-BR" sz="2400" dirty="0"/>
              <a:t>1º Visando garantir a continuidade dos serviços, </a:t>
            </a:r>
            <a:r>
              <a:rPr lang="pt-BR" sz="2400" dirty="0">
                <a:solidFill>
                  <a:srgbClr val="C00000"/>
                </a:solidFill>
              </a:rPr>
              <a:t>o titular do órgão de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controle interno deverá contar com ao menos um suplente</a:t>
            </a:r>
            <a:r>
              <a:rPr lang="pt-BR" sz="2400" dirty="0"/>
              <a:t>, ocupante de cargo</a:t>
            </a:r>
            <a:br>
              <a:rPr lang="pt-BR" sz="2400" dirty="0"/>
            </a:br>
            <a:r>
              <a:rPr lang="pt-BR" sz="2400" dirty="0"/>
              <a:t>efetivo, que o substituirá nas suas ausências e </a:t>
            </a:r>
            <a:r>
              <a:rPr lang="pt-BR" sz="2400" dirty="0" smtClean="0"/>
              <a:t>impedimentos.</a:t>
            </a:r>
          </a:p>
          <a:p>
            <a:pPr algn="just"/>
            <a:r>
              <a:rPr lang="pt-BR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13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37309" y="1877824"/>
            <a:ext cx="1082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pt-BR" sz="2400" dirty="0" smtClean="0">
                <a:solidFill>
                  <a:srgbClr val="C00000"/>
                </a:solidFill>
              </a:rPr>
              <a:t>Justificativas aceitáveis (maior definição)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pt-BR" sz="2400" dirty="0" smtClean="0">
                <a:solidFill>
                  <a:srgbClr val="C00000"/>
                </a:solidFill>
              </a:rPr>
              <a:t>Cancelamento reiterado (maior definição)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pt-BR" sz="2400" dirty="0" smtClean="0">
                <a:solidFill>
                  <a:srgbClr val="C00000"/>
                </a:solidFill>
              </a:rPr>
              <a:t>Regras de consistência (impeditivas no envio on-line?)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pt-BR" sz="2400" dirty="0" smtClean="0">
                <a:solidFill>
                  <a:srgbClr val="C00000"/>
                </a:solidFill>
              </a:rPr>
              <a:t>Conjunto de dados e/ou informações (quais definidos pelo TCE)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pt-BR" sz="2400" dirty="0" smtClean="0">
                <a:solidFill>
                  <a:srgbClr val="C00000"/>
                </a:solidFill>
              </a:rPr>
              <a:t>Dificuldade de envio de informações de pessoal on-line</a:t>
            </a:r>
          </a:p>
        </p:txBody>
      </p:sp>
    </p:spTree>
    <p:extLst>
      <p:ext uri="{BB962C8B-B14F-4D97-AF65-F5344CB8AC3E}">
        <p14:creationId xmlns:p14="http://schemas.microsoft.com/office/powerpoint/2010/main" val="337895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23241" y="1652741"/>
            <a:ext cx="1082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2º </a:t>
            </a:r>
            <a:r>
              <a:rPr lang="pt-BR" sz="2400" dirty="0" smtClean="0"/>
              <a:t>...</a:t>
            </a:r>
          </a:p>
          <a:p>
            <a:pPr algn="just"/>
            <a:r>
              <a:rPr lang="pt-BR" sz="2400" dirty="0" smtClean="0"/>
              <a:t>...</a:t>
            </a:r>
          </a:p>
          <a:p>
            <a:pPr algn="just"/>
            <a:r>
              <a:rPr lang="pt-BR" sz="2400" dirty="0"/>
              <a:t>XIII – </a:t>
            </a:r>
            <a:r>
              <a:rPr lang="pt-BR" sz="2400" b="1" dirty="0"/>
              <a:t>regras de consistência (</a:t>
            </a:r>
            <a:r>
              <a:rPr lang="pt-BR" sz="2400" b="1" dirty="0" err="1"/>
              <a:t>CONs</a:t>
            </a:r>
            <a:r>
              <a:rPr lang="pt-BR" sz="2400" dirty="0"/>
              <a:t>): parâmetros previamente definidos e</a:t>
            </a:r>
            <a:br>
              <a:rPr lang="pt-BR" sz="2400" dirty="0"/>
            </a:br>
            <a:r>
              <a:rPr lang="pt-BR" sz="2400" dirty="0"/>
              <a:t>publicados no endereço eletrônico do TCE/SC que objetivam garantir a integridade,</a:t>
            </a:r>
            <a:br>
              <a:rPr lang="pt-BR" sz="2400" dirty="0"/>
            </a:br>
            <a:r>
              <a:rPr lang="pt-BR" sz="2400" dirty="0"/>
              <a:t>a consistência e a confiabilidade dos dados e informações remetidos pelos</a:t>
            </a:r>
            <a:br>
              <a:rPr lang="pt-BR" sz="2400" dirty="0"/>
            </a:br>
            <a:r>
              <a:rPr lang="pt-BR" sz="2400" dirty="0"/>
              <a:t>jurisdicionados, podendo ser </a:t>
            </a:r>
            <a:r>
              <a:rPr lang="pt-BR" sz="2400" b="1" i="1" u="sng" dirty="0">
                <a:solidFill>
                  <a:srgbClr val="92D050"/>
                </a:solidFill>
              </a:rPr>
              <a:t>impeditivos</a:t>
            </a:r>
            <a:r>
              <a:rPr lang="pt-BR" sz="2400" dirty="0"/>
              <a:t>, assim entendidos aqueles que, quando</a:t>
            </a:r>
            <a:br>
              <a:rPr lang="pt-BR" sz="2400" dirty="0"/>
            </a:br>
            <a:r>
              <a:rPr lang="pt-BR" sz="2400" dirty="0"/>
              <a:t>descumpridos, impedem que os dados sejam recepcionados pelo TCE/SC, e </a:t>
            </a:r>
            <a:r>
              <a:rPr lang="pt-BR" sz="2400" b="1" i="1" dirty="0"/>
              <a:t>alertas</a:t>
            </a:r>
            <a:br>
              <a:rPr lang="pt-BR" sz="2400" b="1" i="1" dirty="0"/>
            </a:br>
            <a:r>
              <a:rPr lang="pt-BR" sz="2400" dirty="0"/>
              <a:t>aqueles em que há possibilidade de erro em dados e informações encaminhados</a:t>
            </a:r>
            <a:r>
              <a:rPr lang="pt-BR" sz="2400" dirty="0" smtClean="0"/>
              <a:t>;</a:t>
            </a:r>
          </a:p>
        </p:txBody>
      </p:sp>
      <p:cxnSp>
        <p:nvCxnSpPr>
          <p:cNvPr id="4" name="Conector de Seta Reta 3"/>
          <p:cNvCxnSpPr/>
          <p:nvPr/>
        </p:nvCxnSpPr>
        <p:spPr>
          <a:xfrm flipV="1">
            <a:off x="5809957" y="1195363"/>
            <a:ext cx="3151163" cy="2701388"/>
          </a:xfrm>
          <a:prstGeom prst="straightConnector1">
            <a:avLst/>
          </a:prstGeom>
          <a:ln w="2222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>
            <a:off x="623241" y="5275385"/>
            <a:ext cx="1082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XV – </a:t>
            </a:r>
            <a:r>
              <a:rPr lang="pt-BR" sz="2400" b="1" dirty="0"/>
              <a:t>cancelamento reiterado</a:t>
            </a:r>
            <a:r>
              <a:rPr lang="pt-BR" sz="2400" dirty="0"/>
              <a:t>: cancelamento repetido dos dados </a:t>
            </a:r>
            <a:r>
              <a:rPr lang="pt-BR" sz="2400" dirty="0" smtClean="0"/>
              <a:t>e informações </a:t>
            </a:r>
            <a:r>
              <a:rPr lang="pt-BR" sz="2400" dirty="0"/>
              <a:t>enviados ao TCE/SC pela unidade jurisdicionada</a:t>
            </a:r>
            <a:r>
              <a:rPr lang="pt-BR" sz="2400" dirty="0" smtClean="0"/>
              <a:t>; </a:t>
            </a:r>
            <a:r>
              <a:rPr lang="pt-BR" sz="2400" dirty="0" smtClean="0">
                <a:solidFill>
                  <a:srgbClr val="C00000"/>
                </a:solidFill>
              </a:rPr>
              <a:t>(qual parâmetro, conceituar)</a:t>
            </a:r>
            <a:endParaRPr lang="pt-BR" sz="2400" dirty="0">
              <a:solidFill>
                <a:srgbClr val="C00000"/>
              </a:solidFill>
            </a:endParaRP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742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37309" y="1877824"/>
            <a:ext cx="10820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2º </a:t>
            </a:r>
            <a:r>
              <a:rPr lang="pt-BR" sz="2400" dirty="0" smtClean="0"/>
              <a:t>...</a:t>
            </a:r>
          </a:p>
          <a:p>
            <a:pPr algn="just"/>
            <a:r>
              <a:rPr lang="pt-BR" sz="2400" dirty="0" smtClean="0"/>
              <a:t>...</a:t>
            </a:r>
          </a:p>
          <a:p>
            <a:pPr algn="just"/>
            <a:r>
              <a:rPr lang="pt-BR" sz="2400" dirty="0" smtClean="0"/>
              <a:t>XXI – </a:t>
            </a:r>
            <a:r>
              <a:rPr lang="pt-BR" sz="2400" dirty="0"/>
              <a:t>unidade jurisdicionada: unidade responsável pela remessa de dados e</a:t>
            </a:r>
            <a:br>
              <a:rPr lang="pt-BR" sz="2400" dirty="0"/>
            </a:br>
            <a:r>
              <a:rPr lang="pt-BR" sz="2400" dirty="0"/>
              <a:t>informações previstas nesta Instrução Normativa, por meio informatizado</a:t>
            </a:r>
            <a:r>
              <a:rPr lang="pt-BR" sz="2400" dirty="0" smtClean="0"/>
              <a:t>;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 smtClean="0"/>
              <a:t>XXII </a:t>
            </a:r>
            <a:r>
              <a:rPr lang="pt-BR" sz="2400" dirty="0"/>
              <a:t>– unidade gestora: unidade orçamentária ou administrativa investida do</a:t>
            </a:r>
            <a:br>
              <a:rPr lang="pt-BR" sz="2400" dirty="0"/>
            </a:br>
            <a:r>
              <a:rPr lang="pt-BR" sz="2400" dirty="0"/>
              <a:t>poder de gerir recursos orçamentários e financeiros, próprios ou sob</a:t>
            </a:r>
            <a:br>
              <a:rPr lang="pt-BR" sz="2400" dirty="0"/>
            </a:br>
            <a:r>
              <a:rPr lang="pt-BR" sz="2400" dirty="0"/>
              <a:t>descentralização</a:t>
            </a:r>
            <a:r>
              <a:rPr lang="pt-BR" sz="2400" dirty="0" smtClean="0"/>
              <a:t>;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 smtClean="0"/>
              <a:t>XXIII </a:t>
            </a:r>
            <a:r>
              <a:rPr lang="pt-BR" sz="2400" dirty="0"/>
              <a:t>– ato de gestão: qualquer ato administrativo que importe em alteração</a:t>
            </a:r>
            <a:br>
              <a:rPr lang="pt-BR" sz="2400" dirty="0"/>
            </a:br>
            <a:r>
              <a:rPr lang="pt-BR" sz="2400" dirty="0"/>
              <a:t>de natureza orçamentária, financeira e patrimonial, bem como na execução de</a:t>
            </a:r>
            <a:br>
              <a:rPr lang="pt-BR" sz="2400" dirty="0"/>
            </a:br>
            <a:r>
              <a:rPr lang="pt-BR" sz="2400" dirty="0"/>
              <a:t>serviços públicos</a:t>
            </a:r>
            <a:r>
              <a:rPr lang="pt-BR" sz="2400" dirty="0" smtClean="0"/>
              <a:t>;</a:t>
            </a:r>
          </a:p>
        </p:txBody>
      </p:sp>
      <p:sp>
        <p:nvSpPr>
          <p:cNvPr id="10" name="Forma Livre 9"/>
          <p:cNvSpPr/>
          <p:nvPr/>
        </p:nvSpPr>
        <p:spPr>
          <a:xfrm>
            <a:off x="83074" y="2840182"/>
            <a:ext cx="609653" cy="1136073"/>
          </a:xfrm>
          <a:custGeom>
            <a:avLst/>
            <a:gdLst>
              <a:gd name="connsiteX0" fmla="*/ 609653 w 609653"/>
              <a:gd name="connsiteY0" fmla="*/ 0 h 1136073"/>
              <a:gd name="connsiteX1" fmla="*/ 53 w 609653"/>
              <a:gd name="connsiteY1" fmla="*/ 734291 h 1136073"/>
              <a:gd name="connsiteX2" fmla="*/ 581944 w 609653"/>
              <a:gd name="connsiteY2" fmla="*/ 1136073 h 1136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9653" h="1136073">
                <a:moveTo>
                  <a:pt x="609653" y="0"/>
                </a:moveTo>
                <a:cubicBezTo>
                  <a:pt x="307162" y="272473"/>
                  <a:pt x="4671" y="544946"/>
                  <a:pt x="53" y="734291"/>
                </a:cubicBezTo>
                <a:cubicBezTo>
                  <a:pt x="-4565" y="923636"/>
                  <a:pt x="288689" y="1029854"/>
                  <a:pt x="581944" y="1136073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820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16989" y="1510144"/>
            <a:ext cx="108204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2º </a:t>
            </a:r>
            <a:r>
              <a:rPr lang="pt-BR" sz="2400" dirty="0" smtClean="0"/>
              <a:t>...</a:t>
            </a:r>
          </a:p>
          <a:p>
            <a:pPr algn="just"/>
            <a:r>
              <a:rPr lang="pt-BR" dirty="0"/>
              <a:t/>
            </a:r>
            <a:br>
              <a:rPr lang="pt-BR" dirty="0"/>
            </a:br>
            <a:r>
              <a:rPr lang="pt-BR" sz="2400" dirty="0" smtClean="0"/>
              <a:t>XXIV </a:t>
            </a:r>
            <a:r>
              <a:rPr lang="pt-BR" sz="2400" dirty="0"/>
              <a:t>– dirigente máximo: responsável máximo pelos atos de gestão</a:t>
            </a:r>
            <a:br>
              <a:rPr lang="pt-BR" sz="2400" dirty="0"/>
            </a:br>
            <a:r>
              <a:rPr lang="pt-BR" sz="2400" dirty="0"/>
              <a:t>executados no âmbito da unidade gestora</a:t>
            </a:r>
            <a:r>
              <a:rPr lang="pt-BR" sz="2400" dirty="0" smtClean="0"/>
              <a:t>;</a:t>
            </a:r>
          </a:p>
          <a:p>
            <a:pPr algn="just"/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 smtClean="0"/>
              <a:t>XXV </a:t>
            </a:r>
            <a:r>
              <a:rPr lang="pt-BR" sz="2400" dirty="0"/>
              <a:t>– </a:t>
            </a:r>
            <a:r>
              <a:rPr lang="pt-BR" sz="2400" dirty="0">
                <a:solidFill>
                  <a:srgbClr val="FF0000"/>
                </a:solidFill>
              </a:rPr>
              <a:t>responsável pela remessa</a:t>
            </a:r>
            <a:r>
              <a:rPr lang="pt-BR" sz="2400" dirty="0"/>
              <a:t>: </a:t>
            </a: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responsável pelo envio dos dados e</a:t>
            </a:r>
            <a:b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informações ao TCE/SC, assim entendido aquele que tem o dever de prestar</a:t>
            </a:r>
            <a:b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sz="2400" b="1" dirty="0" smtClean="0">
                <a:solidFill>
                  <a:schemeClr val="accent6">
                    <a:lumMod val="75000"/>
                  </a:schemeClr>
                </a:solidFill>
              </a:rPr>
              <a:t>contas; </a:t>
            </a:r>
            <a:r>
              <a:rPr lang="pt-BR" sz="2400" strike="sngStrike" dirty="0" smtClean="0">
                <a:solidFill>
                  <a:srgbClr val="C00000"/>
                </a:solidFill>
              </a:rPr>
              <a:t>responsável </a:t>
            </a:r>
            <a:r>
              <a:rPr lang="pt-BR" sz="2400" strike="sngStrike" dirty="0">
                <a:solidFill>
                  <a:srgbClr val="C00000"/>
                </a:solidFill>
              </a:rPr>
              <a:t>pelo envio dos dados e</a:t>
            </a:r>
            <a:br>
              <a:rPr lang="pt-BR" sz="2400" strike="sngStrike" dirty="0">
                <a:solidFill>
                  <a:srgbClr val="C00000"/>
                </a:solidFill>
              </a:rPr>
            </a:br>
            <a:r>
              <a:rPr lang="pt-BR" sz="2400" strike="sngStrike" dirty="0">
                <a:solidFill>
                  <a:srgbClr val="C00000"/>
                </a:solidFill>
              </a:rPr>
              <a:t>informações ao TCE/SC</a:t>
            </a:r>
            <a:r>
              <a:rPr lang="pt-BR" sz="2400" dirty="0" smtClean="0"/>
              <a:t>; </a:t>
            </a:r>
            <a:r>
              <a:rPr lang="pt-BR" sz="2400" dirty="0" smtClean="0">
                <a:solidFill>
                  <a:srgbClr val="C00000"/>
                </a:solidFill>
              </a:rPr>
              <a:t>(por área?) </a:t>
            </a:r>
            <a:endParaRPr lang="pt-BR" sz="2400" dirty="0" smtClean="0"/>
          </a:p>
          <a:p>
            <a:pPr algn="just"/>
            <a:r>
              <a:rPr lang="pt-BR" sz="2400" dirty="0" smtClean="0"/>
              <a:t>XXVI </a:t>
            </a:r>
            <a:r>
              <a:rPr lang="pt-BR" sz="2400" dirty="0"/>
              <a:t>– </a:t>
            </a:r>
            <a:r>
              <a:rPr lang="pt-BR" sz="2400" dirty="0">
                <a:solidFill>
                  <a:srgbClr val="C00000"/>
                </a:solidFill>
              </a:rPr>
              <a:t>responsável pela conferência</a:t>
            </a:r>
            <a:r>
              <a:rPr lang="pt-BR" sz="2400" dirty="0"/>
              <a:t>: </a:t>
            </a: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responsável pela validação da</a:t>
            </a:r>
            <a:b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exatidão e fidedignidade dos dados e informações remetidos ao TCE/SC e pela</a:t>
            </a:r>
            <a:b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avaliação do resultado das regras de consistência e das trilhas de auditoria </a:t>
            </a:r>
            <a:b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sz="2400" strike="sngStrike" dirty="0" smtClean="0">
                <a:solidFill>
                  <a:srgbClr val="C00000"/>
                </a:solidFill>
              </a:rPr>
              <a:t>responsável </a:t>
            </a:r>
            <a:r>
              <a:rPr lang="pt-BR" sz="2400" strike="sngStrike" dirty="0">
                <a:solidFill>
                  <a:srgbClr val="C00000"/>
                </a:solidFill>
              </a:rPr>
              <a:t>pela validação da exatidão</a:t>
            </a:r>
            <a:br>
              <a:rPr lang="pt-BR" sz="2400" strike="sngStrike" dirty="0">
                <a:solidFill>
                  <a:srgbClr val="C00000"/>
                </a:solidFill>
              </a:rPr>
            </a:br>
            <a:r>
              <a:rPr lang="pt-BR" sz="2400" strike="sngStrike" dirty="0">
                <a:solidFill>
                  <a:srgbClr val="C00000"/>
                </a:solidFill>
              </a:rPr>
              <a:t>e fidedignidade dos dados e informações remetidos ao TCE/SC</a:t>
            </a:r>
            <a:r>
              <a:rPr lang="pt-BR" sz="2400" dirty="0" smtClean="0"/>
              <a:t>. </a:t>
            </a:r>
            <a:r>
              <a:rPr lang="pt-BR" sz="2400" dirty="0" smtClean="0">
                <a:solidFill>
                  <a:srgbClr val="C00000"/>
                </a:solidFill>
              </a:rPr>
              <a:t>(Quem?)</a:t>
            </a:r>
          </a:p>
        </p:txBody>
      </p:sp>
    </p:spTree>
    <p:extLst>
      <p:ext uri="{BB962C8B-B14F-4D97-AF65-F5344CB8AC3E}">
        <p14:creationId xmlns:p14="http://schemas.microsoft.com/office/powerpoint/2010/main" val="79746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94979" y="0"/>
            <a:ext cx="5699637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28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28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2800" b="1" u="sng" dirty="0" smtClean="0">
                <a:solidFill>
                  <a:srgbClr val="002060"/>
                </a:solidFill>
              </a:rPr>
              <a:t> On-line</a:t>
            </a:r>
            <a:endParaRPr lang="pt-BR" sz="28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25236" y="1872494"/>
            <a:ext cx="10446328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000" dirty="0" smtClean="0"/>
          </a:p>
          <a:p>
            <a:pPr algn="just"/>
            <a:r>
              <a:rPr lang="pt-BR" sz="2400" dirty="0" smtClean="0"/>
              <a:t> </a:t>
            </a:r>
            <a:r>
              <a:rPr lang="pt-BR" sz="2400" dirty="0"/>
              <a:t>Art. 25 O </a:t>
            </a:r>
            <a:r>
              <a:rPr lang="pt-BR" sz="2400" dirty="0">
                <a:solidFill>
                  <a:srgbClr val="C00000"/>
                </a:solidFill>
              </a:rPr>
              <a:t>dirigente máximo da unidade jurisdicionada e todos os agentes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públicos envolvidos no cadastramento, na geração e no envio dos dados e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informações </a:t>
            </a:r>
            <a:r>
              <a:rPr lang="pt-BR" sz="2400" dirty="0"/>
              <a:t>a que se refere esta Instrução Normativa, bem como </a:t>
            </a:r>
            <a:r>
              <a:rPr lang="pt-BR" sz="2400" dirty="0">
                <a:solidFill>
                  <a:srgbClr val="C00000"/>
                </a:solidFill>
              </a:rPr>
              <a:t>aqueles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designados para a avaliação dos resultados das regras de consistência e das trilhas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de auditoria,</a:t>
            </a:r>
            <a:r>
              <a:rPr lang="pt-BR" sz="2400" dirty="0"/>
              <a:t> </a:t>
            </a:r>
            <a:r>
              <a:rPr lang="pt-BR" sz="2400" u="sng" dirty="0">
                <a:solidFill>
                  <a:schemeClr val="accent6">
                    <a:lumMod val="50000"/>
                  </a:schemeClr>
                </a:solidFill>
              </a:rPr>
              <a:t>respondem pela sua exatidão e veracidade</a:t>
            </a:r>
            <a:r>
              <a:rPr lang="pt-BR" sz="2400" dirty="0">
                <a:solidFill>
                  <a:schemeClr val="accent6">
                    <a:lumMod val="50000"/>
                  </a:schemeClr>
                </a:solidFill>
              </a:rPr>
              <a:t>, bem como, pelo não</a:t>
            </a:r>
            <a:br>
              <a:rPr lang="pt-BR" sz="24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sz="2400" dirty="0">
                <a:solidFill>
                  <a:schemeClr val="accent6">
                    <a:lumMod val="50000"/>
                  </a:schemeClr>
                </a:solidFill>
              </a:rPr>
              <a:t>cumprimento dos prazos ou omissão na prestação de informações </a:t>
            </a:r>
            <a:r>
              <a:rPr lang="pt-BR" sz="2400" dirty="0"/>
              <a:t>exigidas pelo </a:t>
            </a:r>
            <a:r>
              <a:rPr lang="pt-BR" sz="2400" dirty="0" err="1" smtClean="0"/>
              <a:t>eSFINGE</a:t>
            </a:r>
            <a:r>
              <a:rPr lang="pt-BR" sz="2400" dirty="0" smtClean="0"/>
              <a:t>. </a:t>
            </a:r>
          </a:p>
          <a:p>
            <a:pPr algn="just"/>
            <a:endParaRPr lang="pt-BR" sz="2400" dirty="0" smtClean="0">
              <a:latin typeface="Calibri (Corpo)"/>
            </a:endParaRPr>
          </a:p>
        </p:txBody>
      </p:sp>
    </p:spTree>
    <p:extLst>
      <p:ext uri="{BB962C8B-B14F-4D97-AF65-F5344CB8AC3E}">
        <p14:creationId xmlns:p14="http://schemas.microsoft.com/office/powerpoint/2010/main" val="164404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76349" y="1510144"/>
            <a:ext cx="10820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Art. 5º Cada conjunto de dados e/ou de informações remetidas ao TCE/SC</a:t>
            </a:r>
            <a:br>
              <a:rPr lang="pt-BR" sz="2400" dirty="0"/>
            </a:br>
            <a:r>
              <a:rPr lang="pt-BR" sz="2400" dirty="0"/>
              <a:t>receberá um código de registro, gerado automaticamente pelo </a:t>
            </a:r>
            <a:r>
              <a:rPr lang="pt-BR" sz="2400" dirty="0" err="1"/>
              <a:t>e-SFINGE</a:t>
            </a:r>
            <a:r>
              <a:rPr lang="pt-BR" sz="2400" dirty="0" smtClean="0"/>
              <a:t>. </a:t>
            </a:r>
            <a:r>
              <a:rPr lang="pt-BR" sz="2400" dirty="0" smtClean="0">
                <a:solidFill>
                  <a:srgbClr val="C00000"/>
                </a:solidFill>
              </a:rPr>
              <a:t>(O que vai ser considerado um conjunto de dados e/ou de informações?)</a:t>
            </a:r>
          </a:p>
          <a:p>
            <a:pPr algn="just"/>
            <a:r>
              <a:rPr lang="pt-BR" sz="800" dirty="0"/>
              <a:t/>
            </a:r>
            <a:br>
              <a:rPr lang="pt-BR" sz="800" dirty="0"/>
            </a:br>
            <a:r>
              <a:rPr lang="pt-BR" sz="2400" dirty="0"/>
              <a:t>§1º O </a:t>
            </a:r>
            <a:r>
              <a:rPr lang="pt-BR" sz="2400" dirty="0">
                <a:solidFill>
                  <a:srgbClr val="C00000"/>
                </a:solidFill>
              </a:rPr>
              <a:t>código de registro funcionará </a:t>
            </a:r>
            <a:r>
              <a:rPr lang="pt-BR" sz="2400" dirty="0"/>
              <a:t>como recibo dos dados e informações</a:t>
            </a:r>
            <a:br>
              <a:rPr lang="pt-BR" sz="2400" dirty="0"/>
            </a:br>
            <a:r>
              <a:rPr lang="pt-BR" sz="2400" dirty="0"/>
              <a:t>remetidos e será utilizado como mecanismo de rastreamento </a:t>
            </a:r>
            <a:r>
              <a:rPr lang="pt-BR" sz="2400" dirty="0">
                <a:solidFill>
                  <a:srgbClr val="C00000"/>
                </a:solidFill>
              </a:rPr>
              <a:t>para sua alteração e</a:t>
            </a:r>
            <a:br>
              <a:rPr lang="pt-BR" sz="2400" dirty="0">
                <a:solidFill>
                  <a:srgbClr val="C00000"/>
                </a:solidFill>
              </a:rPr>
            </a:br>
            <a:r>
              <a:rPr lang="pt-BR" sz="2400" dirty="0">
                <a:solidFill>
                  <a:srgbClr val="C00000"/>
                </a:solidFill>
              </a:rPr>
              <a:t>publicidade</a:t>
            </a:r>
            <a:r>
              <a:rPr lang="pt-BR" sz="2400" dirty="0"/>
              <a:t>, nas situações em que essa é exigida</a:t>
            </a:r>
            <a:r>
              <a:rPr lang="pt-BR" sz="2400" dirty="0" smtClean="0"/>
              <a:t>.</a:t>
            </a:r>
          </a:p>
          <a:p>
            <a:pPr algn="just"/>
            <a:r>
              <a:rPr lang="pt-BR" sz="800" dirty="0"/>
              <a:t/>
            </a:r>
            <a:br>
              <a:rPr lang="pt-BR" sz="800" dirty="0"/>
            </a:br>
            <a:r>
              <a:rPr lang="pt-BR" sz="2400" dirty="0"/>
              <a:t>§2º </a:t>
            </a: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O código de registro referente ao Módulo Atos Jurídicos deve constar nas</a:t>
            </a:r>
            <a:b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publicações que forem realizadas no órgão oficial das unidades jurisdicionadas</a:t>
            </a:r>
            <a:b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sempre que o </a:t>
            </a:r>
            <a:r>
              <a:rPr lang="pt-BR" sz="2400" b="1" i="1" dirty="0">
                <a:solidFill>
                  <a:schemeClr val="accent6">
                    <a:lumMod val="75000"/>
                  </a:schemeClr>
                </a:solidFill>
              </a:rPr>
              <a:t>layout </a:t>
            </a: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definir que o envio do dado ao TCE/SC deva ser realizado antes</a:t>
            </a:r>
            <a:b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da publicação</a:t>
            </a:r>
            <a:r>
              <a:rPr lang="pt-BR" dirty="0" smtClean="0"/>
              <a:t>.</a:t>
            </a:r>
          </a:p>
          <a:p>
            <a:pPr algn="just"/>
            <a:r>
              <a:rPr lang="pt-BR" sz="800" dirty="0" smtClean="0"/>
              <a:t> </a:t>
            </a:r>
            <a:r>
              <a:rPr lang="pt-BR" sz="800" dirty="0"/>
              <a:t/>
            </a:r>
            <a:br>
              <a:rPr lang="pt-BR" sz="800" dirty="0"/>
            </a:br>
            <a:r>
              <a:rPr lang="pt-BR" sz="2400" strike="sngStrike" dirty="0" smtClean="0">
                <a:solidFill>
                  <a:srgbClr val="C00000"/>
                </a:solidFill>
              </a:rPr>
              <a:t>O </a:t>
            </a:r>
            <a:r>
              <a:rPr lang="pt-BR" sz="2400" strike="sngStrike" dirty="0">
                <a:solidFill>
                  <a:srgbClr val="C00000"/>
                </a:solidFill>
              </a:rPr>
              <a:t>código de registro deve constar nas publicações que forem realizadas</a:t>
            </a:r>
            <a:br>
              <a:rPr lang="pt-BR" sz="2400" strike="sngStrike" dirty="0">
                <a:solidFill>
                  <a:srgbClr val="C00000"/>
                </a:solidFill>
              </a:rPr>
            </a:br>
            <a:r>
              <a:rPr lang="pt-BR" sz="2400" strike="sngStrike" dirty="0">
                <a:solidFill>
                  <a:srgbClr val="C00000"/>
                </a:solidFill>
              </a:rPr>
              <a:t>no órgão oficial das unidades jurisdicionadas sempre que o </a:t>
            </a:r>
            <a:r>
              <a:rPr lang="pt-BR" sz="2400" i="1" strike="sngStrike" dirty="0">
                <a:solidFill>
                  <a:srgbClr val="C00000"/>
                </a:solidFill>
              </a:rPr>
              <a:t>layout </a:t>
            </a:r>
            <a:r>
              <a:rPr lang="pt-BR" sz="2400" strike="sngStrike" dirty="0">
                <a:solidFill>
                  <a:srgbClr val="C00000"/>
                </a:solidFill>
              </a:rPr>
              <a:t>definir que o</a:t>
            </a:r>
            <a:br>
              <a:rPr lang="pt-BR" sz="2400" strike="sngStrike" dirty="0">
                <a:solidFill>
                  <a:srgbClr val="C00000"/>
                </a:solidFill>
              </a:rPr>
            </a:br>
            <a:r>
              <a:rPr lang="pt-BR" sz="2400" strike="sngStrike" dirty="0">
                <a:solidFill>
                  <a:srgbClr val="C00000"/>
                </a:solidFill>
              </a:rPr>
              <a:t>envio do dado ao TCE/SC deva ser realizado antes da publicação</a:t>
            </a:r>
            <a:r>
              <a:rPr lang="pt-BR" sz="2400" strike="sngStrike" dirty="0" smtClean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685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0" y="3111039"/>
            <a:ext cx="5894364" cy="22159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300" strike="sngStrike" dirty="0" smtClean="0">
                <a:solidFill>
                  <a:srgbClr val="C00000"/>
                </a:solidFill>
                <a:latin typeface="Calibri (Corpo)"/>
              </a:rPr>
              <a:t>Remessa Bimestral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strike="sngStrike" dirty="0" smtClean="0">
                <a:solidFill>
                  <a:srgbClr val="C00000"/>
                </a:solidFill>
                <a:latin typeface="Calibri (Corpo)"/>
              </a:rPr>
              <a:t>Execução Orçamentária </a:t>
            </a:r>
            <a:r>
              <a:rPr lang="pt-BR" sz="2300" strike="sngStrike" dirty="0" smtClean="0">
                <a:solidFill>
                  <a:srgbClr val="C00000"/>
                </a:solidFill>
                <a:latin typeface="Calibri (Corpo)"/>
              </a:rPr>
              <a:t>até 30/06/21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strike="sngStrike" dirty="0" smtClean="0">
                <a:solidFill>
                  <a:srgbClr val="C00000"/>
                </a:solidFill>
                <a:latin typeface="Calibri (Corpo)"/>
              </a:rPr>
              <a:t>Registros Contábeis </a:t>
            </a:r>
            <a:r>
              <a:rPr lang="pt-BR" sz="2300" strike="sngStrike" dirty="0" smtClean="0">
                <a:solidFill>
                  <a:srgbClr val="C00000"/>
                </a:solidFill>
                <a:latin typeface="Calibri (Corpo)"/>
              </a:rPr>
              <a:t>até 31/12/21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strike="sngStrike" dirty="0" smtClean="0">
                <a:solidFill>
                  <a:srgbClr val="C00000"/>
                </a:solidFill>
                <a:latin typeface="Calibri (Corpo)"/>
              </a:rPr>
              <a:t>Tributário</a:t>
            </a:r>
            <a:r>
              <a:rPr lang="pt-BR" sz="2300" strike="sngStrike" dirty="0" smtClean="0">
                <a:solidFill>
                  <a:srgbClr val="C00000"/>
                </a:solidFill>
                <a:latin typeface="Calibri (Corpo)"/>
              </a:rPr>
              <a:t> até 31/12/21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strike="sngStrike" dirty="0" smtClean="0">
                <a:solidFill>
                  <a:srgbClr val="C00000"/>
                </a:solidFill>
                <a:latin typeface="Calibri (Corpo)"/>
              </a:rPr>
              <a:t>Nenhum módulo a partir de 2022</a:t>
            </a:r>
          </a:p>
          <a:p>
            <a:endParaRPr lang="pt-BR" sz="2300" dirty="0">
              <a:latin typeface="Calibri (Corpo)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550390" y="610588"/>
            <a:ext cx="657859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Instrução Normativa </a:t>
            </a:r>
            <a:r>
              <a:rPr lang="pt-BR" sz="32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3200" b="1" u="sng" dirty="0" smtClean="0">
                <a:solidFill>
                  <a:srgbClr val="002060"/>
                </a:solidFill>
              </a:rPr>
              <a:t> On-line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929744" y="2226181"/>
            <a:ext cx="6262255" cy="469359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300" strike="sngStrike" dirty="0" smtClean="0">
                <a:solidFill>
                  <a:srgbClr val="C00000"/>
                </a:solidFill>
                <a:latin typeface="Calibri (Corpo)"/>
              </a:rPr>
              <a:t>Remessa Mensal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strike="sngStrike" dirty="0" smtClean="0">
                <a:solidFill>
                  <a:srgbClr val="C00000"/>
                </a:solidFill>
                <a:latin typeface="Calibri (Corpo)"/>
              </a:rPr>
              <a:t>Registros Contábeis </a:t>
            </a:r>
            <a:r>
              <a:rPr lang="pt-BR" sz="2300" strike="sngStrike" dirty="0" smtClean="0">
                <a:solidFill>
                  <a:srgbClr val="C00000"/>
                </a:solidFill>
                <a:latin typeface="Calibri (Corpo)"/>
              </a:rPr>
              <a:t>a partir de 01/01/22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strike="sngStrike" dirty="0" smtClean="0">
                <a:solidFill>
                  <a:srgbClr val="C00000"/>
                </a:solidFill>
                <a:latin typeface="Calibri (Corpo)"/>
              </a:rPr>
              <a:t>Tributário</a:t>
            </a:r>
            <a:r>
              <a:rPr lang="pt-BR" sz="2300" strike="sngStrike" dirty="0" smtClean="0">
                <a:solidFill>
                  <a:srgbClr val="C00000"/>
                </a:solidFill>
                <a:latin typeface="Calibri (Corpo)"/>
              </a:rPr>
              <a:t> a partir de 01/01/22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300" strike="sngStrike" dirty="0" smtClean="0">
                <a:solidFill>
                  <a:srgbClr val="C00000"/>
                </a:solidFill>
                <a:latin typeface="Calibri (Corpo)"/>
              </a:rPr>
              <a:t>Remessa On-line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strike="sngStrike" dirty="0" smtClean="0">
                <a:solidFill>
                  <a:srgbClr val="C00000"/>
                </a:solidFill>
                <a:latin typeface="Calibri (Corpo)"/>
              </a:rPr>
              <a:t>Atos de Pessoal </a:t>
            </a:r>
            <a:r>
              <a:rPr lang="pt-BR" sz="2300" strike="sngStrike" dirty="0" smtClean="0">
                <a:solidFill>
                  <a:srgbClr val="C00000"/>
                </a:solidFill>
                <a:latin typeface="Calibri (Corpo)"/>
              </a:rPr>
              <a:t>a partir de 30/03/21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strike="sngStrike" dirty="0" smtClean="0">
                <a:solidFill>
                  <a:srgbClr val="C00000"/>
                </a:solidFill>
                <a:latin typeface="Calibri (Corpo)"/>
              </a:rPr>
              <a:t>Atos Jurídicos </a:t>
            </a:r>
            <a:r>
              <a:rPr lang="pt-BR" sz="2300" strike="sngStrike" dirty="0" smtClean="0">
                <a:solidFill>
                  <a:srgbClr val="C00000"/>
                </a:solidFill>
                <a:latin typeface="Calibri (Corpo)"/>
              </a:rPr>
              <a:t>a partir de 30/03/21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strike="sngStrike" dirty="0" smtClean="0">
                <a:solidFill>
                  <a:srgbClr val="C00000"/>
                </a:solidFill>
                <a:latin typeface="Calibri (Corpo)"/>
              </a:rPr>
              <a:t>Execução Orçamentária </a:t>
            </a:r>
            <a:r>
              <a:rPr lang="pt-BR" sz="2300" strike="sngStrike" dirty="0" smtClean="0">
                <a:solidFill>
                  <a:srgbClr val="C00000"/>
                </a:solidFill>
                <a:latin typeface="Calibri (Corpo)"/>
              </a:rPr>
              <a:t>a partir de 01/07/21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strike="sngStrike" dirty="0" smtClean="0">
                <a:solidFill>
                  <a:srgbClr val="C00000"/>
                </a:solidFill>
                <a:latin typeface="Calibri (Corpo)"/>
              </a:rPr>
              <a:t>Planejamento</a:t>
            </a:r>
            <a:r>
              <a:rPr lang="pt-BR" sz="2300" strike="sngStrike" dirty="0" smtClean="0">
                <a:solidFill>
                  <a:srgbClr val="C00000"/>
                </a:solidFill>
                <a:latin typeface="Calibri (Corpo)"/>
              </a:rPr>
              <a:t> a partir de 01/07/21</a:t>
            </a:r>
          </a:p>
          <a:p>
            <a:pPr lvl="1"/>
            <a:r>
              <a:rPr lang="pt-BR" sz="2300" strike="sngStrike" dirty="0">
                <a:solidFill>
                  <a:srgbClr val="C00000"/>
                </a:solidFill>
                <a:latin typeface="Calibri (Corpo)"/>
              </a:rPr>
              <a:t> </a:t>
            </a:r>
            <a:r>
              <a:rPr lang="pt-BR" sz="2300" strike="sngStrike" dirty="0" smtClean="0">
                <a:solidFill>
                  <a:srgbClr val="C00000"/>
                </a:solidFill>
                <a:latin typeface="Calibri (Corpo)"/>
              </a:rPr>
              <a:t>    (PPA, LDO e LOA 2022)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300" strike="sngStrike" dirty="0" smtClean="0">
                <a:solidFill>
                  <a:srgbClr val="C00000"/>
                </a:solidFill>
                <a:latin typeface="Calibri (Corpo)"/>
              </a:rPr>
              <a:t>Carga Inicial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strike="sngStrike" dirty="0" smtClean="0">
                <a:solidFill>
                  <a:srgbClr val="C00000"/>
                </a:solidFill>
                <a:latin typeface="Calibri (Corpo)"/>
              </a:rPr>
              <a:t>Atos de Pessoal </a:t>
            </a:r>
          </a:p>
          <a:p>
            <a:endParaRPr lang="pt-BR" sz="2300" strike="sngStrike" dirty="0">
              <a:solidFill>
                <a:srgbClr val="C00000"/>
              </a:solidFill>
              <a:latin typeface="Calibri (Corpo)"/>
            </a:endParaRPr>
          </a:p>
        </p:txBody>
      </p:sp>
      <p:cxnSp>
        <p:nvCxnSpPr>
          <p:cNvPr id="5" name="Conector de Seta Reta 4"/>
          <p:cNvCxnSpPr/>
          <p:nvPr/>
        </p:nvCxnSpPr>
        <p:spPr>
          <a:xfrm>
            <a:off x="5666509" y="4017818"/>
            <a:ext cx="1173179" cy="581891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flipV="1">
            <a:off x="5059573" y="2775900"/>
            <a:ext cx="1687492" cy="1411509"/>
          </a:xfrm>
          <a:prstGeom prst="straightConnector1">
            <a:avLst/>
          </a:prstGeom>
          <a:ln w="2222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flipV="1">
            <a:off x="3796412" y="3139830"/>
            <a:ext cx="2950653" cy="1246265"/>
          </a:xfrm>
          <a:prstGeom prst="straightConnector1">
            <a:avLst/>
          </a:prstGeom>
          <a:ln w="222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/>
          <p:cNvSpPr txBox="1"/>
          <p:nvPr/>
        </p:nvSpPr>
        <p:spPr>
          <a:xfrm>
            <a:off x="1654623" y="2037099"/>
            <a:ext cx="4156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Proposta Inicial</a:t>
            </a:r>
          </a:p>
          <a:p>
            <a:endParaRPr lang="pt-BR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39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-1" y="3111039"/>
            <a:ext cx="592974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300" dirty="0" smtClean="0">
                <a:latin typeface="Calibri (Corpo)"/>
              </a:rPr>
              <a:t>Remessa Bimestral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Planejamento </a:t>
            </a:r>
            <a:r>
              <a:rPr lang="pt-BR" sz="2300" dirty="0" smtClean="0">
                <a:solidFill>
                  <a:srgbClr val="92D050"/>
                </a:solidFill>
                <a:latin typeface="Calibri (Corpo)"/>
              </a:rPr>
              <a:t>(alterações orçamentarias –</a:t>
            </a:r>
            <a:r>
              <a:rPr lang="pt-BR" sz="2300" dirty="0" smtClean="0">
                <a:solidFill>
                  <a:srgbClr val="C00000"/>
                </a:solidFill>
                <a:latin typeface="Calibri (Corpo)"/>
              </a:rPr>
              <a:t> até 30/06/21)</a:t>
            </a:r>
            <a:endParaRPr lang="pt-BR" sz="2300" u="sng" dirty="0" smtClean="0">
              <a:solidFill>
                <a:srgbClr val="C00000"/>
              </a:solidFill>
              <a:latin typeface="Calibri (Corpo)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Execução Orçamentária </a:t>
            </a:r>
            <a:r>
              <a:rPr lang="pt-BR" sz="2300" dirty="0" smtClean="0">
                <a:latin typeface="Calibri (Corpo)"/>
              </a:rPr>
              <a:t>até </a:t>
            </a:r>
            <a:r>
              <a:rPr lang="pt-BR" sz="2300" dirty="0" smtClean="0">
                <a:solidFill>
                  <a:srgbClr val="C00000"/>
                </a:solidFill>
                <a:latin typeface="Calibri (Corpo)"/>
              </a:rPr>
              <a:t>30/06/21</a:t>
            </a:r>
          </a:p>
          <a:p>
            <a:pPr lvl="1"/>
            <a:r>
              <a:rPr lang="pt-BR" sz="2300" dirty="0">
                <a:latin typeface="Calibri (Corpo)"/>
              </a:rPr>
              <a:t> </a:t>
            </a:r>
            <a:r>
              <a:rPr lang="pt-BR" sz="2300" dirty="0" smtClean="0">
                <a:latin typeface="Calibri (Corpo)"/>
              </a:rPr>
              <a:t>     </a:t>
            </a:r>
            <a:r>
              <a:rPr lang="pt-BR" sz="2300" dirty="0" smtClean="0">
                <a:solidFill>
                  <a:srgbClr val="92D050"/>
                </a:solidFill>
                <a:latin typeface="Calibri (Corpo)"/>
              </a:rPr>
              <a:t>(Enviar a partir de </a:t>
            </a:r>
            <a:r>
              <a:rPr lang="pt-BR" sz="2300" dirty="0" smtClean="0">
                <a:solidFill>
                  <a:srgbClr val="C00000"/>
                </a:solidFill>
                <a:latin typeface="Calibri (Corpo)"/>
              </a:rPr>
              <a:t>maio/21)</a:t>
            </a:r>
            <a:endParaRPr lang="pt-BR" sz="2300" dirty="0" smtClean="0">
              <a:latin typeface="Calibri (Corpo)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Atos de Pessoal </a:t>
            </a:r>
            <a:r>
              <a:rPr lang="pt-BR" sz="2300" dirty="0" smtClean="0">
                <a:solidFill>
                  <a:srgbClr val="C00000"/>
                </a:solidFill>
                <a:latin typeface="Calibri (Corpo)"/>
              </a:rPr>
              <a:t>até 31/08/21</a:t>
            </a:r>
            <a:endParaRPr lang="pt-BR" sz="2300" u="sng" dirty="0" smtClean="0">
              <a:solidFill>
                <a:srgbClr val="C00000"/>
              </a:solidFill>
              <a:latin typeface="Calibri (Corpo)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Registros Contábeis </a:t>
            </a:r>
            <a:r>
              <a:rPr lang="pt-BR" sz="2300" dirty="0" smtClean="0">
                <a:solidFill>
                  <a:srgbClr val="C00000"/>
                </a:solidFill>
                <a:latin typeface="Calibri (Corpo)"/>
              </a:rPr>
              <a:t>até 31/12/21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Tributário</a:t>
            </a:r>
            <a:r>
              <a:rPr lang="pt-BR" sz="2300" dirty="0" smtClean="0">
                <a:latin typeface="Calibri (Corpo)"/>
              </a:rPr>
              <a:t> </a:t>
            </a:r>
            <a:r>
              <a:rPr lang="pt-BR" sz="2300" dirty="0" smtClean="0">
                <a:solidFill>
                  <a:srgbClr val="C00000"/>
                </a:solidFill>
                <a:latin typeface="Calibri (Corpo)"/>
              </a:rPr>
              <a:t>até 31/12/21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dirty="0" smtClean="0">
                <a:latin typeface="Calibri (Corpo)"/>
              </a:rPr>
              <a:t>Nenhum módulo a partir de 2022</a:t>
            </a:r>
          </a:p>
          <a:p>
            <a:endParaRPr lang="pt-BR" sz="2300" dirty="0">
              <a:latin typeface="Calibri (Corpo)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537931" y="216462"/>
            <a:ext cx="3391813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pt-BR" sz="2800" b="1" u="sng" dirty="0" smtClean="0">
                <a:solidFill>
                  <a:srgbClr val="002060"/>
                </a:solidFill>
              </a:rPr>
              <a:t>Instrução Normativa  </a:t>
            </a:r>
            <a:r>
              <a:rPr lang="pt-BR" sz="2800" b="1" u="sng" dirty="0" err="1" smtClean="0">
                <a:solidFill>
                  <a:srgbClr val="002060"/>
                </a:solidFill>
              </a:rPr>
              <a:t>e-Sfinge</a:t>
            </a:r>
            <a:r>
              <a:rPr lang="pt-BR" sz="2800" b="1" u="sng" dirty="0" smtClean="0">
                <a:solidFill>
                  <a:srgbClr val="002060"/>
                </a:solidFill>
              </a:rPr>
              <a:t> On-line</a:t>
            </a:r>
            <a:endParaRPr lang="pt-BR" sz="2800" b="1" u="sng" dirty="0">
              <a:solidFill>
                <a:srgbClr val="00206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929744" y="263235"/>
            <a:ext cx="6262255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300" dirty="0" smtClean="0">
                <a:latin typeface="Calibri (Corpo)"/>
              </a:rPr>
              <a:t>Remessa Mensal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Registros Contábeis </a:t>
            </a:r>
            <a:r>
              <a:rPr lang="pt-BR" sz="2300" dirty="0" smtClean="0">
                <a:latin typeface="Calibri (Corpo)"/>
              </a:rPr>
              <a:t>a partir de 01/01/22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Tributário</a:t>
            </a:r>
            <a:r>
              <a:rPr lang="pt-BR" sz="2300" dirty="0" smtClean="0">
                <a:latin typeface="Calibri (Corpo)"/>
              </a:rPr>
              <a:t> a partir de 01/01/22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300" dirty="0" smtClean="0">
                <a:latin typeface="Calibri (Corpo)"/>
              </a:rPr>
              <a:t>Remessa On-line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Atos de Pessoal </a:t>
            </a:r>
            <a:r>
              <a:rPr lang="pt-BR" sz="2300" dirty="0" smtClean="0">
                <a:latin typeface="Calibri (Corpo)"/>
              </a:rPr>
              <a:t>a partir de 01/10/21</a:t>
            </a:r>
          </a:p>
          <a:p>
            <a:pPr lvl="1"/>
            <a:r>
              <a:rPr lang="pt-BR" sz="2300" dirty="0">
                <a:latin typeface="Calibri (Corpo)"/>
              </a:rPr>
              <a:t> </a:t>
            </a:r>
            <a:r>
              <a:rPr lang="pt-BR" sz="2300" dirty="0" smtClean="0">
                <a:latin typeface="Calibri (Corpo)"/>
              </a:rPr>
              <a:t>      </a:t>
            </a:r>
            <a:r>
              <a:rPr lang="pt-BR" sz="2300" dirty="0" smtClean="0">
                <a:solidFill>
                  <a:srgbClr val="C00000"/>
                </a:solidFill>
                <a:latin typeface="Calibri (Corpo)"/>
              </a:rPr>
              <a:t>(enviar o mês de 09 até final do mês)</a:t>
            </a:r>
            <a:endParaRPr lang="pt-BR" sz="2300" dirty="0" smtClean="0">
              <a:latin typeface="Calibri (Corpo)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Atos Jurídicos </a:t>
            </a:r>
            <a:r>
              <a:rPr lang="pt-BR" sz="2300" dirty="0" smtClean="0">
                <a:latin typeface="Calibri (Corpo)"/>
              </a:rPr>
              <a:t>a partir de 01/05/21</a:t>
            </a:r>
          </a:p>
          <a:p>
            <a:pPr lvl="1"/>
            <a:r>
              <a:rPr lang="pt-BR" sz="2300" dirty="0">
                <a:latin typeface="Calibri (Corpo)"/>
              </a:rPr>
              <a:t> </a:t>
            </a:r>
            <a:r>
              <a:rPr lang="pt-BR" sz="2300" dirty="0" smtClean="0">
                <a:latin typeface="Calibri (Corpo)"/>
              </a:rPr>
              <a:t>      </a:t>
            </a:r>
            <a:r>
              <a:rPr lang="pt-BR" sz="2300" dirty="0" smtClean="0">
                <a:solidFill>
                  <a:srgbClr val="C00000"/>
                </a:solidFill>
                <a:latin typeface="Calibri (Corpo)"/>
              </a:rPr>
              <a:t>(enviar estoque 01 à 04/21, antes de 1º de maio)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Execução Orçamentária </a:t>
            </a:r>
            <a:r>
              <a:rPr lang="pt-BR" sz="2300" dirty="0" smtClean="0">
                <a:latin typeface="Calibri (Corpo)"/>
              </a:rPr>
              <a:t>a partir de 01/08/21 </a:t>
            </a:r>
            <a:r>
              <a:rPr lang="pt-BR" sz="2300" dirty="0" smtClean="0">
                <a:solidFill>
                  <a:srgbClr val="C00000"/>
                </a:solidFill>
                <a:latin typeface="Calibri (Corpo)"/>
              </a:rPr>
              <a:t>(enviar julho até 01/08)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>
                <a:latin typeface="Calibri (Corpo)"/>
              </a:rPr>
              <a:t>Planejamento </a:t>
            </a:r>
            <a:r>
              <a:rPr lang="pt-BR" sz="2300" dirty="0">
                <a:solidFill>
                  <a:srgbClr val="92D050"/>
                </a:solidFill>
                <a:latin typeface="Calibri (Corpo)"/>
              </a:rPr>
              <a:t>(alterações orçamentarias </a:t>
            </a:r>
            <a:r>
              <a:rPr lang="pt-BR" sz="2300" dirty="0" smtClean="0">
                <a:solidFill>
                  <a:srgbClr val="92D050"/>
                </a:solidFill>
                <a:latin typeface="Calibri (Corpo)"/>
              </a:rPr>
              <a:t>a partir de </a:t>
            </a:r>
            <a:r>
              <a:rPr lang="pt-BR" sz="2300" dirty="0" smtClean="0">
                <a:solidFill>
                  <a:srgbClr val="C00000"/>
                </a:solidFill>
                <a:latin typeface="Calibri (Corpo)"/>
              </a:rPr>
              <a:t>01/08/21)</a:t>
            </a:r>
          </a:p>
          <a:p>
            <a:pPr lvl="1"/>
            <a:r>
              <a:rPr lang="pt-BR" sz="2300" dirty="0">
                <a:solidFill>
                  <a:srgbClr val="C00000"/>
                </a:solidFill>
                <a:latin typeface="Calibri (Corpo)"/>
              </a:rPr>
              <a:t> </a:t>
            </a:r>
            <a:r>
              <a:rPr lang="pt-BR" sz="2300" dirty="0" smtClean="0">
                <a:solidFill>
                  <a:srgbClr val="C00000"/>
                </a:solidFill>
                <a:latin typeface="Calibri (Corpo)"/>
              </a:rPr>
              <a:t>   (enviar julho até 01/08)</a:t>
            </a:r>
            <a:endParaRPr lang="pt-BR" sz="2300" u="sng" dirty="0" smtClean="0">
              <a:latin typeface="Calibri (Corpo)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Planejamento</a:t>
            </a:r>
            <a:r>
              <a:rPr lang="pt-BR" sz="2300" dirty="0" smtClean="0">
                <a:latin typeface="Calibri (Corpo)"/>
              </a:rPr>
              <a:t> até de 31/12/21</a:t>
            </a:r>
          </a:p>
          <a:p>
            <a:pPr lvl="1"/>
            <a:r>
              <a:rPr lang="pt-BR" sz="2300" dirty="0">
                <a:latin typeface="Calibri (Corpo)"/>
              </a:rPr>
              <a:t> </a:t>
            </a:r>
            <a:r>
              <a:rPr lang="pt-BR" sz="2300" dirty="0" smtClean="0">
                <a:latin typeface="Calibri (Corpo)"/>
              </a:rPr>
              <a:t>    (PPA, LDO e LOA 2022)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300" dirty="0" smtClean="0">
                <a:latin typeface="Calibri (Corpo)"/>
              </a:rPr>
              <a:t>Carga Inicial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pt-BR" sz="2300" u="sng" dirty="0" smtClean="0">
                <a:latin typeface="Calibri (Corpo)"/>
              </a:rPr>
              <a:t>Atos de Pessoal </a:t>
            </a:r>
          </a:p>
        </p:txBody>
      </p:sp>
      <p:cxnSp>
        <p:nvCxnSpPr>
          <p:cNvPr id="5" name="Conector de Seta Reta 4"/>
          <p:cNvCxnSpPr/>
          <p:nvPr/>
        </p:nvCxnSpPr>
        <p:spPr>
          <a:xfrm flipV="1">
            <a:off x="5707537" y="3685309"/>
            <a:ext cx="1101291" cy="644961"/>
          </a:xfrm>
          <a:prstGeom prst="straightConnector1">
            <a:avLst/>
          </a:prstGeom>
          <a:ln w="317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flipV="1">
            <a:off x="3789898" y="1195363"/>
            <a:ext cx="3054247" cy="4628114"/>
          </a:xfrm>
          <a:prstGeom prst="straightConnector1">
            <a:avLst/>
          </a:prstGeom>
          <a:ln w="2222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flipV="1">
            <a:off x="5220864" y="825019"/>
            <a:ext cx="1623281" cy="4632967"/>
          </a:xfrm>
          <a:prstGeom prst="straightConnector1">
            <a:avLst/>
          </a:prstGeom>
          <a:ln w="2222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 flipV="1">
            <a:off x="4668982" y="2055391"/>
            <a:ext cx="2313709" cy="3043082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>
            <a:off x="4233837" y="3685309"/>
            <a:ext cx="2574991" cy="644961"/>
          </a:xfrm>
          <a:prstGeom prst="straightConnector1">
            <a:avLst/>
          </a:prstGeom>
          <a:ln w="22225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999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2239180" cy="151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550390" y="610588"/>
            <a:ext cx="2514406" cy="58477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</a:rPr>
              <a:t>Atos Jurídicos</a:t>
            </a:r>
            <a:endParaRPr lang="pt-BR" sz="3200" b="1" u="sng" dirty="0">
              <a:solidFill>
                <a:srgbClr val="00206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61009" y="1941821"/>
            <a:ext cx="10820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>
              <a:hlinkClick r:id="rId3"/>
            </a:endParaRPr>
          </a:p>
          <a:p>
            <a:r>
              <a:rPr lang="pt-BR" sz="2400" dirty="0" smtClean="0">
                <a:solidFill>
                  <a:srgbClr val="002060"/>
                </a:solidFill>
                <a:hlinkClick r:id="rId3"/>
              </a:rPr>
              <a:t>Pré-publicação </a:t>
            </a:r>
            <a:r>
              <a:rPr lang="pt-BR" sz="2400" dirty="0">
                <a:solidFill>
                  <a:srgbClr val="002060"/>
                </a:solidFill>
                <a:hlinkClick r:id="rId3"/>
              </a:rPr>
              <a:t>de editais e dispensa/inexigibilidade</a:t>
            </a:r>
            <a:endParaRPr lang="pt-BR" sz="2400" dirty="0">
              <a:solidFill>
                <a:srgbClr val="002060"/>
              </a:solidFill>
            </a:endParaRPr>
          </a:p>
          <a:p>
            <a:r>
              <a:rPr lang="pt-BR" sz="2400" dirty="0">
                <a:solidFill>
                  <a:srgbClr val="002060"/>
                </a:solidFill>
                <a:hlinkClick r:id="rId4"/>
              </a:rPr>
              <a:t>Publicação Processo licitatório</a:t>
            </a:r>
            <a:r>
              <a:rPr lang="pt-BR" sz="2400" dirty="0">
                <a:solidFill>
                  <a:srgbClr val="002060"/>
                </a:solidFill>
              </a:rPr>
              <a:t> </a:t>
            </a:r>
          </a:p>
          <a:p>
            <a:r>
              <a:rPr lang="pt-BR" sz="2400" dirty="0">
                <a:solidFill>
                  <a:srgbClr val="002060"/>
                </a:solidFill>
                <a:hlinkClick r:id="rId5"/>
              </a:rPr>
              <a:t>Homologação de licitação ou ratificação de dispensa ou inexigibilidade de licitação</a:t>
            </a:r>
            <a:r>
              <a:rPr lang="pt-BR" sz="2400" dirty="0">
                <a:solidFill>
                  <a:srgbClr val="002060"/>
                </a:solidFill>
              </a:rPr>
              <a:t> </a:t>
            </a:r>
          </a:p>
          <a:p>
            <a:r>
              <a:rPr lang="pt-BR" sz="2400" dirty="0">
                <a:solidFill>
                  <a:srgbClr val="002060"/>
                </a:solidFill>
                <a:hlinkClick r:id="rId6"/>
              </a:rPr>
              <a:t>Ocorrência Licitação</a:t>
            </a:r>
            <a:endParaRPr lang="pt-BR" sz="2400" dirty="0">
              <a:solidFill>
                <a:srgbClr val="002060"/>
              </a:solidFill>
            </a:endParaRPr>
          </a:p>
          <a:p>
            <a:r>
              <a:rPr lang="pt-BR" sz="2400" dirty="0">
                <a:solidFill>
                  <a:srgbClr val="002060"/>
                </a:solidFill>
                <a:hlinkClick r:id="rId7"/>
              </a:rPr>
              <a:t>Contratos</a:t>
            </a:r>
            <a:endParaRPr lang="pt-BR" sz="2400" dirty="0">
              <a:solidFill>
                <a:srgbClr val="002060"/>
              </a:solidFill>
            </a:endParaRPr>
          </a:p>
          <a:p>
            <a:r>
              <a:rPr lang="pt-BR" sz="2400" dirty="0">
                <a:solidFill>
                  <a:srgbClr val="002060"/>
                </a:solidFill>
                <a:hlinkClick r:id="rId8"/>
              </a:rPr>
              <a:t>Situação da Obra ou Serviço de Engenharia</a:t>
            </a:r>
            <a:r>
              <a:rPr lang="pt-BR" sz="2400" dirty="0">
                <a:solidFill>
                  <a:srgbClr val="002060"/>
                </a:solidFill>
              </a:rPr>
              <a:t> </a:t>
            </a:r>
          </a:p>
          <a:p>
            <a:r>
              <a:rPr lang="pt-BR" sz="2400" dirty="0">
                <a:solidFill>
                  <a:srgbClr val="002060"/>
                </a:solidFill>
                <a:hlinkClick r:id="rId9"/>
              </a:rPr>
              <a:t>Medição do Contrato</a:t>
            </a:r>
            <a:r>
              <a:rPr lang="pt-BR" sz="2400" dirty="0">
                <a:solidFill>
                  <a:srgbClr val="002060"/>
                </a:solidFill>
              </a:rPr>
              <a:t> </a:t>
            </a:r>
          </a:p>
          <a:p>
            <a:r>
              <a:rPr lang="pt-BR" sz="2400" dirty="0">
                <a:solidFill>
                  <a:srgbClr val="002060"/>
                </a:solidFill>
                <a:hlinkClick r:id="rId10"/>
              </a:rPr>
              <a:t>Convênio</a:t>
            </a:r>
            <a:r>
              <a:rPr lang="pt-BR" sz="2400" dirty="0">
                <a:solidFill>
                  <a:srgbClr val="002060"/>
                </a:solidFill>
              </a:rPr>
              <a:t> </a:t>
            </a:r>
          </a:p>
          <a:p>
            <a:pPr algn="just"/>
            <a:r>
              <a:rPr lang="pt-BR" sz="2400" dirty="0" smtClean="0"/>
              <a:t> </a:t>
            </a:r>
            <a:r>
              <a:rPr lang="pt-BR" sz="2400" dirty="0"/>
              <a:t/>
            </a:r>
            <a:br>
              <a:rPr lang="pt-BR" sz="2400" dirty="0"/>
            </a:b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74866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7835</TotalTime>
  <Words>680</Words>
  <Application>Microsoft Office PowerPoint</Application>
  <PresentationFormat>Widescreen</PresentationFormat>
  <Paragraphs>133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(Corpo)</vt:lpstr>
      <vt:lpstr>Calibri Light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</dc:creator>
  <cp:lastModifiedBy>Rafael</cp:lastModifiedBy>
  <cp:revision>39</cp:revision>
  <cp:lastPrinted>2021-03-03T19:38:38Z</cp:lastPrinted>
  <dcterms:created xsi:type="dcterms:W3CDTF">2021-02-09T13:09:06Z</dcterms:created>
  <dcterms:modified xsi:type="dcterms:W3CDTF">2021-03-17T17:48:43Z</dcterms:modified>
</cp:coreProperties>
</file>