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7" r:id="rId2"/>
    <p:sldId id="258" r:id="rId3"/>
    <p:sldId id="269" r:id="rId4"/>
    <p:sldId id="259" r:id="rId5"/>
    <p:sldId id="267" r:id="rId6"/>
    <p:sldId id="268" r:id="rId7"/>
    <p:sldId id="260" r:id="rId8"/>
    <p:sldId id="261" r:id="rId9"/>
    <p:sldId id="262" r:id="rId10"/>
    <p:sldId id="263" r:id="rId11"/>
    <p:sldId id="264" r:id="rId12"/>
    <p:sldId id="265" r:id="rId13"/>
    <p:sldId id="266"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90B033F-6825-40D4-83E3-0425B48942B1}" type="datetimeFigureOut">
              <a:rPr lang="pt-BR" smtClean="0"/>
              <a:t>16/03/2021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3435559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90B033F-6825-40D4-83E3-0425B48942B1}" type="datetimeFigureOut">
              <a:rPr lang="pt-BR" smtClean="0"/>
              <a:t>16/03/2021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1868861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90B033F-6825-40D4-83E3-0425B48942B1}" type="datetimeFigureOut">
              <a:rPr lang="pt-BR" smtClean="0"/>
              <a:t>16/03/2021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1355795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90B033F-6825-40D4-83E3-0425B48942B1}" type="datetimeFigureOut">
              <a:rPr lang="pt-BR" smtClean="0"/>
              <a:t>16/03/2021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3484110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790B033F-6825-40D4-83E3-0425B48942B1}" type="datetimeFigureOut">
              <a:rPr lang="pt-BR" smtClean="0"/>
              <a:t>16/03/2021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1145355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90B033F-6825-40D4-83E3-0425B48942B1}" type="datetimeFigureOut">
              <a:rPr lang="pt-BR" smtClean="0"/>
              <a:t>16/03/2021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450532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90B033F-6825-40D4-83E3-0425B48942B1}" type="datetimeFigureOut">
              <a:rPr lang="pt-BR" smtClean="0"/>
              <a:t>16/03/2021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41327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90B033F-6825-40D4-83E3-0425B48942B1}" type="datetimeFigureOut">
              <a:rPr lang="pt-BR" smtClean="0"/>
              <a:t>16/03/2021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4162877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90B033F-6825-40D4-83E3-0425B48942B1}" type="datetimeFigureOut">
              <a:rPr lang="pt-BR" smtClean="0"/>
              <a:t>16/03/2021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366647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790B033F-6825-40D4-83E3-0425B48942B1}" type="datetimeFigureOut">
              <a:rPr lang="pt-BR" smtClean="0"/>
              <a:t>16/03/2021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43502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790B033F-6825-40D4-83E3-0425B48942B1}" type="datetimeFigureOut">
              <a:rPr lang="pt-BR" smtClean="0"/>
              <a:t>16/03/2021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0FFCEBA-25B1-42E5-BAA5-200305C0B751}" type="slidenum">
              <a:rPr lang="pt-BR" smtClean="0"/>
              <a:t>‹nº›</a:t>
            </a:fld>
            <a:endParaRPr lang="pt-BR"/>
          </a:p>
        </p:txBody>
      </p:sp>
    </p:spTree>
    <p:extLst>
      <p:ext uri="{BB962C8B-B14F-4D97-AF65-F5344CB8AC3E}">
        <p14:creationId xmlns:p14="http://schemas.microsoft.com/office/powerpoint/2010/main" val="136269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B033F-6825-40D4-83E3-0425B48942B1}" type="datetimeFigureOut">
              <a:rPr lang="pt-BR" smtClean="0"/>
              <a:t>16/03/2021</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FCEBA-25B1-42E5-BAA5-200305C0B751}" type="slidenum">
              <a:rPr lang="pt-BR" smtClean="0"/>
              <a:t>‹nº›</a:t>
            </a:fld>
            <a:endParaRPr lang="pt-BR"/>
          </a:p>
        </p:txBody>
      </p:sp>
    </p:spTree>
    <p:extLst>
      <p:ext uri="{BB962C8B-B14F-4D97-AF65-F5344CB8AC3E}">
        <p14:creationId xmlns:p14="http://schemas.microsoft.com/office/powerpoint/2010/main" val="372904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lanalto.gov.br/ccivil_03/LEIS/L9394.htm#art61"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www.planalto.gov.br/ccivil_03/_Ato2015-2018/2017/Lei/L13415.htm#art6" TargetMode="External"/><Relationship Id="rId5" Type="http://schemas.openxmlformats.org/officeDocument/2006/relationships/hyperlink" Target="http://www.planalto.gov.br/ccivil_03/_Ato2007-2010/2009/Lei/L12014.htm#art1" TargetMode="External"/><Relationship Id="rId4" Type="http://schemas.openxmlformats.org/officeDocument/2006/relationships/hyperlink" Target="http://www.planalto.gov.br/ccivil_03/_Ato2019-2022/2019/Lei/L13935.ht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lanalto.gov.br/ccivil_03/Constituicao/Constitui%C3%A7ao.htm#art60viiadc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lanalto.gov.br/ccivil_03/LEIS/L9394.htm#art36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lanalto.gov.br/ccivil_03/Constituicao/Constituicao.htm#art212a" TargetMode="External"/><Relationship Id="rId7" Type="http://schemas.openxmlformats.org/officeDocument/2006/relationships/hyperlink" Target="http://www.planalto.gov.br/ccivil_03/LEIS/L9394.htm#art11v"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www.planalto.gov.br/ccivil_03/LEIS/L9394.htm#art10p" TargetMode="External"/><Relationship Id="rId5" Type="http://schemas.openxmlformats.org/officeDocument/2006/relationships/hyperlink" Target="http://www.planalto.gov.br/ccivil_03/LEIS/L9394.htm#art10vi" TargetMode="External"/><Relationship Id="rId4" Type="http://schemas.openxmlformats.org/officeDocument/2006/relationships/hyperlink" Target="http://www.planalto.gov.br/ccivil_03/Constituicao/Constituicao.htm#art212"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236" y="0"/>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520208" y="462683"/>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8" name="CaixaDeTexto 7"/>
          <p:cNvSpPr txBox="1"/>
          <p:nvPr/>
        </p:nvSpPr>
        <p:spPr>
          <a:xfrm>
            <a:off x="263236" y="1877824"/>
            <a:ext cx="5361709" cy="3847207"/>
          </a:xfrm>
          <a:prstGeom prst="rect">
            <a:avLst/>
          </a:prstGeom>
          <a:noFill/>
        </p:spPr>
        <p:txBody>
          <a:bodyPr wrap="square" rtlCol="0">
            <a:spAutoFit/>
          </a:bodyPr>
          <a:lstStyle/>
          <a:p>
            <a:pPr algn="just"/>
            <a:r>
              <a:rPr lang="pt-BR" sz="2800" b="1" i="1" u="sng" dirty="0" smtClean="0">
                <a:solidFill>
                  <a:srgbClr val="C00000"/>
                </a:solidFill>
              </a:rPr>
              <a:t>Lei anterior </a:t>
            </a:r>
            <a:r>
              <a:rPr lang="pt-BR" sz="2800" b="1" i="1" u="sng" dirty="0" err="1" smtClean="0">
                <a:solidFill>
                  <a:srgbClr val="C00000"/>
                </a:solidFill>
              </a:rPr>
              <a:t>Fundeb</a:t>
            </a:r>
            <a:endParaRPr lang="pt-BR" sz="2800" b="1" i="1" u="sng" dirty="0" smtClean="0">
              <a:solidFill>
                <a:srgbClr val="C00000"/>
              </a:solidFill>
            </a:endParaRPr>
          </a:p>
          <a:p>
            <a:pPr algn="just"/>
            <a:r>
              <a:rPr lang="pt-BR" sz="2400" dirty="0" smtClean="0">
                <a:solidFill>
                  <a:srgbClr val="C00000"/>
                </a:solidFill>
              </a:rPr>
              <a:t>§ </a:t>
            </a:r>
            <a:r>
              <a:rPr lang="pt-BR" sz="2400" dirty="0">
                <a:solidFill>
                  <a:srgbClr val="C00000"/>
                </a:solidFill>
              </a:rPr>
              <a:t>2 </a:t>
            </a:r>
            <a:r>
              <a:rPr lang="pt-BR" sz="2400" u="sng" baseline="30000" dirty="0" smtClean="0">
                <a:solidFill>
                  <a:srgbClr val="C00000"/>
                </a:solidFill>
              </a:rPr>
              <a:t>o</a:t>
            </a:r>
            <a:r>
              <a:rPr lang="pt-BR" sz="2400" dirty="0" smtClean="0">
                <a:solidFill>
                  <a:srgbClr val="C00000"/>
                </a:solidFill>
              </a:rPr>
              <a:t> Até </a:t>
            </a:r>
            <a:r>
              <a:rPr lang="pt-BR" sz="2400" dirty="0">
                <a:solidFill>
                  <a:srgbClr val="C00000"/>
                </a:solidFill>
              </a:rPr>
              <a:t>5% (cinco por cento) dos recursos recebidos à conta dos Fundos, inclusive relativos à complementação da União recebidos nos termos do § 1 </a:t>
            </a:r>
            <a:r>
              <a:rPr lang="pt-BR" sz="2400" u="sng" baseline="30000" dirty="0">
                <a:solidFill>
                  <a:srgbClr val="C00000"/>
                </a:solidFill>
              </a:rPr>
              <a:t>o </a:t>
            </a:r>
            <a:r>
              <a:rPr lang="pt-BR" sz="2400" dirty="0">
                <a:solidFill>
                  <a:srgbClr val="C00000"/>
                </a:solidFill>
              </a:rPr>
              <a:t>do art. 6 </a:t>
            </a:r>
            <a:r>
              <a:rPr lang="pt-BR" sz="2400" u="sng" baseline="30000" dirty="0">
                <a:solidFill>
                  <a:srgbClr val="C00000"/>
                </a:solidFill>
              </a:rPr>
              <a:t>o</a:t>
            </a:r>
            <a:r>
              <a:rPr lang="pt-BR" sz="2400" baseline="30000" dirty="0">
                <a:solidFill>
                  <a:srgbClr val="C00000"/>
                </a:solidFill>
              </a:rPr>
              <a:t> </a:t>
            </a:r>
            <a:r>
              <a:rPr lang="pt-BR" sz="2400" dirty="0">
                <a:solidFill>
                  <a:srgbClr val="C00000"/>
                </a:solidFill>
              </a:rPr>
              <a:t>desta Lei, poderão ser utilizados no 1 </a:t>
            </a:r>
            <a:r>
              <a:rPr lang="pt-BR" sz="2400" u="sng" baseline="30000" dirty="0">
                <a:solidFill>
                  <a:srgbClr val="C00000"/>
                </a:solidFill>
              </a:rPr>
              <a:t>o</a:t>
            </a:r>
            <a:r>
              <a:rPr lang="pt-BR" sz="2400" baseline="30000" dirty="0">
                <a:solidFill>
                  <a:srgbClr val="C00000"/>
                </a:solidFill>
              </a:rPr>
              <a:t> </a:t>
            </a:r>
            <a:r>
              <a:rPr lang="pt-BR" sz="2400" dirty="0">
                <a:solidFill>
                  <a:srgbClr val="C00000"/>
                </a:solidFill>
              </a:rPr>
              <a:t>(primeiro) trimestre do exercício imediatamente </a:t>
            </a:r>
            <a:r>
              <a:rPr lang="pt-BR" sz="2400" dirty="0" err="1">
                <a:solidFill>
                  <a:srgbClr val="C00000"/>
                </a:solidFill>
              </a:rPr>
              <a:t>subseqüente</a:t>
            </a:r>
            <a:r>
              <a:rPr lang="pt-BR" sz="2400" dirty="0">
                <a:solidFill>
                  <a:srgbClr val="C00000"/>
                </a:solidFill>
              </a:rPr>
              <a:t>, mediante abertura de crédito adicional.</a:t>
            </a:r>
          </a:p>
          <a:p>
            <a:pPr algn="just"/>
            <a:endParaRPr lang="pt-BR" sz="2400" dirty="0" smtClean="0">
              <a:solidFill>
                <a:srgbClr val="C00000"/>
              </a:solidFill>
              <a:latin typeface="Calibri (Corpo)"/>
            </a:endParaRPr>
          </a:p>
        </p:txBody>
      </p:sp>
      <p:sp>
        <p:nvSpPr>
          <p:cNvPr id="5" name="CaixaDeTexto 4"/>
          <p:cNvSpPr txBox="1"/>
          <p:nvPr/>
        </p:nvSpPr>
        <p:spPr>
          <a:xfrm>
            <a:off x="6373091" y="1877824"/>
            <a:ext cx="5361709" cy="3477875"/>
          </a:xfrm>
          <a:prstGeom prst="rect">
            <a:avLst/>
          </a:prstGeom>
          <a:noFill/>
        </p:spPr>
        <p:txBody>
          <a:bodyPr wrap="square" rtlCol="0">
            <a:spAutoFit/>
          </a:bodyPr>
          <a:lstStyle/>
          <a:p>
            <a:pPr algn="just"/>
            <a:r>
              <a:rPr lang="pt-BR" sz="2800" b="1" i="1" u="sng" dirty="0" smtClean="0">
                <a:solidFill>
                  <a:srgbClr val="002060"/>
                </a:solidFill>
              </a:rPr>
              <a:t>Lei atual </a:t>
            </a:r>
            <a:r>
              <a:rPr lang="pt-BR" sz="2800" b="1" i="1" u="sng" dirty="0" err="1" smtClean="0">
                <a:solidFill>
                  <a:srgbClr val="002060"/>
                </a:solidFill>
              </a:rPr>
              <a:t>Fundeb</a:t>
            </a:r>
            <a:endParaRPr lang="pt-BR" sz="2800" b="1" i="1" u="sng" dirty="0" smtClean="0">
              <a:solidFill>
                <a:srgbClr val="002060"/>
              </a:solidFill>
            </a:endParaRPr>
          </a:p>
          <a:p>
            <a:pPr algn="just"/>
            <a:r>
              <a:rPr lang="pt-BR" sz="2400" dirty="0">
                <a:solidFill>
                  <a:srgbClr val="002060"/>
                </a:solidFill>
              </a:rPr>
              <a:t>§ 3º  </a:t>
            </a:r>
            <a:r>
              <a:rPr lang="pt-BR" sz="2400" b="1" u="sng" dirty="0">
                <a:solidFill>
                  <a:srgbClr val="002060"/>
                </a:solidFill>
              </a:rPr>
              <a:t>Até 10% (dez por cento)</a:t>
            </a:r>
            <a:r>
              <a:rPr lang="pt-BR" sz="2400" dirty="0">
                <a:solidFill>
                  <a:srgbClr val="002060"/>
                </a:solidFill>
              </a:rPr>
              <a:t> dos recursos recebidos à conta dos Fundos, inclusive relativos à complementação da União, nos termos do § 2º do art. 16 desta Lei, poderão ser utilizados no </a:t>
            </a:r>
            <a:r>
              <a:rPr lang="pt-BR" sz="2400" b="1" u="sng" dirty="0">
                <a:solidFill>
                  <a:srgbClr val="002060"/>
                </a:solidFill>
              </a:rPr>
              <a:t>primeiro quadrimestre</a:t>
            </a:r>
            <a:r>
              <a:rPr lang="pt-BR" sz="2400" dirty="0">
                <a:solidFill>
                  <a:srgbClr val="002060"/>
                </a:solidFill>
              </a:rPr>
              <a:t> do exercício imediatamente subsequente, mediante abertura de crédito adicional</a:t>
            </a:r>
            <a:r>
              <a:rPr lang="pt-BR" sz="2400" dirty="0" smtClean="0">
                <a:solidFill>
                  <a:srgbClr val="002060"/>
                </a:solidFill>
              </a:rPr>
              <a:t>.</a:t>
            </a:r>
            <a:endParaRPr lang="pt-BR" sz="2400" dirty="0">
              <a:solidFill>
                <a:srgbClr val="002060"/>
              </a:solidFill>
            </a:endParaRPr>
          </a:p>
        </p:txBody>
      </p:sp>
    </p:spTree>
    <p:extLst>
      <p:ext uri="{BB962C8B-B14F-4D97-AF65-F5344CB8AC3E}">
        <p14:creationId xmlns:p14="http://schemas.microsoft.com/office/powerpoint/2010/main" val="1128954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17" y="0"/>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636712"/>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401782" y="1390762"/>
            <a:ext cx="6442364" cy="523220"/>
          </a:xfrm>
          <a:prstGeom prst="rect">
            <a:avLst/>
          </a:prstGeom>
          <a:noFill/>
        </p:spPr>
        <p:txBody>
          <a:bodyPr wrap="square" rtlCol="0">
            <a:spAutoFit/>
          </a:bodyPr>
          <a:lstStyle/>
          <a:p>
            <a:pPr algn="just"/>
            <a:r>
              <a:rPr lang="pt-BR" sz="2800" b="1" i="1" u="sng" dirty="0" smtClean="0">
                <a:solidFill>
                  <a:schemeClr val="bg2">
                    <a:lumMod val="25000"/>
                  </a:schemeClr>
                </a:solidFill>
              </a:rPr>
              <a:t>Anexo 8</a:t>
            </a:r>
          </a:p>
        </p:txBody>
      </p:sp>
      <p:sp>
        <p:nvSpPr>
          <p:cNvPr id="4" name="CaixaDeTexto 3"/>
          <p:cNvSpPr txBox="1"/>
          <p:nvPr/>
        </p:nvSpPr>
        <p:spPr>
          <a:xfrm>
            <a:off x="8243455" y="3391202"/>
            <a:ext cx="3463636" cy="923330"/>
          </a:xfrm>
          <a:prstGeom prst="rect">
            <a:avLst/>
          </a:prstGeom>
          <a:noFill/>
          <a:ln>
            <a:solidFill>
              <a:schemeClr val="bg2">
                <a:lumMod val="50000"/>
              </a:schemeClr>
            </a:solidFill>
          </a:ln>
        </p:spPr>
        <p:txBody>
          <a:bodyPr wrap="square" rtlCol="0">
            <a:spAutoFit/>
          </a:bodyPr>
          <a:lstStyle/>
          <a:p>
            <a:r>
              <a:rPr lang="pt-BR" dirty="0" smtClean="0">
                <a:solidFill>
                  <a:srgbClr val="C00000"/>
                </a:solidFill>
              </a:rPr>
              <a:t>Abertura da Educação Infantil em </a:t>
            </a:r>
            <a:r>
              <a:rPr lang="pt-BR" b="1" u="sng" dirty="0" smtClean="0">
                <a:solidFill>
                  <a:srgbClr val="C00000"/>
                </a:solidFill>
              </a:rPr>
              <a:t>Creche e Pré-escola</a:t>
            </a:r>
            <a:r>
              <a:rPr lang="pt-BR" dirty="0" smtClean="0">
                <a:solidFill>
                  <a:srgbClr val="C00000"/>
                </a:solidFill>
              </a:rPr>
              <a:t> (separação no orçamento)</a:t>
            </a:r>
            <a:endParaRPr lang="pt-BR" dirty="0">
              <a:solidFill>
                <a:srgbClr val="C00000"/>
              </a:solidFill>
            </a:endParaRPr>
          </a:p>
        </p:txBody>
      </p:sp>
      <p:graphicFrame>
        <p:nvGraphicFramePr>
          <p:cNvPr id="7" name="Tabela 6"/>
          <p:cNvGraphicFramePr>
            <a:graphicFrameLocks noGrp="1"/>
          </p:cNvGraphicFramePr>
          <p:nvPr>
            <p:extLst>
              <p:ext uri="{D42A27DB-BD31-4B8C-83A1-F6EECF244321}">
                <p14:modId xmlns:p14="http://schemas.microsoft.com/office/powerpoint/2010/main" val="674009598"/>
              </p:ext>
            </p:extLst>
          </p:nvPr>
        </p:nvGraphicFramePr>
        <p:xfrm>
          <a:off x="427652" y="2157837"/>
          <a:ext cx="7199745" cy="3390060"/>
        </p:xfrm>
        <a:graphic>
          <a:graphicData uri="http://schemas.openxmlformats.org/drawingml/2006/table">
            <a:tbl>
              <a:tblPr/>
              <a:tblGrid>
                <a:gridCol w="7199745">
                  <a:extLst>
                    <a:ext uri="{9D8B030D-6E8A-4147-A177-3AD203B41FA5}">
                      <a16:colId xmlns:a16="http://schemas.microsoft.com/office/drawing/2014/main" val="930879488"/>
                    </a:ext>
                  </a:extLst>
                </a:gridCol>
              </a:tblGrid>
              <a:tr h="422512">
                <a:tc>
                  <a:txBody>
                    <a:bodyPr/>
                    <a:lstStyle/>
                    <a:p>
                      <a:pPr algn="ctr" fontAlgn="ctr"/>
                      <a:r>
                        <a:rPr lang="pt-BR" sz="1600" b="0" i="0" u="none" strike="noStrike">
                          <a:effectLst/>
                          <a:latin typeface="Times New Roman" panose="02020603050405020304" pitchFamily="18" charset="0"/>
                        </a:rPr>
                        <a:t>DESPESAS COM RECUROS DO FUNDEB                                                                                                                                                                                      (Por Área de Atuação)</a:t>
                      </a:r>
                      <a:r>
                        <a:rPr lang="pt-BR" sz="1600" b="0" i="0" u="none" strike="noStrike" baseline="30000">
                          <a:effectLst/>
                          <a:latin typeface="Times New Roman" panose="02020603050405020304" pitchFamily="18" charset="0"/>
                        </a:rPr>
                        <a:t>6</a:t>
                      </a:r>
                      <a:endParaRPr lang="pt-BR" sz="1600" b="0" i="0" u="none" strike="noStrike">
                        <a:effectLst/>
                        <a:latin typeface="Times New Roman" panose="02020603050405020304" pitchFamily="18" charset="0"/>
                      </a:endParaRP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18913585"/>
                  </a:ext>
                </a:extLst>
              </a:tr>
              <a:tr h="217657">
                <a:tc>
                  <a:txBody>
                    <a:bodyPr/>
                    <a:lstStyle/>
                    <a:p>
                      <a:pPr algn="l" fontAlgn="t"/>
                      <a:r>
                        <a:rPr lang="pt-BR" sz="1600" b="0" i="0" u="none" strike="noStrike">
                          <a:effectLst/>
                          <a:latin typeface="Times New Roman" panose="02020603050405020304" pitchFamily="18" charset="0"/>
                        </a:rPr>
                        <a:t>10- PROFISSIONAIS DA EDUCAÇÃO BÁSICA</a:t>
                      </a:r>
                    </a:p>
                  </a:txBody>
                  <a:tcPr marL="9525" marR="9525" marT="9525"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8737492"/>
                  </a:ext>
                </a:extLst>
              </a:tr>
              <a:tr h="217657">
                <a:tc>
                  <a:txBody>
                    <a:bodyPr/>
                    <a:lstStyle/>
                    <a:p>
                      <a:pPr algn="l" fontAlgn="t"/>
                      <a:r>
                        <a:rPr lang="pt-BR" sz="1600" b="0" i="0" u="none" strike="noStrike">
                          <a:effectLst/>
                          <a:latin typeface="Times New Roman" panose="02020603050405020304" pitchFamily="18" charset="0"/>
                        </a:rPr>
                        <a:t>   10.1- Educação Infantil</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46412529"/>
                  </a:ext>
                </a:extLst>
              </a:tr>
              <a:tr h="281674">
                <a:tc>
                  <a:txBody>
                    <a:bodyPr/>
                    <a:lstStyle/>
                    <a:p>
                      <a:pPr algn="l" fontAlgn="t"/>
                      <a:r>
                        <a:rPr lang="pt-BR" sz="1600" b="0" i="0" u="none" strike="noStrike">
                          <a:effectLst/>
                          <a:latin typeface="Times New Roman" panose="02020603050405020304" pitchFamily="18" charset="0"/>
                        </a:rPr>
                        <a:t>     10.1.1- Creche</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02640343"/>
                  </a:ext>
                </a:extLst>
              </a:tr>
              <a:tr h="294478">
                <a:tc>
                  <a:txBody>
                    <a:bodyPr/>
                    <a:lstStyle/>
                    <a:p>
                      <a:pPr algn="l" fontAlgn="t"/>
                      <a:r>
                        <a:rPr lang="pt-BR" sz="1600" b="0" i="0" u="none" strike="noStrike">
                          <a:effectLst/>
                          <a:latin typeface="Times New Roman" panose="02020603050405020304" pitchFamily="18" charset="0"/>
                        </a:rPr>
                        <a:t>     10.1.2- Pré-escola</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43647365"/>
                  </a:ext>
                </a:extLst>
              </a:tr>
              <a:tr h="217657">
                <a:tc>
                  <a:txBody>
                    <a:bodyPr/>
                    <a:lstStyle/>
                    <a:p>
                      <a:pPr algn="l" fontAlgn="t"/>
                      <a:r>
                        <a:rPr lang="pt-BR" sz="1600" b="0" i="0" u="none" strike="noStrike">
                          <a:effectLst/>
                          <a:latin typeface="Times New Roman" panose="02020603050405020304" pitchFamily="18" charset="0"/>
                        </a:rPr>
                        <a:t>   10.2- Ensino Fundamental </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75610364"/>
                  </a:ext>
                </a:extLst>
              </a:tr>
              <a:tr h="256068">
                <a:tc>
                  <a:txBody>
                    <a:bodyPr/>
                    <a:lstStyle/>
                    <a:p>
                      <a:pPr algn="l" fontAlgn="t"/>
                      <a:r>
                        <a:rPr lang="pt-BR" sz="1600" b="0" i="0" u="none" strike="noStrike">
                          <a:effectLst/>
                          <a:latin typeface="Times New Roman" panose="02020603050405020304" pitchFamily="18" charset="0"/>
                        </a:rPr>
                        <a:t>11- OUTRAS DESPESAS</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14421463"/>
                  </a:ext>
                </a:extLst>
              </a:tr>
              <a:tr h="217657">
                <a:tc>
                  <a:txBody>
                    <a:bodyPr/>
                    <a:lstStyle/>
                    <a:p>
                      <a:pPr algn="l" fontAlgn="t"/>
                      <a:r>
                        <a:rPr lang="pt-BR" sz="1600" b="0" i="0" u="none" strike="noStrike">
                          <a:effectLst/>
                          <a:latin typeface="Times New Roman" panose="02020603050405020304" pitchFamily="18" charset="0"/>
                        </a:rPr>
                        <a:t>   11.1- Educação Infantil</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73010301"/>
                  </a:ext>
                </a:extLst>
              </a:tr>
              <a:tr h="268871">
                <a:tc>
                  <a:txBody>
                    <a:bodyPr/>
                    <a:lstStyle/>
                    <a:p>
                      <a:pPr algn="l" fontAlgn="t"/>
                      <a:r>
                        <a:rPr lang="pt-BR" sz="1600" b="0" i="0" u="none" strike="noStrike" dirty="0">
                          <a:effectLst/>
                          <a:latin typeface="Times New Roman" panose="02020603050405020304" pitchFamily="18" charset="0"/>
                        </a:rPr>
                        <a:t>     11.1.1- Creche</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72202970"/>
                  </a:ext>
                </a:extLst>
              </a:tr>
              <a:tr h="256068">
                <a:tc>
                  <a:txBody>
                    <a:bodyPr/>
                    <a:lstStyle/>
                    <a:p>
                      <a:pPr algn="l" fontAlgn="t"/>
                      <a:r>
                        <a:rPr lang="pt-BR" sz="1600" b="0" i="0" u="none" strike="noStrike">
                          <a:effectLst/>
                          <a:latin typeface="Times New Roman" panose="02020603050405020304" pitchFamily="18" charset="0"/>
                        </a:rPr>
                        <a:t>     11.1.2- Pré-escola</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73531062"/>
                  </a:ext>
                </a:extLst>
              </a:tr>
              <a:tr h="217657">
                <a:tc>
                  <a:txBody>
                    <a:bodyPr/>
                    <a:lstStyle/>
                    <a:p>
                      <a:pPr algn="l" fontAlgn="t"/>
                      <a:r>
                        <a:rPr lang="pt-BR" sz="1600" b="0" i="0" u="none" strike="noStrike">
                          <a:effectLst/>
                          <a:latin typeface="Times New Roman" panose="02020603050405020304" pitchFamily="18" charset="0"/>
                        </a:rPr>
                        <a:t>   11.2- Ensino Fundamental</a:t>
                      </a:r>
                    </a:p>
                  </a:txBody>
                  <a:tcPr marL="9525" marR="9525" marT="9525"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407691"/>
                  </a:ext>
                </a:extLst>
              </a:tr>
              <a:tr h="268871">
                <a:tc>
                  <a:txBody>
                    <a:bodyPr/>
                    <a:lstStyle/>
                    <a:p>
                      <a:pPr algn="l" fontAlgn="ctr"/>
                      <a:r>
                        <a:rPr lang="pt-BR" sz="1600" b="1" i="0" u="none" strike="noStrike" dirty="0">
                          <a:effectLst/>
                          <a:latin typeface="Times New Roman" panose="02020603050405020304" pitchFamily="18" charset="0"/>
                        </a:rPr>
                        <a:t>12- TOTAL DAS DESPESAS COM RECURSOS DO FUNDEB (10 + 11)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41832423"/>
                  </a:ext>
                </a:extLst>
              </a:tr>
            </a:tbl>
          </a:graphicData>
        </a:graphic>
      </p:graphicFrame>
    </p:spTree>
    <p:extLst>
      <p:ext uri="{BB962C8B-B14F-4D97-AF65-F5344CB8AC3E}">
        <p14:creationId xmlns:p14="http://schemas.microsoft.com/office/powerpoint/2010/main" val="2031533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17" y="0"/>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636712"/>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401782" y="1390762"/>
            <a:ext cx="6442364" cy="523220"/>
          </a:xfrm>
          <a:prstGeom prst="rect">
            <a:avLst/>
          </a:prstGeom>
          <a:noFill/>
        </p:spPr>
        <p:txBody>
          <a:bodyPr wrap="square" rtlCol="0">
            <a:spAutoFit/>
          </a:bodyPr>
          <a:lstStyle/>
          <a:p>
            <a:pPr algn="just"/>
            <a:r>
              <a:rPr lang="pt-BR" sz="2800" b="1" i="1" u="sng" dirty="0" smtClean="0">
                <a:solidFill>
                  <a:schemeClr val="bg2">
                    <a:lumMod val="25000"/>
                  </a:schemeClr>
                </a:solidFill>
              </a:rPr>
              <a:t>Anexo 8</a:t>
            </a:r>
          </a:p>
        </p:txBody>
      </p:sp>
      <p:sp>
        <p:nvSpPr>
          <p:cNvPr id="4" name="CaixaDeTexto 3"/>
          <p:cNvSpPr txBox="1"/>
          <p:nvPr/>
        </p:nvSpPr>
        <p:spPr>
          <a:xfrm>
            <a:off x="8285019" y="3806838"/>
            <a:ext cx="3463636" cy="1754326"/>
          </a:xfrm>
          <a:prstGeom prst="rect">
            <a:avLst/>
          </a:prstGeom>
          <a:noFill/>
          <a:ln>
            <a:solidFill>
              <a:schemeClr val="bg2">
                <a:lumMod val="50000"/>
              </a:schemeClr>
            </a:solidFill>
          </a:ln>
        </p:spPr>
        <p:txBody>
          <a:bodyPr wrap="square" rtlCol="0">
            <a:spAutoFit/>
          </a:bodyPr>
          <a:lstStyle/>
          <a:p>
            <a:r>
              <a:rPr lang="pt-BR" dirty="0" smtClean="0">
                <a:solidFill>
                  <a:srgbClr val="C00000"/>
                </a:solidFill>
              </a:rPr>
              <a:t>Novo detalhamento das despesas com </a:t>
            </a:r>
            <a:r>
              <a:rPr lang="pt-BR" dirty="0" err="1" smtClean="0">
                <a:solidFill>
                  <a:srgbClr val="C00000"/>
                </a:solidFill>
              </a:rPr>
              <a:t>Fundeb</a:t>
            </a:r>
            <a:r>
              <a:rPr lang="pt-BR" dirty="0" smtClean="0">
                <a:solidFill>
                  <a:srgbClr val="C00000"/>
                </a:solidFill>
              </a:rPr>
              <a:t>, detalhando a complementação da União, mas não incluindo o VAAR.</a:t>
            </a:r>
          </a:p>
          <a:p>
            <a:r>
              <a:rPr lang="pt-BR" dirty="0" smtClean="0">
                <a:solidFill>
                  <a:srgbClr val="C00000"/>
                </a:solidFill>
              </a:rPr>
              <a:t>Teremos novo vínculo/destinação para as complementações?</a:t>
            </a:r>
            <a:endParaRPr lang="pt-BR" dirty="0">
              <a:solidFill>
                <a:srgbClr val="C00000"/>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285792746"/>
              </p:ext>
            </p:extLst>
          </p:nvPr>
        </p:nvGraphicFramePr>
        <p:xfrm>
          <a:off x="524163" y="2253204"/>
          <a:ext cx="7525328" cy="3094650"/>
        </p:xfrm>
        <a:graphic>
          <a:graphicData uri="http://schemas.openxmlformats.org/drawingml/2006/table">
            <a:tbl>
              <a:tblPr/>
              <a:tblGrid>
                <a:gridCol w="7525328">
                  <a:extLst>
                    <a:ext uri="{9D8B030D-6E8A-4147-A177-3AD203B41FA5}">
                      <a16:colId xmlns:a16="http://schemas.microsoft.com/office/drawing/2014/main" val="1713904980"/>
                    </a:ext>
                  </a:extLst>
                </a:gridCol>
              </a:tblGrid>
              <a:tr h="535827">
                <a:tc>
                  <a:txBody>
                    <a:bodyPr/>
                    <a:lstStyle/>
                    <a:p>
                      <a:pPr algn="ctr" fontAlgn="ctr"/>
                      <a:r>
                        <a:rPr lang="pt-BR" sz="1600" b="0" i="0" u="none" strike="noStrike">
                          <a:effectLst/>
                          <a:latin typeface="Times New Roman" panose="02020603050405020304" pitchFamily="18" charset="0"/>
                        </a:rPr>
                        <a:t>DESPESAS CUSTEADAS COM RECEITAS DO FUNDEB RECEBIDAS NO EXERCÍCIO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74069167"/>
                  </a:ext>
                </a:extLst>
              </a:tr>
              <a:tr h="297434">
                <a:tc>
                  <a:txBody>
                    <a:bodyPr/>
                    <a:lstStyle/>
                    <a:p>
                      <a:pPr algn="just" fontAlgn="t"/>
                      <a:r>
                        <a:rPr lang="pt-BR" sz="1600" b="0" i="0" u="none" strike="noStrike">
                          <a:effectLst/>
                          <a:latin typeface="Times New Roman" panose="02020603050405020304" pitchFamily="18" charset="0"/>
                        </a:rPr>
                        <a:t>13- Total das Despesas do FUNDEB com Profissionais da Educação Básica</a:t>
                      </a:r>
                    </a:p>
                  </a:txBody>
                  <a:tcPr marL="9525" marR="9525" marT="9525"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67121445"/>
                  </a:ext>
                </a:extLst>
              </a:tr>
              <a:tr h="535827">
                <a:tc>
                  <a:txBody>
                    <a:bodyPr/>
                    <a:lstStyle/>
                    <a:p>
                      <a:pPr algn="just" fontAlgn="t"/>
                      <a:r>
                        <a:rPr lang="pt-BR" sz="1600" b="0" i="0" u="none" strike="noStrike" dirty="0">
                          <a:effectLst/>
                          <a:latin typeface="Times New Roman" panose="02020603050405020304" pitchFamily="18" charset="0"/>
                        </a:rPr>
                        <a:t>14- Total das Despesas custeadas com FUNDEB - Impostos e Transferências de Impostos</a:t>
                      </a:r>
                    </a:p>
                  </a:txBody>
                  <a:tcPr marL="9525" marR="9525" marT="9525" marB="0">
                    <a:lnL>
                      <a:noFill/>
                    </a:lnL>
                    <a:lnR>
                      <a:noFill/>
                    </a:lnR>
                    <a:lnT>
                      <a:noFill/>
                    </a:lnT>
                    <a:lnB>
                      <a:noFill/>
                    </a:lnB>
                  </a:tcPr>
                </a:tc>
                <a:extLst>
                  <a:ext uri="{0D108BD9-81ED-4DB2-BD59-A6C34878D82A}">
                    <a16:rowId xmlns:a16="http://schemas.microsoft.com/office/drawing/2014/main" val="3650535840"/>
                  </a:ext>
                </a:extLst>
              </a:tr>
              <a:tr h="297434">
                <a:tc>
                  <a:txBody>
                    <a:bodyPr/>
                    <a:lstStyle/>
                    <a:p>
                      <a:pPr algn="just" fontAlgn="t"/>
                      <a:r>
                        <a:rPr lang="pt-BR" sz="1600" b="0" i="0" u="none" strike="noStrike" dirty="0">
                          <a:effectLst/>
                          <a:latin typeface="Times New Roman" panose="02020603050405020304" pitchFamily="18" charset="0"/>
                        </a:rPr>
                        <a:t>15- Total das Despesas custeadas com FUNDEB - Complementação da União </a:t>
                      </a:r>
                      <a:r>
                        <a:rPr lang="pt-BR" sz="1600" b="0" i="0" u="none" strike="noStrike" dirty="0" smtClean="0">
                          <a:effectLst/>
                          <a:latin typeface="Times New Roman" panose="02020603050405020304" pitchFamily="18" charset="0"/>
                        </a:rPr>
                        <a:t>– </a:t>
                      </a:r>
                      <a:r>
                        <a:rPr lang="pt-BR" sz="1600" b="0" i="0" u="none" strike="noStrike" dirty="0">
                          <a:effectLst/>
                          <a:latin typeface="Times New Roman" panose="02020603050405020304" pitchFamily="18" charset="0"/>
                        </a:rPr>
                        <a:t>VAAF</a:t>
                      </a:r>
                    </a:p>
                  </a:txBody>
                  <a:tcPr marL="9525" marR="9525" marT="9525" marB="0">
                    <a:lnL>
                      <a:noFill/>
                    </a:lnL>
                    <a:lnR>
                      <a:noFill/>
                    </a:lnR>
                    <a:lnT>
                      <a:noFill/>
                    </a:lnT>
                    <a:lnB>
                      <a:noFill/>
                    </a:lnB>
                  </a:tcPr>
                </a:tc>
                <a:extLst>
                  <a:ext uri="{0D108BD9-81ED-4DB2-BD59-A6C34878D82A}">
                    <a16:rowId xmlns:a16="http://schemas.microsoft.com/office/drawing/2014/main" val="487499105"/>
                  </a:ext>
                </a:extLst>
              </a:tr>
              <a:tr h="297434">
                <a:tc>
                  <a:txBody>
                    <a:bodyPr/>
                    <a:lstStyle/>
                    <a:p>
                      <a:pPr algn="just" fontAlgn="t"/>
                      <a:r>
                        <a:rPr lang="pt-BR" sz="1600" b="0" i="0" u="none" strike="noStrike">
                          <a:effectLst/>
                          <a:latin typeface="Times New Roman" panose="02020603050405020304" pitchFamily="18" charset="0"/>
                        </a:rPr>
                        <a:t>16- Total das Despesas custeadas com FUNDEB - Complementação da União - VAAT</a:t>
                      </a:r>
                    </a:p>
                  </a:txBody>
                  <a:tcPr marL="9525" marR="9525" marT="9525" marB="0">
                    <a:lnL>
                      <a:noFill/>
                    </a:lnL>
                    <a:lnR>
                      <a:noFill/>
                    </a:lnR>
                    <a:lnT>
                      <a:noFill/>
                    </a:lnT>
                    <a:lnB>
                      <a:noFill/>
                    </a:lnB>
                  </a:tcPr>
                </a:tc>
                <a:extLst>
                  <a:ext uri="{0D108BD9-81ED-4DB2-BD59-A6C34878D82A}">
                    <a16:rowId xmlns:a16="http://schemas.microsoft.com/office/drawing/2014/main" val="1010470918"/>
                  </a:ext>
                </a:extLst>
              </a:tr>
              <a:tr h="535827">
                <a:tc>
                  <a:txBody>
                    <a:bodyPr/>
                    <a:lstStyle/>
                    <a:p>
                      <a:pPr algn="just" fontAlgn="t"/>
                      <a:r>
                        <a:rPr lang="pt-BR" sz="1600" b="0" i="0" u="none" strike="noStrike">
                          <a:effectLst/>
                          <a:latin typeface="Times New Roman" panose="02020603050405020304" pitchFamily="18" charset="0"/>
                        </a:rPr>
                        <a:t>17- Total das Despesas custeadas com FUNDEB - Complementação da União - VAAT Aplicadas na Educação Infantil</a:t>
                      </a:r>
                    </a:p>
                  </a:txBody>
                  <a:tcPr marL="9525" marR="9525" marT="9525" marB="0">
                    <a:lnL>
                      <a:noFill/>
                    </a:lnL>
                    <a:lnR>
                      <a:noFill/>
                    </a:lnR>
                    <a:lnT>
                      <a:noFill/>
                    </a:lnT>
                    <a:lnB>
                      <a:noFill/>
                    </a:lnB>
                  </a:tcPr>
                </a:tc>
                <a:extLst>
                  <a:ext uri="{0D108BD9-81ED-4DB2-BD59-A6C34878D82A}">
                    <a16:rowId xmlns:a16="http://schemas.microsoft.com/office/drawing/2014/main" val="2203373887"/>
                  </a:ext>
                </a:extLst>
              </a:tr>
              <a:tr h="594867">
                <a:tc>
                  <a:txBody>
                    <a:bodyPr/>
                    <a:lstStyle/>
                    <a:p>
                      <a:pPr algn="just" fontAlgn="t"/>
                      <a:r>
                        <a:rPr lang="pt-BR" sz="1600" b="0" i="0" u="none" strike="noStrike" dirty="0">
                          <a:effectLst/>
                          <a:latin typeface="Times New Roman" panose="02020603050405020304" pitchFamily="18" charset="0"/>
                        </a:rPr>
                        <a:t>18- Total das Despesas custeadas com FUNDEB - Complementação da União - VAAT Aplicadas em Despesa de Capital</a:t>
                      </a:r>
                    </a:p>
                  </a:txBody>
                  <a:tcPr marL="9525" marR="9525" marT="9525" marB="0">
                    <a:lnL>
                      <a:noFill/>
                    </a:lnL>
                    <a:lnR>
                      <a:noFill/>
                    </a:lnR>
                    <a:lnT>
                      <a:noFill/>
                    </a:lnT>
                    <a:lnB>
                      <a:noFill/>
                    </a:lnB>
                  </a:tcPr>
                </a:tc>
                <a:extLst>
                  <a:ext uri="{0D108BD9-81ED-4DB2-BD59-A6C34878D82A}">
                    <a16:rowId xmlns:a16="http://schemas.microsoft.com/office/drawing/2014/main" val="2109734579"/>
                  </a:ext>
                </a:extLst>
              </a:tr>
            </a:tbl>
          </a:graphicData>
        </a:graphic>
      </p:graphicFrame>
      <p:sp>
        <p:nvSpPr>
          <p:cNvPr id="8" name="CaixaDeTexto 7"/>
          <p:cNvSpPr txBox="1"/>
          <p:nvPr/>
        </p:nvSpPr>
        <p:spPr>
          <a:xfrm>
            <a:off x="8285019" y="2849581"/>
            <a:ext cx="3463636" cy="369332"/>
          </a:xfrm>
          <a:prstGeom prst="rect">
            <a:avLst/>
          </a:prstGeom>
          <a:noFill/>
          <a:ln>
            <a:solidFill>
              <a:schemeClr val="bg2">
                <a:lumMod val="50000"/>
              </a:schemeClr>
            </a:solidFill>
          </a:ln>
        </p:spPr>
        <p:txBody>
          <a:bodyPr wrap="square" rtlCol="0">
            <a:spAutoFit/>
          </a:bodyPr>
          <a:lstStyle/>
          <a:p>
            <a:r>
              <a:rPr lang="pt-BR" dirty="0" smtClean="0">
                <a:solidFill>
                  <a:srgbClr val="C00000"/>
                </a:solidFill>
              </a:rPr>
              <a:t>Valor do item 13 está dentro do 14</a:t>
            </a:r>
            <a:endParaRPr lang="pt-BR" dirty="0">
              <a:solidFill>
                <a:srgbClr val="C00000"/>
              </a:solidFill>
            </a:endParaRPr>
          </a:p>
        </p:txBody>
      </p:sp>
    </p:spTree>
    <p:extLst>
      <p:ext uri="{BB962C8B-B14F-4D97-AF65-F5344CB8AC3E}">
        <p14:creationId xmlns:p14="http://schemas.microsoft.com/office/powerpoint/2010/main" val="535882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4179925" y="260545"/>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0" y="322100"/>
            <a:ext cx="2718955" cy="523220"/>
          </a:xfrm>
          <a:prstGeom prst="rect">
            <a:avLst/>
          </a:prstGeom>
          <a:noFill/>
        </p:spPr>
        <p:txBody>
          <a:bodyPr wrap="square" rtlCol="0">
            <a:spAutoFit/>
          </a:bodyPr>
          <a:lstStyle/>
          <a:p>
            <a:pPr algn="just"/>
            <a:r>
              <a:rPr lang="pt-BR" sz="2800" b="1" i="1" u="sng" dirty="0" smtClean="0">
                <a:solidFill>
                  <a:schemeClr val="bg2">
                    <a:lumMod val="25000"/>
                  </a:schemeClr>
                </a:solidFill>
              </a:rPr>
              <a:t>Anexo 8</a:t>
            </a:r>
          </a:p>
        </p:txBody>
      </p:sp>
      <p:sp>
        <p:nvSpPr>
          <p:cNvPr id="4" name="CaixaDeTexto 3"/>
          <p:cNvSpPr txBox="1"/>
          <p:nvPr/>
        </p:nvSpPr>
        <p:spPr>
          <a:xfrm>
            <a:off x="353290" y="6479934"/>
            <a:ext cx="11700165" cy="307777"/>
          </a:xfrm>
          <a:prstGeom prst="rect">
            <a:avLst/>
          </a:prstGeom>
          <a:noFill/>
          <a:ln>
            <a:solidFill>
              <a:schemeClr val="bg2">
                <a:lumMod val="50000"/>
              </a:schemeClr>
            </a:solidFill>
          </a:ln>
        </p:spPr>
        <p:txBody>
          <a:bodyPr wrap="square" rtlCol="0">
            <a:spAutoFit/>
          </a:bodyPr>
          <a:lstStyle/>
          <a:p>
            <a:r>
              <a:rPr lang="pt-BR" sz="1400" dirty="0" smtClean="0">
                <a:solidFill>
                  <a:srgbClr val="C00000"/>
                </a:solidFill>
              </a:rPr>
              <a:t>Detalhamento do Superávit, separando os recursos da complementação. O valor de superávit de 2020 respeita prazos e valores da nova Lei.</a:t>
            </a:r>
            <a:endParaRPr lang="pt-BR" sz="1400" dirty="0">
              <a:solidFill>
                <a:srgbClr val="C00000"/>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325497985"/>
              </p:ext>
            </p:extLst>
          </p:nvPr>
        </p:nvGraphicFramePr>
        <p:xfrm>
          <a:off x="0" y="1041958"/>
          <a:ext cx="12191997" cy="5420373"/>
        </p:xfrm>
        <a:graphic>
          <a:graphicData uri="http://schemas.openxmlformats.org/drawingml/2006/table">
            <a:tbl>
              <a:tblPr/>
              <a:tblGrid>
                <a:gridCol w="4747952">
                  <a:extLst>
                    <a:ext uri="{9D8B030D-6E8A-4147-A177-3AD203B41FA5}">
                      <a16:colId xmlns:a16="http://schemas.microsoft.com/office/drawing/2014/main" val="527424496"/>
                    </a:ext>
                  </a:extLst>
                </a:gridCol>
                <a:gridCol w="692864">
                  <a:extLst>
                    <a:ext uri="{9D8B030D-6E8A-4147-A177-3AD203B41FA5}">
                      <a16:colId xmlns:a16="http://schemas.microsoft.com/office/drawing/2014/main" val="3090901102"/>
                    </a:ext>
                  </a:extLst>
                </a:gridCol>
                <a:gridCol w="685572">
                  <a:extLst>
                    <a:ext uri="{9D8B030D-6E8A-4147-A177-3AD203B41FA5}">
                      <a16:colId xmlns:a16="http://schemas.microsoft.com/office/drawing/2014/main" val="3151030418"/>
                    </a:ext>
                  </a:extLst>
                </a:gridCol>
                <a:gridCol w="736625">
                  <a:extLst>
                    <a:ext uri="{9D8B030D-6E8A-4147-A177-3AD203B41FA5}">
                      <a16:colId xmlns:a16="http://schemas.microsoft.com/office/drawing/2014/main" val="3855884348"/>
                    </a:ext>
                  </a:extLst>
                </a:gridCol>
                <a:gridCol w="678280">
                  <a:extLst>
                    <a:ext uri="{9D8B030D-6E8A-4147-A177-3AD203B41FA5}">
                      <a16:colId xmlns:a16="http://schemas.microsoft.com/office/drawing/2014/main" val="662961768"/>
                    </a:ext>
                  </a:extLst>
                </a:gridCol>
                <a:gridCol w="853319">
                  <a:extLst>
                    <a:ext uri="{9D8B030D-6E8A-4147-A177-3AD203B41FA5}">
                      <a16:colId xmlns:a16="http://schemas.microsoft.com/office/drawing/2014/main" val="4070551819"/>
                    </a:ext>
                  </a:extLst>
                </a:gridCol>
                <a:gridCol w="707451">
                  <a:extLst>
                    <a:ext uri="{9D8B030D-6E8A-4147-A177-3AD203B41FA5}">
                      <a16:colId xmlns:a16="http://schemas.microsoft.com/office/drawing/2014/main" val="3172772913"/>
                    </a:ext>
                  </a:extLst>
                </a:gridCol>
                <a:gridCol w="700159">
                  <a:extLst>
                    <a:ext uri="{9D8B030D-6E8A-4147-A177-3AD203B41FA5}">
                      <a16:colId xmlns:a16="http://schemas.microsoft.com/office/drawing/2014/main" val="713738880"/>
                    </a:ext>
                  </a:extLst>
                </a:gridCol>
                <a:gridCol w="794971">
                  <a:extLst>
                    <a:ext uri="{9D8B030D-6E8A-4147-A177-3AD203B41FA5}">
                      <a16:colId xmlns:a16="http://schemas.microsoft.com/office/drawing/2014/main" val="448594766"/>
                    </a:ext>
                  </a:extLst>
                </a:gridCol>
                <a:gridCol w="874371">
                  <a:extLst>
                    <a:ext uri="{9D8B030D-6E8A-4147-A177-3AD203B41FA5}">
                      <a16:colId xmlns:a16="http://schemas.microsoft.com/office/drawing/2014/main" val="3606749023"/>
                    </a:ext>
                  </a:extLst>
                </a:gridCol>
                <a:gridCol w="720433">
                  <a:extLst>
                    <a:ext uri="{9D8B030D-6E8A-4147-A177-3AD203B41FA5}">
                      <a16:colId xmlns:a16="http://schemas.microsoft.com/office/drawing/2014/main" val="146051319"/>
                    </a:ext>
                  </a:extLst>
                </a:gridCol>
              </a:tblGrid>
              <a:tr h="363016">
                <a:tc>
                  <a:txBody>
                    <a:bodyPr/>
                    <a:lstStyle/>
                    <a:p>
                      <a:pPr algn="ctr" fontAlgn="ctr"/>
                      <a:r>
                        <a:rPr lang="pt-BR" sz="1200" b="0" i="0" u="none" strike="noStrike" dirty="0">
                          <a:effectLst/>
                          <a:latin typeface="Times New Roman" panose="02020603050405020304" pitchFamily="18" charset="0"/>
                        </a:rPr>
                        <a:t>INDICADORES - Art. 212-A, inciso XI e § 3º - Constituição Federal</a:t>
                      </a:r>
                      <a:r>
                        <a:rPr lang="pt-BR" sz="1200" b="0" i="0" u="none" strike="noStrike" baseline="30000" dirty="0">
                          <a:effectLst/>
                          <a:latin typeface="Times New Roman" panose="02020603050405020304" pitchFamily="18" charset="0"/>
                        </a:rPr>
                        <a:t>2</a:t>
                      </a:r>
                      <a:endParaRPr lang="pt-BR" sz="1200" b="0" i="0" u="none" strike="noStrike" dirty="0">
                        <a:effectLst/>
                        <a:latin typeface="Times New Roman" panose="02020603050405020304" pitchFamily="18" charset="0"/>
                      </a:endParaRP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gridSpan="3">
                  <a:txBody>
                    <a:bodyPr/>
                    <a:lstStyle/>
                    <a:p>
                      <a:pPr algn="ctr" fontAlgn="ctr"/>
                      <a:r>
                        <a:rPr lang="pt-BR" sz="1200" b="0" i="0" u="none" strike="noStrike" dirty="0">
                          <a:effectLst/>
                          <a:latin typeface="Times New Roman" panose="02020603050405020304" pitchFamily="18" charset="0"/>
                        </a:rPr>
                        <a:t>VALOR EXIGIDO</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hMerge="1">
                  <a:txBody>
                    <a:bodyPr/>
                    <a:lstStyle/>
                    <a:p>
                      <a:endParaRPr lang="pt-BR"/>
                    </a:p>
                  </a:txBody>
                  <a:tcPr/>
                </a:tc>
                <a:tc gridSpan="3">
                  <a:txBody>
                    <a:bodyPr/>
                    <a:lstStyle/>
                    <a:p>
                      <a:pPr algn="ctr" fontAlgn="ctr"/>
                      <a:r>
                        <a:rPr lang="pt-BR" sz="1200" b="0" i="0" u="none" strike="noStrike">
                          <a:effectLst/>
                          <a:latin typeface="Times New Roman" panose="02020603050405020304" pitchFamily="18" charset="0"/>
                        </a:rPr>
                        <a:t>VALOR APLICADO</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VALOR CONSIDERADO APÓS DEDUÇÕES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200" b="0" i="0" u="none" strike="noStrike" dirty="0">
                          <a:effectLst/>
                          <a:latin typeface="Times New Roman" panose="02020603050405020304" pitchFamily="18" charset="0"/>
                        </a:rPr>
                        <a:t>% APLICADO</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extLst>
                  <a:ext uri="{0D108BD9-81ED-4DB2-BD59-A6C34878D82A}">
                    <a16:rowId xmlns:a16="http://schemas.microsoft.com/office/drawing/2014/main" val="1469905192"/>
                  </a:ext>
                </a:extLst>
              </a:tr>
              <a:tr h="181508">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gridSpan="3">
                  <a:txBody>
                    <a:bodyPr/>
                    <a:lstStyle/>
                    <a:p>
                      <a:pPr algn="ctr" fontAlgn="ctr"/>
                      <a:r>
                        <a:rPr lang="pt-BR" sz="1200" b="0" i="0" u="none" strike="noStrike">
                          <a:effectLst/>
                          <a:latin typeface="Times New Roman" panose="02020603050405020304" pitchFamily="18" charset="0"/>
                        </a:rPr>
                        <a:t>(i)</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tc gridSpan="3">
                  <a:txBody>
                    <a:bodyPr/>
                    <a:lstStyle/>
                    <a:p>
                      <a:pPr algn="ctr" fontAlgn="ctr"/>
                      <a:r>
                        <a:rPr lang="pt-BR" sz="1200" b="0" i="0" u="none" strike="noStrike">
                          <a:effectLst/>
                          <a:latin typeface="Times New Roman" panose="02020603050405020304" pitchFamily="18" charset="0"/>
                        </a:rPr>
                        <a:t>(j)</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(k)</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(l)</a:t>
                      </a:r>
                    </a:p>
                  </a:txBody>
                  <a:tcPr marL="6289" marR="6289" marT="628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extLst>
                  <a:ext uri="{0D108BD9-81ED-4DB2-BD59-A6C34878D82A}">
                    <a16:rowId xmlns:a16="http://schemas.microsoft.com/office/drawing/2014/main" val="927038221"/>
                  </a:ext>
                </a:extLst>
              </a:tr>
              <a:tr h="231927">
                <a:tc>
                  <a:txBody>
                    <a:bodyPr/>
                    <a:lstStyle/>
                    <a:p>
                      <a:pPr algn="l" fontAlgn="t"/>
                      <a:r>
                        <a:rPr lang="pt-BR" sz="1200" b="0" i="0" u="none" strike="noStrike" dirty="0">
                          <a:effectLst/>
                          <a:latin typeface="Times New Roman" panose="02020603050405020304" pitchFamily="18" charset="0"/>
                        </a:rPr>
                        <a:t>19- Mínimo de </a:t>
                      </a:r>
                      <a:r>
                        <a:rPr lang="pt-BR" sz="1200" b="0" i="0" u="none" strike="noStrike" dirty="0">
                          <a:solidFill>
                            <a:srgbClr val="C00000"/>
                          </a:solidFill>
                          <a:effectLst/>
                          <a:latin typeface="Times New Roman" panose="02020603050405020304" pitchFamily="18" charset="0"/>
                        </a:rPr>
                        <a:t>70% do FUNDEB </a:t>
                      </a:r>
                      <a:r>
                        <a:rPr lang="pt-BR" sz="1200" b="0" i="0" u="none" strike="noStrike" dirty="0">
                          <a:effectLst/>
                          <a:latin typeface="Times New Roman" panose="02020603050405020304" pitchFamily="18" charset="0"/>
                        </a:rPr>
                        <a:t>na Remuneração dos Profissionais da Educação Básica</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3">
                  <a:txBody>
                    <a:bodyPr/>
                    <a:lstStyle/>
                    <a:p>
                      <a:pPr algn="ctr" fontAlgn="ctr"/>
                      <a:r>
                        <a:rPr lang="pt-BR" sz="1200" b="0" i="0" u="none" strike="noStrike">
                          <a:solidFill>
                            <a:srgbClr val="632523"/>
                          </a:solidFill>
                          <a:effectLst/>
                          <a:latin typeface="Times New Roman" panose="02020603050405020304" pitchFamily="18" charset="0"/>
                        </a:rPr>
                        <a:t>L6 * 70 / 100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hMerge="1">
                  <a:txBody>
                    <a:bodyPr/>
                    <a:lstStyle/>
                    <a:p>
                      <a:endParaRPr lang="pt-BR"/>
                    </a:p>
                  </a:txBody>
                  <a:tcPr/>
                </a:tc>
                <a:tc gridSpan="3">
                  <a:txBody>
                    <a:bodyPr/>
                    <a:lstStyle/>
                    <a:p>
                      <a:pPr algn="ctr" fontAlgn="ctr"/>
                      <a:r>
                        <a:rPr lang="pt-BR" sz="1200" b="0" i="0" u="none" strike="noStrike">
                          <a:solidFill>
                            <a:srgbClr val="632523"/>
                          </a:solidFill>
                          <a:effectLst/>
                          <a:latin typeface="Times New Roman" panose="02020603050405020304" pitchFamily="18" charset="0"/>
                        </a:rPr>
                        <a:t>L13(d)</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L13(d) - L13(h)</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L19(k) / L6 *100</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extLst>
                  <a:ext uri="{0D108BD9-81ED-4DB2-BD59-A6C34878D82A}">
                    <a16:rowId xmlns:a16="http://schemas.microsoft.com/office/drawing/2014/main" val="285962114"/>
                  </a:ext>
                </a:extLst>
              </a:tr>
              <a:tr h="211760">
                <a:tc>
                  <a:txBody>
                    <a:bodyPr/>
                    <a:lstStyle/>
                    <a:p>
                      <a:pPr algn="l" fontAlgn="t"/>
                      <a:r>
                        <a:rPr lang="pt-BR" sz="1200" b="0" i="0" u="none" strike="noStrike" dirty="0">
                          <a:effectLst/>
                          <a:latin typeface="Times New Roman" panose="02020603050405020304" pitchFamily="18" charset="0"/>
                        </a:rPr>
                        <a:t>20 - Percentual de </a:t>
                      </a:r>
                      <a:r>
                        <a:rPr lang="pt-BR" sz="1200" b="0" i="0" u="none" strike="noStrike" dirty="0">
                          <a:solidFill>
                            <a:srgbClr val="C00000"/>
                          </a:solidFill>
                          <a:effectLst/>
                          <a:latin typeface="Times New Roman" panose="02020603050405020304" pitchFamily="18" charset="0"/>
                        </a:rPr>
                        <a:t>50% da Complementação da União ao FUNDEB (VAAT</a:t>
                      </a:r>
                      <a:r>
                        <a:rPr lang="pt-BR" sz="1200" b="0" i="0" u="none" strike="noStrike" dirty="0">
                          <a:effectLst/>
                          <a:latin typeface="Times New Roman" panose="02020603050405020304" pitchFamily="18" charset="0"/>
                        </a:rPr>
                        <a:t>) </a:t>
                      </a:r>
                      <a:r>
                        <a:rPr lang="pt-BR" sz="1200" b="0" i="0" u="none" strike="noStrike" dirty="0">
                          <a:solidFill>
                            <a:srgbClr val="C00000"/>
                          </a:solidFill>
                          <a:effectLst/>
                          <a:latin typeface="Times New Roman" panose="02020603050405020304" pitchFamily="18" charset="0"/>
                        </a:rPr>
                        <a:t>na Educação Infantil</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pt-BR" sz="1200" b="0" i="0" u="none" strike="noStrike">
                          <a:solidFill>
                            <a:srgbClr val="632523"/>
                          </a:solidFill>
                          <a:effectLst/>
                          <a:latin typeface="Times New Roman" panose="02020603050405020304" pitchFamily="18" charset="0"/>
                        </a:rPr>
                        <a:t> </a:t>
                      </a: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solidFill>
                            <a:srgbClr val="632523"/>
                          </a:solidFill>
                          <a:effectLst/>
                          <a:latin typeface="Times New Roman" panose="02020603050405020304" pitchFamily="18" charset="0"/>
                        </a:rPr>
                        <a:t> L6.3 * 50 / 100</a:t>
                      </a:r>
                    </a:p>
                  </a:txBody>
                  <a:tcPr marL="6289" marR="6289" marT="6289" marB="0" anchor="ctr">
                    <a:lnL>
                      <a:noFill/>
                    </a:lnL>
                    <a:lnR>
                      <a:noFill/>
                    </a:lnR>
                    <a:lnT>
                      <a:noFill/>
                    </a:lnT>
                    <a:lnB>
                      <a:noFill/>
                    </a:lnB>
                  </a:tcPr>
                </a:tc>
                <a:tc>
                  <a:txBody>
                    <a:bodyPr/>
                    <a:lstStyle/>
                    <a:p>
                      <a:pPr algn="ctr" fontAlgn="ctr"/>
                      <a:r>
                        <a:rPr lang="pt-BR" sz="1200" b="0" i="0" u="none" strike="noStrike">
                          <a:solidFill>
                            <a:srgbClr val="632523"/>
                          </a:solidFill>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pt-BR" sz="1200" b="0" i="0" u="none" strike="noStrike">
                          <a:solidFill>
                            <a:srgbClr val="632523"/>
                          </a:solidFill>
                          <a:effectLst/>
                          <a:latin typeface="Times New Roman" panose="02020603050405020304" pitchFamily="18" charset="0"/>
                        </a:rPr>
                        <a:t> </a:t>
                      </a: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solidFill>
                            <a:srgbClr val="632523"/>
                          </a:solidFill>
                          <a:effectLst/>
                          <a:latin typeface="Times New Roman" panose="02020603050405020304" pitchFamily="18" charset="0"/>
                        </a:rPr>
                        <a:t> L17(d)</a:t>
                      </a:r>
                    </a:p>
                  </a:txBody>
                  <a:tcPr marL="6289" marR="6289" marT="6289" marB="0" anchor="ctr">
                    <a:lnL>
                      <a:noFill/>
                    </a:lnL>
                    <a:lnR>
                      <a:noFill/>
                    </a:lnR>
                    <a:lnT>
                      <a:noFill/>
                    </a:lnT>
                    <a:lnB>
                      <a:noFill/>
                    </a:lnB>
                  </a:tcPr>
                </a:tc>
                <a:tc>
                  <a:txBody>
                    <a:bodyPr/>
                    <a:lstStyle/>
                    <a:p>
                      <a:pPr algn="ctr" fontAlgn="ctr"/>
                      <a:r>
                        <a:rPr lang="pt-BR" sz="1200" b="0" i="0" u="none" strike="noStrike">
                          <a:solidFill>
                            <a:srgbClr val="632523"/>
                          </a:solidFill>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pt-BR" sz="1200" b="0" i="0" u="none" strike="noStrike">
                          <a:solidFill>
                            <a:srgbClr val="632523"/>
                          </a:solidFill>
                          <a:effectLst/>
                          <a:latin typeface="Times New Roman" panose="02020603050405020304" pitchFamily="18" charset="0"/>
                        </a:rPr>
                        <a:t>L17(d) - L17(h)</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L20(k) / L6.3 * 100</a:t>
                      </a: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pt-BR"/>
                    </a:p>
                  </a:txBody>
                  <a:tcPr/>
                </a:tc>
                <a:extLst>
                  <a:ext uri="{0D108BD9-81ED-4DB2-BD59-A6C34878D82A}">
                    <a16:rowId xmlns:a16="http://schemas.microsoft.com/office/drawing/2014/main" val="2810797572"/>
                  </a:ext>
                </a:extLst>
              </a:tr>
              <a:tr h="221843">
                <a:tc>
                  <a:txBody>
                    <a:bodyPr/>
                    <a:lstStyle/>
                    <a:p>
                      <a:pPr algn="l" fontAlgn="t"/>
                      <a:r>
                        <a:rPr lang="pt-BR" sz="1200" b="0" i="0" u="none" strike="noStrike" dirty="0">
                          <a:effectLst/>
                          <a:latin typeface="Times New Roman" panose="02020603050405020304" pitchFamily="18" charset="0"/>
                        </a:rPr>
                        <a:t>21- Mínimo de </a:t>
                      </a:r>
                      <a:r>
                        <a:rPr lang="pt-BR" sz="1200" b="0" i="0" u="none" strike="noStrike" dirty="0">
                          <a:solidFill>
                            <a:srgbClr val="C00000"/>
                          </a:solidFill>
                          <a:effectLst/>
                          <a:latin typeface="Times New Roman" panose="02020603050405020304" pitchFamily="18" charset="0"/>
                        </a:rPr>
                        <a:t>15% da Complementação da União ao FUNDEB - VAAT em Despesas de Capital</a:t>
                      </a:r>
                    </a:p>
                  </a:txBody>
                  <a:tcPr marL="6289" marR="6289" marT="6289"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ctr"/>
                      <a:r>
                        <a:rPr lang="pt-BR" sz="1200" b="0" i="0" u="none" strike="noStrike">
                          <a:solidFill>
                            <a:srgbClr val="632523"/>
                          </a:solidFill>
                          <a:effectLst/>
                          <a:latin typeface="Times New Roman" panose="02020603050405020304" pitchFamily="18" charset="0"/>
                        </a:rPr>
                        <a:t>L6.3 * 15 / 100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gridSpan="3">
                  <a:txBody>
                    <a:bodyPr/>
                    <a:lstStyle/>
                    <a:p>
                      <a:pPr algn="ctr" fontAlgn="ctr"/>
                      <a:r>
                        <a:rPr lang="pt-BR" sz="1200" b="0" i="0" u="none" strike="noStrike">
                          <a:solidFill>
                            <a:srgbClr val="632523"/>
                          </a:solidFill>
                          <a:effectLst/>
                          <a:latin typeface="Times New Roman" panose="02020603050405020304" pitchFamily="18" charset="0"/>
                        </a:rPr>
                        <a:t>L18(d)</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L18(d) - L18(h)</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L21(k) / L6.3 * 100</a:t>
                      </a:r>
                    </a:p>
                  </a:txBody>
                  <a:tcPr marL="6289" marR="6289" marT="628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pt-BR"/>
                    </a:p>
                  </a:txBody>
                  <a:tcPr/>
                </a:tc>
                <a:extLst>
                  <a:ext uri="{0D108BD9-81ED-4DB2-BD59-A6C34878D82A}">
                    <a16:rowId xmlns:a16="http://schemas.microsoft.com/office/drawing/2014/main" val="2774558041"/>
                  </a:ext>
                </a:extLst>
              </a:tr>
              <a:tr h="352173">
                <a:tc>
                  <a:txBody>
                    <a:bodyPr/>
                    <a:lstStyle/>
                    <a:p>
                      <a:pPr algn="ctr" fontAlgn="ctr"/>
                      <a:r>
                        <a:rPr lang="pt-BR" sz="1200" b="0" i="0" u="none" strike="noStrike" dirty="0">
                          <a:effectLst/>
                          <a:latin typeface="Times New Roman" panose="02020603050405020304" pitchFamily="18" charset="0"/>
                        </a:rPr>
                        <a:t>INDICADOR - Art.25, § 3º - Lei nº 14.113, de 2020 - </a:t>
                      </a:r>
                      <a:r>
                        <a:rPr lang="pt-BR" sz="1200" b="0" i="0" u="none" strike="noStrike" dirty="0">
                          <a:solidFill>
                            <a:srgbClr val="C00000"/>
                          </a:solidFill>
                          <a:effectLst/>
                          <a:latin typeface="Times New Roman" panose="02020603050405020304" pitchFamily="18" charset="0"/>
                        </a:rPr>
                        <a:t>(Máximo de 10% de Superávit)</a:t>
                      </a:r>
                      <a:r>
                        <a:rPr lang="pt-BR" sz="1200" b="0" i="0" u="none" strike="noStrike" baseline="30000" dirty="0">
                          <a:solidFill>
                            <a:srgbClr val="C00000"/>
                          </a:solidFill>
                          <a:effectLst/>
                          <a:latin typeface="Times New Roman" panose="02020603050405020304" pitchFamily="18" charset="0"/>
                        </a:rPr>
                        <a:t>3</a:t>
                      </a:r>
                      <a:endParaRPr lang="pt-BR" sz="1200" b="0" i="0" u="none" strike="noStrike" dirty="0">
                        <a:solidFill>
                          <a:srgbClr val="C00000"/>
                        </a:solidFill>
                        <a:effectLst/>
                        <a:latin typeface="Times New Roman" panose="02020603050405020304" pitchFamily="18" charset="0"/>
                      </a:endParaRP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gridSpan="3">
                  <a:txBody>
                    <a:bodyPr/>
                    <a:lstStyle/>
                    <a:p>
                      <a:pPr algn="ctr" fontAlgn="ctr"/>
                      <a:r>
                        <a:rPr lang="pt-BR" sz="1200" b="0" i="0" u="none" strike="noStrike" dirty="0">
                          <a:effectLst/>
                          <a:latin typeface="Times New Roman" panose="02020603050405020304" pitchFamily="18" charset="0"/>
                        </a:rPr>
                        <a:t>VALOR MÁXIMO PERMITIDO</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hMerge="1">
                  <a:txBody>
                    <a:bodyPr/>
                    <a:lstStyle/>
                    <a:p>
                      <a:endParaRPr lang="pt-BR"/>
                    </a:p>
                  </a:txBody>
                  <a:tcPr/>
                </a:tc>
                <a:tc gridSpan="3">
                  <a:txBody>
                    <a:bodyPr/>
                    <a:lstStyle/>
                    <a:p>
                      <a:pPr algn="ctr" fontAlgn="ctr"/>
                      <a:r>
                        <a:rPr lang="pt-BR" sz="1200" b="0" i="0" u="none" strike="noStrike">
                          <a:effectLst/>
                          <a:latin typeface="Times New Roman" panose="02020603050405020304" pitchFamily="18" charset="0"/>
                        </a:rPr>
                        <a:t>VALOR NÃO APLICADO</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VALOR NÃO APLICADO APÓS AJUSTE</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 NÃO APLICADO</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extLst>
                  <a:ext uri="{0D108BD9-81ED-4DB2-BD59-A6C34878D82A}">
                    <a16:rowId xmlns:a16="http://schemas.microsoft.com/office/drawing/2014/main" val="929658516"/>
                  </a:ext>
                </a:extLst>
              </a:tr>
              <a:tr h="221843">
                <a:tc>
                  <a:txBody>
                    <a:bodyPr/>
                    <a:lstStyle/>
                    <a:p>
                      <a:pPr algn="ctr" fontAlgn="ctr"/>
                      <a:r>
                        <a:rPr lang="pt-BR" sz="1200" b="0" i="0" u="none" strike="noStrike" dirty="0">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gridSpan="3">
                  <a:txBody>
                    <a:bodyPr/>
                    <a:lstStyle/>
                    <a:p>
                      <a:pPr algn="ctr" fontAlgn="ctr"/>
                      <a:r>
                        <a:rPr lang="pt-BR" sz="1200" b="0" i="0" u="none" strike="noStrike">
                          <a:effectLst/>
                          <a:latin typeface="Times New Roman" panose="02020603050405020304" pitchFamily="18" charset="0"/>
                        </a:rPr>
                        <a:t>(m)</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tc gridSpan="3">
                  <a:txBody>
                    <a:bodyPr/>
                    <a:lstStyle/>
                    <a:p>
                      <a:pPr algn="ctr" fontAlgn="ctr"/>
                      <a:r>
                        <a:rPr lang="pt-BR" sz="1200" b="0" i="0" u="none" strike="noStrike">
                          <a:effectLst/>
                          <a:latin typeface="Times New Roman" panose="02020603050405020304" pitchFamily="18" charset="0"/>
                        </a:rPr>
                        <a:t>(n)</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(o)</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(p)</a:t>
                      </a:r>
                    </a:p>
                  </a:txBody>
                  <a:tcPr marL="6289" marR="6289" marT="628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extLst>
                  <a:ext uri="{0D108BD9-81ED-4DB2-BD59-A6C34878D82A}">
                    <a16:rowId xmlns:a16="http://schemas.microsoft.com/office/drawing/2014/main" val="3343738844"/>
                  </a:ext>
                </a:extLst>
              </a:tr>
              <a:tr h="262179">
                <a:tc>
                  <a:txBody>
                    <a:bodyPr/>
                    <a:lstStyle/>
                    <a:p>
                      <a:pPr algn="l" fontAlgn="ctr"/>
                      <a:r>
                        <a:rPr lang="pt-BR" sz="1200" b="0" i="0" u="none" strike="noStrike" dirty="0">
                          <a:effectLst/>
                          <a:latin typeface="Times New Roman" panose="02020603050405020304" pitchFamily="18" charset="0"/>
                        </a:rPr>
                        <a:t>22- Total da Receita Recebida e não Aplicada no Exercício </a:t>
                      </a: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pt-BR" sz="1200" b="0" i="0" u="none" strike="noStrike">
                          <a:solidFill>
                            <a:srgbClr val="632523"/>
                          </a:solidFill>
                          <a:effectLst/>
                          <a:latin typeface="Times New Roman" panose="02020603050405020304" pitchFamily="18" charset="0"/>
                        </a:rPr>
                        <a:t>L6 * 10 / 100</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gridSpan="3">
                  <a:txBody>
                    <a:bodyPr/>
                    <a:lstStyle/>
                    <a:p>
                      <a:pPr algn="ctr" fontAlgn="ctr"/>
                      <a:r>
                        <a:rPr lang="pt-BR" sz="1200" b="0" i="0" u="none" strike="noStrike">
                          <a:solidFill>
                            <a:srgbClr val="632523"/>
                          </a:solidFill>
                          <a:effectLst/>
                          <a:latin typeface="Times New Roman" panose="02020603050405020304" pitchFamily="18" charset="0"/>
                        </a:rPr>
                        <a:t>L6 -  (L14 + L15 + L16)(d)</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L22(n) + (L14 + L15 + L16)(h)</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L22(o) / L6 * 100</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extLst>
                  <a:ext uri="{0D108BD9-81ED-4DB2-BD59-A6C34878D82A}">
                    <a16:rowId xmlns:a16="http://schemas.microsoft.com/office/drawing/2014/main" val="3910919832"/>
                  </a:ext>
                </a:extLst>
              </a:tr>
              <a:tr h="655447">
                <a:tc rowSpan="2">
                  <a:txBody>
                    <a:bodyPr/>
                    <a:lstStyle/>
                    <a:p>
                      <a:pPr algn="ctr" fontAlgn="ctr"/>
                      <a:r>
                        <a:rPr lang="pt-BR" sz="1200" b="0" i="0" u="none" strike="noStrike">
                          <a:effectLst/>
                          <a:latin typeface="Times New Roman" panose="02020603050405020304" pitchFamily="18" charset="0"/>
                        </a:rPr>
                        <a:t>INDICADOR - Art.25, § 3º - Lei nº 14.113, de 2020 - (Aplicação do Superávit de Exercício Anterior)</a:t>
                      </a:r>
                      <a:r>
                        <a:rPr lang="pt-BR" sz="1200" b="0" i="0" u="none" strike="noStrike" baseline="30000">
                          <a:effectLst/>
                          <a:latin typeface="Times New Roman" panose="02020603050405020304" pitchFamily="18" charset="0"/>
                        </a:rPr>
                        <a:t>3</a:t>
                      </a:r>
                      <a:endParaRPr lang="pt-BR" sz="1200" b="0" i="0" u="none" strike="noStrike">
                        <a:effectLst/>
                        <a:latin typeface="Times New Roman" panose="02020603050405020304" pitchFamily="18" charset="0"/>
                      </a:endParaRP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pt-BR" sz="1200" b="0" i="0" u="none" strike="noStrike">
                          <a:effectLst/>
                          <a:latin typeface="Times New Roman" panose="02020603050405020304" pitchFamily="18" charset="0"/>
                        </a:rPr>
                        <a:t>VALOR DE SUPERÁVIT PERMITIDO NO EXERCÍCIO ANTERIOR</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VALOR NÃO APLICADO NO EXERCÍCIO ANTERIOR</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VALOR DE SUPERÁVIT APLICADO ATÉ O PRIMEIRO QUADRIMESTRE</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200" b="0" i="0" u="none" strike="noStrike" dirty="0">
                          <a:solidFill>
                            <a:srgbClr val="C00000"/>
                          </a:solidFill>
                          <a:effectLst/>
                          <a:latin typeface="Times New Roman" panose="02020603050405020304" pitchFamily="18" charset="0"/>
                        </a:rPr>
                        <a:t>VALOR APLICADO ATÉ O PRIMEIRO QUADRIMESTRE QUE INTEGRARÁ O LIMITE CONSTITUCIONAL </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a:txBody>
                    <a:bodyPr/>
                    <a:lstStyle/>
                    <a:p>
                      <a:pPr algn="ctr" fontAlgn="ctr"/>
                      <a:r>
                        <a:rPr lang="pt-BR" sz="1200" b="0" i="0" u="none" strike="noStrike">
                          <a:effectLst/>
                          <a:latin typeface="Times New Roman" panose="02020603050405020304" pitchFamily="18" charset="0"/>
                        </a:rPr>
                        <a:t>VALOR APLICADO APÓS O PRIMEIRO QUADRIMESTRE</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pt-BR" sz="1200" b="0" i="0" u="none" strike="noStrike">
                          <a:effectLst/>
                          <a:latin typeface="Times New Roman" panose="02020603050405020304" pitchFamily="18" charset="0"/>
                        </a:rPr>
                        <a:t>VALOR NÃO APLICADO</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510168486"/>
                  </a:ext>
                </a:extLst>
              </a:tr>
              <a:tr h="191591">
                <a:tc v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(q)</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(r)</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200" b="0" i="0" u="none" strike="noStrike">
                          <a:effectLst/>
                          <a:latin typeface="Times New Roman" panose="02020603050405020304" pitchFamily="18" charset="0"/>
                        </a:rPr>
                        <a:t>(t)</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a:txBody>
                    <a:bodyPr/>
                    <a:lstStyle/>
                    <a:p>
                      <a:pPr algn="ctr" fontAlgn="ctr"/>
                      <a:r>
                        <a:rPr lang="pt-BR" sz="1200" b="0" i="0" u="none" strike="noStrike">
                          <a:effectLst/>
                          <a:latin typeface="Times New Roman" panose="02020603050405020304" pitchFamily="18" charset="0"/>
                        </a:rPr>
                        <a:t>(u)</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200" b="0" i="0" u="none" strike="noStrike">
                          <a:effectLst/>
                          <a:latin typeface="Times New Roman" panose="02020603050405020304" pitchFamily="18" charset="0"/>
                        </a:rPr>
                        <a:t>(v)</a:t>
                      </a:r>
                    </a:p>
                  </a:txBody>
                  <a:tcPr marL="6289" marR="6289" marT="628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885253675"/>
                  </a:ext>
                </a:extLst>
              </a:tr>
              <a:tr h="191591">
                <a:tc>
                  <a:txBody>
                    <a:bodyPr/>
                    <a:lstStyle/>
                    <a:p>
                      <a:pPr algn="just" fontAlgn="t"/>
                      <a:r>
                        <a:rPr lang="pt-BR" sz="1200" b="0" i="0" u="none" strike="noStrike" dirty="0">
                          <a:effectLst/>
                          <a:latin typeface="Times New Roman" panose="02020603050405020304" pitchFamily="18" charset="0"/>
                        </a:rPr>
                        <a:t>23- Total das Despesas custeadas com Superávit do FUNDEB</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ctr" fontAlgn="ctr"/>
                      <a:r>
                        <a:rPr lang="pt-BR" sz="1200" b="0" i="0" u="none" strike="noStrike">
                          <a:solidFill>
                            <a:srgbClr val="632523"/>
                          </a:solidFill>
                          <a:effectLst/>
                          <a:latin typeface="Times New Roman" panose="02020603050405020304" pitchFamily="18" charset="0"/>
                        </a:rPr>
                        <a:t>L22(m) do exercício anterior</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L22(n) do exercício anterior</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rowSpan="3" gridSpan="2">
                  <a:txBody>
                    <a:bodyPr/>
                    <a:lstStyle/>
                    <a:p>
                      <a:pPr algn="ctr" fontAlgn="t"/>
                      <a:r>
                        <a:rPr lang="pt-BR" sz="1200" b="0" i="0" u="none" strike="noStrike">
                          <a:solidFill>
                            <a:srgbClr val="632523"/>
                          </a:solidFill>
                          <a:effectLst/>
                          <a:latin typeface="Times New Roman" panose="02020603050405020304" pitchFamily="18" charset="0"/>
                        </a:rPr>
                        <a:t>Total das despesas executadas até o primeiro quadrimestre</a:t>
                      </a:r>
                    </a:p>
                  </a:txBody>
                  <a:tcPr marL="6289" marR="6289" marT="62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pt-BR"/>
                    </a:p>
                  </a:txBody>
                  <a:tcPr/>
                </a:tc>
                <a:tc gridSpan="2">
                  <a:txBody>
                    <a:bodyPr/>
                    <a:lstStyle/>
                    <a:p>
                      <a:pPr algn="ctr" fontAlgn="ctr"/>
                      <a:r>
                        <a:rPr lang="pt-BR" sz="1200" b="0" i="0" u="none" strike="noStrike">
                          <a:solidFill>
                            <a:srgbClr val="632523"/>
                          </a:solidFill>
                          <a:effectLst/>
                          <a:latin typeface="Times New Roman" panose="02020603050405020304" pitchFamily="18" charset="0"/>
                        </a:rPr>
                        <a:t>L23(r) até o valor da coluna (q)</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rowSpan="3">
                  <a:txBody>
                    <a:bodyPr/>
                    <a:lstStyle/>
                    <a:p>
                      <a:pPr algn="ctr" fontAlgn="t"/>
                      <a:r>
                        <a:rPr lang="pt-BR" sz="1200" b="0" i="0" u="none" strike="noStrike" dirty="0">
                          <a:solidFill>
                            <a:srgbClr val="632523"/>
                          </a:solidFill>
                          <a:effectLst/>
                          <a:latin typeface="Times New Roman" panose="02020603050405020304" pitchFamily="18" charset="0"/>
                        </a:rPr>
                        <a:t>Total das despesas executadas após o primeiro quadrimestre</a:t>
                      </a:r>
                    </a:p>
                  </a:txBody>
                  <a:tcPr marL="6289" marR="6289" marT="628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200" b="0" i="0" u="none" strike="noStrike">
                          <a:solidFill>
                            <a:srgbClr val="632523"/>
                          </a:solidFill>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89173489"/>
                  </a:ext>
                </a:extLst>
              </a:tr>
              <a:tr h="181129">
                <a:tc>
                  <a:txBody>
                    <a:bodyPr/>
                    <a:lstStyle/>
                    <a:p>
                      <a:pPr algn="just" fontAlgn="t"/>
                      <a:r>
                        <a:rPr lang="pt-BR" sz="1200" b="0" i="0" u="none" strike="noStrike" dirty="0">
                          <a:effectLst/>
                          <a:latin typeface="Times New Roman" panose="02020603050405020304" pitchFamily="18" charset="0"/>
                        </a:rPr>
                        <a:t>   23.1- Total das Despesas custeadas com FUNDEB - Impostos e Transferências de Impostos</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pt-BR" sz="1200" b="0" i="0" u="none" strike="noStrike">
                        <a:effectLst/>
                        <a:latin typeface="Times New Roman" panose="02020603050405020304" pitchFamily="18" charset="0"/>
                      </a:endParaRP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gridSpan="2" vMerge="1">
                  <a:txBody>
                    <a:bodyPr/>
                    <a:lstStyle/>
                    <a:p>
                      <a:endParaRPr lang="pt-BR"/>
                    </a:p>
                  </a:txBody>
                  <a:tcPr/>
                </a:tc>
                <a:tc hMerge="1" vMerge="1">
                  <a:txBody>
                    <a:bodyPr/>
                    <a:lstStyle/>
                    <a:p>
                      <a:endParaRPr lang="pt-BR"/>
                    </a:p>
                  </a:txBody>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pt-BR"/>
                    </a:p>
                  </a:txBody>
                  <a:tcPr/>
                </a:tc>
                <a:tc>
                  <a:txBody>
                    <a:bodyPr/>
                    <a:lstStyle/>
                    <a:p>
                      <a:pPr algn="l" fontAlgn="t"/>
                      <a:r>
                        <a:rPr lang="pt-BR" sz="1200" b="0" i="0" u="none" strike="noStrike">
                          <a:solidFill>
                            <a:srgbClr val="632523"/>
                          </a:solidFill>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11693118"/>
                  </a:ext>
                </a:extLst>
              </a:tr>
              <a:tr h="321543">
                <a:tc>
                  <a:txBody>
                    <a:bodyPr/>
                    <a:lstStyle/>
                    <a:p>
                      <a:pPr algn="just" fontAlgn="t"/>
                      <a:r>
                        <a:rPr lang="pt-BR" sz="1200" b="0" i="0" u="none" strike="noStrike" dirty="0">
                          <a:effectLst/>
                          <a:latin typeface="Times New Roman" panose="02020603050405020304" pitchFamily="18" charset="0"/>
                        </a:rPr>
                        <a:t>   23.2- Total das Despesas custeadas com FUNDEB - Complementação da União (VAAF + VAAT)</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pt-BR" sz="1200" b="0" i="0" u="none" strike="noStrike">
                        <a:effectLst/>
                        <a:latin typeface="Times New Roman" panose="02020603050405020304" pitchFamily="18" charset="0"/>
                      </a:endParaRP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vMerge="1">
                  <a:txBody>
                    <a:bodyPr/>
                    <a:lstStyle/>
                    <a:p>
                      <a:endParaRPr lang="pt-BR"/>
                    </a:p>
                  </a:txBody>
                  <a:tcPr/>
                </a:tc>
                <a:tc hMerge="1" vMerge="1">
                  <a:txBody>
                    <a:bodyPr/>
                    <a:lstStyle/>
                    <a:p>
                      <a:endParaRPr lang="pt-BR"/>
                    </a:p>
                  </a:txBody>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pt-BR" sz="1200" b="0"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pt-BR"/>
                    </a:p>
                  </a:txBody>
                  <a:tcPr/>
                </a:tc>
                <a:tc>
                  <a:txBody>
                    <a:bodyPr/>
                    <a:lstStyle/>
                    <a:p>
                      <a:pPr algn="l" fontAlgn="t"/>
                      <a:r>
                        <a:rPr lang="pt-BR" sz="1200" b="0" i="0" u="none" strike="noStrike" dirty="0">
                          <a:solidFill>
                            <a:srgbClr val="632523"/>
                          </a:solidFill>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6803213"/>
                  </a:ext>
                </a:extLst>
              </a:tr>
            </a:tbl>
          </a:graphicData>
        </a:graphic>
      </p:graphicFrame>
      <p:sp>
        <p:nvSpPr>
          <p:cNvPr id="8" name="CaixaDeTexto 7"/>
          <p:cNvSpPr txBox="1"/>
          <p:nvPr/>
        </p:nvSpPr>
        <p:spPr>
          <a:xfrm>
            <a:off x="1482436" y="3598255"/>
            <a:ext cx="3354060" cy="307777"/>
          </a:xfrm>
          <a:prstGeom prst="rect">
            <a:avLst/>
          </a:prstGeom>
          <a:noFill/>
        </p:spPr>
        <p:txBody>
          <a:bodyPr wrap="none" rtlCol="0">
            <a:spAutoFit/>
          </a:bodyPr>
          <a:lstStyle/>
          <a:p>
            <a:r>
              <a:rPr lang="pt-BR" sz="1400" dirty="0" smtClean="0">
                <a:solidFill>
                  <a:srgbClr val="C00000"/>
                </a:solidFill>
              </a:rPr>
              <a:t>Esta linha somente para o último bimestre?</a:t>
            </a:r>
            <a:endParaRPr lang="pt-BR" sz="1400" dirty="0">
              <a:solidFill>
                <a:srgbClr val="C00000"/>
              </a:solidFill>
            </a:endParaRPr>
          </a:p>
        </p:txBody>
      </p:sp>
    </p:spTree>
    <p:extLst>
      <p:ext uri="{BB962C8B-B14F-4D97-AF65-F5344CB8AC3E}">
        <p14:creationId xmlns:p14="http://schemas.microsoft.com/office/powerpoint/2010/main" val="4051768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43789"/>
            <a:ext cx="2718955" cy="523220"/>
          </a:xfrm>
          <a:prstGeom prst="rect">
            <a:avLst/>
          </a:prstGeom>
          <a:noFill/>
        </p:spPr>
        <p:txBody>
          <a:bodyPr wrap="square" rtlCol="0">
            <a:spAutoFit/>
          </a:bodyPr>
          <a:lstStyle/>
          <a:p>
            <a:pPr algn="just"/>
            <a:r>
              <a:rPr lang="pt-BR" sz="2800" b="1" i="1" u="sng" dirty="0" smtClean="0">
                <a:solidFill>
                  <a:schemeClr val="bg2">
                    <a:lumMod val="25000"/>
                  </a:schemeClr>
                </a:solidFill>
              </a:rPr>
              <a:t>Anexo 8</a:t>
            </a:r>
          </a:p>
        </p:txBody>
      </p:sp>
      <p:graphicFrame>
        <p:nvGraphicFramePr>
          <p:cNvPr id="6" name="Tabela 5"/>
          <p:cNvGraphicFramePr>
            <a:graphicFrameLocks noGrp="1"/>
          </p:cNvGraphicFramePr>
          <p:nvPr>
            <p:extLst>
              <p:ext uri="{D42A27DB-BD31-4B8C-83A1-F6EECF244321}">
                <p14:modId xmlns:p14="http://schemas.microsoft.com/office/powerpoint/2010/main" val="2966498231"/>
              </p:ext>
            </p:extLst>
          </p:nvPr>
        </p:nvGraphicFramePr>
        <p:xfrm>
          <a:off x="0" y="388400"/>
          <a:ext cx="12192000" cy="6245422"/>
        </p:xfrm>
        <a:graphic>
          <a:graphicData uri="http://schemas.openxmlformats.org/drawingml/2006/table">
            <a:tbl>
              <a:tblPr/>
              <a:tblGrid>
                <a:gridCol w="4707587">
                  <a:extLst>
                    <a:ext uri="{9D8B030D-6E8A-4147-A177-3AD203B41FA5}">
                      <a16:colId xmlns:a16="http://schemas.microsoft.com/office/drawing/2014/main" val="744839058"/>
                    </a:ext>
                  </a:extLst>
                </a:gridCol>
                <a:gridCol w="686976">
                  <a:extLst>
                    <a:ext uri="{9D8B030D-6E8A-4147-A177-3AD203B41FA5}">
                      <a16:colId xmlns:a16="http://schemas.microsoft.com/office/drawing/2014/main" val="953900532"/>
                    </a:ext>
                  </a:extLst>
                </a:gridCol>
                <a:gridCol w="684565">
                  <a:extLst>
                    <a:ext uri="{9D8B030D-6E8A-4147-A177-3AD203B41FA5}">
                      <a16:colId xmlns:a16="http://schemas.microsoft.com/office/drawing/2014/main" val="386713126"/>
                    </a:ext>
                  </a:extLst>
                </a:gridCol>
                <a:gridCol w="732773">
                  <a:extLst>
                    <a:ext uri="{9D8B030D-6E8A-4147-A177-3AD203B41FA5}">
                      <a16:colId xmlns:a16="http://schemas.microsoft.com/office/drawing/2014/main" val="434422683"/>
                    </a:ext>
                  </a:extLst>
                </a:gridCol>
                <a:gridCol w="674923">
                  <a:extLst>
                    <a:ext uri="{9D8B030D-6E8A-4147-A177-3AD203B41FA5}">
                      <a16:colId xmlns:a16="http://schemas.microsoft.com/office/drawing/2014/main" val="1996783832"/>
                    </a:ext>
                  </a:extLst>
                </a:gridCol>
                <a:gridCol w="848475">
                  <a:extLst>
                    <a:ext uri="{9D8B030D-6E8A-4147-A177-3AD203B41FA5}">
                      <a16:colId xmlns:a16="http://schemas.microsoft.com/office/drawing/2014/main" val="1451869930"/>
                    </a:ext>
                  </a:extLst>
                </a:gridCol>
                <a:gridCol w="703849">
                  <a:extLst>
                    <a:ext uri="{9D8B030D-6E8A-4147-A177-3AD203B41FA5}">
                      <a16:colId xmlns:a16="http://schemas.microsoft.com/office/drawing/2014/main" val="3847053125"/>
                    </a:ext>
                  </a:extLst>
                </a:gridCol>
                <a:gridCol w="780983">
                  <a:extLst>
                    <a:ext uri="{9D8B030D-6E8A-4147-A177-3AD203B41FA5}">
                      <a16:colId xmlns:a16="http://schemas.microsoft.com/office/drawing/2014/main" val="1238908635"/>
                    </a:ext>
                  </a:extLst>
                </a:gridCol>
                <a:gridCol w="790623">
                  <a:extLst>
                    <a:ext uri="{9D8B030D-6E8A-4147-A177-3AD203B41FA5}">
                      <a16:colId xmlns:a16="http://schemas.microsoft.com/office/drawing/2014/main" val="2589732173"/>
                    </a:ext>
                  </a:extLst>
                </a:gridCol>
                <a:gridCol w="790623">
                  <a:extLst>
                    <a:ext uri="{9D8B030D-6E8A-4147-A177-3AD203B41FA5}">
                      <a16:colId xmlns:a16="http://schemas.microsoft.com/office/drawing/2014/main" val="2392079986"/>
                    </a:ext>
                  </a:extLst>
                </a:gridCol>
                <a:gridCol w="790623">
                  <a:extLst>
                    <a:ext uri="{9D8B030D-6E8A-4147-A177-3AD203B41FA5}">
                      <a16:colId xmlns:a16="http://schemas.microsoft.com/office/drawing/2014/main" val="3520666576"/>
                    </a:ext>
                  </a:extLst>
                </a:gridCol>
              </a:tblGrid>
              <a:tr h="188158">
                <a:tc gridSpan="10">
                  <a:txBody>
                    <a:bodyPr/>
                    <a:lstStyle/>
                    <a:p>
                      <a:pPr algn="ctr" fontAlgn="ctr"/>
                      <a:r>
                        <a:rPr lang="pt-BR" sz="1100" b="1" i="0" u="sng" strike="noStrike">
                          <a:effectLst/>
                          <a:latin typeface="Times New Roman" panose="02020603050405020304" pitchFamily="18" charset="0"/>
                        </a:rPr>
                        <a:t>DESPESAS COM MANUTENÇÃO E DESENVOLVIMENTO DO ENSINO – MDE -  CUSTEADAS COM RECEITA DE IMPOSTOS (EXCETO FUNDEB)</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ctr" fontAlgn="ctr"/>
                      <a:r>
                        <a:rPr lang="pt-BR" sz="1100" b="1" i="0" u="sng"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395946354"/>
                  </a:ext>
                </a:extLst>
              </a:tr>
              <a:tr h="376315">
                <a:tc rowSpan="3">
                  <a:txBody>
                    <a:bodyPr/>
                    <a:lstStyle/>
                    <a:p>
                      <a:pPr algn="ctr" fontAlgn="ctr"/>
                      <a:r>
                        <a:rPr lang="pt-BR" sz="1100" b="0" i="0" u="none" strike="noStrike">
                          <a:effectLst/>
                          <a:latin typeface="Times New Roman" panose="02020603050405020304" pitchFamily="18" charset="0"/>
                        </a:rPr>
                        <a:t> DESPESAS COM AÇÕES TÍPICAS DE MDE - RECEITAS DE IMPOSTOS - EXCETO FUNDEB                                (Por Área de Atuação)</a:t>
                      </a:r>
                      <a:r>
                        <a:rPr lang="pt-BR" sz="1100" b="0" i="0" u="none" strike="noStrike" baseline="30000">
                          <a:effectLst/>
                          <a:latin typeface="Times New Roman" panose="02020603050405020304" pitchFamily="18" charset="0"/>
                        </a:rPr>
                        <a:t>6</a:t>
                      </a:r>
                      <a:endParaRPr lang="pt-BR" sz="1100" b="0" i="0" u="none" strike="noStrike">
                        <a:effectLst/>
                        <a:latin typeface="Times New Roman" panose="02020603050405020304" pitchFamily="18" charset="0"/>
                      </a:endParaRP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b"/>
                      <a:r>
                        <a:rPr lang="pt-BR" sz="1100" b="0" i="0" u="none" strike="noStrike">
                          <a:effectLst/>
                          <a:latin typeface="Times New Roman" panose="02020603050405020304" pitchFamily="18" charset="0"/>
                        </a:rPr>
                        <a:t>DOTAÇÃO ATUALIZADA</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dirty="0">
                          <a:effectLst/>
                          <a:latin typeface="Times New Roman" panose="02020603050405020304" pitchFamily="18" charset="0"/>
                        </a:rPr>
                        <a:t>DESPESAS EMPENHADAS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DESPESAS LIQUIDADAS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dirty="0">
                          <a:solidFill>
                            <a:srgbClr val="C00000"/>
                          </a:solidFill>
                          <a:effectLst/>
                          <a:latin typeface="Times New Roman" panose="02020603050405020304" pitchFamily="18" charset="0"/>
                        </a:rPr>
                        <a:t>DESPESAS PAGAS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INSCRITAS EM RESTOS A PAGAR NÃO PROCESSADOS</a:t>
                      </a:r>
                      <a:r>
                        <a:rPr lang="pt-BR" sz="1100" b="0" i="0" u="none" strike="noStrike" baseline="30000">
                          <a:effectLst/>
                          <a:latin typeface="Times New Roman" panose="02020603050405020304" pitchFamily="18" charset="0"/>
                        </a:rPr>
                        <a:t> </a:t>
                      </a:r>
                      <a:endParaRPr lang="pt-BR" sz="1100" b="0" i="0" u="none" strike="noStrike">
                        <a:effectLst/>
                        <a:latin typeface="Times New Roman" panose="02020603050405020304" pitchFamily="18" charset="0"/>
                      </a:endParaRP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extLst>
                  <a:ext uri="{0D108BD9-81ED-4DB2-BD59-A6C34878D82A}">
                    <a16:rowId xmlns:a16="http://schemas.microsoft.com/office/drawing/2014/main" val="2331828019"/>
                  </a:ext>
                </a:extLst>
              </a:tr>
              <a:tr h="160940">
                <a:tc v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h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Até o Bimestre</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h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Até o Bimestre</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Até o Bimestre</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9D9D9"/>
                    </a:solidFill>
                  </a:tcPr>
                </a:tc>
                <a:tc hMerge="1">
                  <a:txBody>
                    <a:bodyPr/>
                    <a:lstStyle/>
                    <a:p>
                      <a:endParaRPr lang="pt-BR"/>
                    </a:p>
                  </a:txBody>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solidFill>
                      <a:srgbClr val="D9D9D9"/>
                    </a:solidFill>
                  </a:tcPr>
                </a:tc>
                <a:tc>
                  <a:txBody>
                    <a:bodyPr/>
                    <a:lstStyle/>
                    <a:p>
                      <a:pPr algn="ctr" fontAlgn="b"/>
                      <a:r>
                        <a:rPr lang="pt-BR" sz="1100" b="0" i="0" u="none" strike="noStrike">
                          <a:effectLst/>
                          <a:latin typeface="Times New Roman" panose="02020603050405020304" pitchFamily="18" charset="0"/>
                        </a:rPr>
                        <a:t> </a:t>
                      </a:r>
                    </a:p>
                  </a:txBody>
                  <a:tcPr marL="6289" marR="6289" marT="6289" marB="0" anchor="b">
                    <a:lnL>
                      <a:noFill/>
                    </a:lnL>
                    <a:lnR>
                      <a:noFill/>
                    </a:lnR>
                    <a:lnT>
                      <a:noFill/>
                    </a:lnT>
                    <a:lnB>
                      <a:noFill/>
                    </a:lnB>
                    <a:solidFill>
                      <a:srgbClr val="D9D9D9"/>
                    </a:solidFill>
                  </a:tcPr>
                </a:tc>
                <a:extLst>
                  <a:ext uri="{0D108BD9-81ED-4DB2-BD59-A6C34878D82A}">
                    <a16:rowId xmlns:a16="http://schemas.microsoft.com/office/drawing/2014/main" val="1053895229"/>
                  </a:ext>
                </a:extLst>
              </a:tr>
              <a:tr h="160940">
                <a:tc v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(c)</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(d)</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(e)</a:t>
                      </a:r>
                    </a:p>
                  </a:txBody>
                  <a:tcPr marL="6289" marR="6289" marT="62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(f)</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b"/>
                      <a:r>
                        <a:rPr lang="pt-BR" sz="1100" b="0" i="0" u="none" strike="noStrike">
                          <a:effectLst/>
                          <a:latin typeface="Times New Roman" panose="02020603050405020304" pitchFamily="18" charset="0"/>
                        </a:rPr>
                        <a:t>(g)</a:t>
                      </a:r>
                    </a:p>
                  </a:txBody>
                  <a:tcPr marL="6289" marR="6289" marT="628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extLst>
                  <a:ext uri="{0D108BD9-81ED-4DB2-BD59-A6C34878D82A}">
                    <a16:rowId xmlns:a16="http://schemas.microsoft.com/office/drawing/2014/main" val="2786810770"/>
                  </a:ext>
                </a:extLst>
              </a:tr>
              <a:tr h="160940">
                <a:tc>
                  <a:txBody>
                    <a:bodyPr/>
                    <a:lstStyle/>
                    <a:p>
                      <a:pPr algn="l" fontAlgn="t"/>
                      <a:r>
                        <a:rPr lang="pt-BR" sz="1100" b="0" i="0" u="none" strike="noStrike" dirty="0">
                          <a:effectLst/>
                          <a:latin typeface="Times New Roman" panose="02020603050405020304" pitchFamily="18" charset="0"/>
                        </a:rPr>
                        <a:t>24- EDUCAÇÃO INFANTIL</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9668154"/>
                  </a:ext>
                </a:extLst>
              </a:tr>
              <a:tr h="160940">
                <a:tc>
                  <a:txBody>
                    <a:bodyPr/>
                    <a:lstStyle/>
                    <a:p>
                      <a:pPr algn="l" fontAlgn="t"/>
                      <a:r>
                        <a:rPr lang="pt-BR" sz="1100" b="0" i="0" u="none" strike="noStrike">
                          <a:effectLst/>
                          <a:latin typeface="Times New Roman" panose="02020603050405020304" pitchFamily="18" charset="0"/>
                        </a:rPr>
                        <a:t>   24.1- Creche</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endParaRPr lang="pt-BR" sz="1100" b="0" i="0" u="none" strike="noStrike" dirty="0">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a:noFill/>
                    </a:lnR>
                    <a:lnT>
                      <a:noFill/>
                    </a:lnT>
                    <a:lnB>
                      <a:noFill/>
                    </a:lnB>
                  </a:tcPr>
                </a:tc>
                <a:extLst>
                  <a:ext uri="{0D108BD9-81ED-4DB2-BD59-A6C34878D82A}">
                    <a16:rowId xmlns:a16="http://schemas.microsoft.com/office/drawing/2014/main" val="2020208119"/>
                  </a:ext>
                </a:extLst>
              </a:tr>
              <a:tr h="160940">
                <a:tc>
                  <a:txBody>
                    <a:bodyPr/>
                    <a:lstStyle/>
                    <a:p>
                      <a:pPr algn="l" fontAlgn="t"/>
                      <a:r>
                        <a:rPr lang="pt-BR" sz="1100" b="0" i="0" u="none" strike="noStrike">
                          <a:effectLst/>
                          <a:latin typeface="Times New Roman" panose="02020603050405020304" pitchFamily="18" charset="0"/>
                        </a:rPr>
                        <a:t>   24.2- Pré-escola</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a:noFill/>
                    </a:lnR>
                    <a:lnT>
                      <a:noFill/>
                    </a:lnT>
                    <a:lnB>
                      <a:noFill/>
                    </a:lnB>
                  </a:tcPr>
                </a:tc>
                <a:extLst>
                  <a:ext uri="{0D108BD9-81ED-4DB2-BD59-A6C34878D82A}">
                    <a16:rowId xmlns:a16="http://schemas.microsoft.com/office/drawing/2014/main" val="1205832288"/>
                  </a:ext>
                </a:extLst>
              </a:tr>
              <a:tr h="160940">
                <a:tc>
                  <a:txBody>
                    <a:bodyPr/>
                    <a:lstStyle/>
                    <a:p>
                      <a:pPr algn="l" fontAlgn="t"/>
                      <a:r>
                        <a:rPr lang="pt-BR" sz="1100" b="0" i="0" u="none" strike="noStrike">
                          <a:effectLst/>
                          <a:latin typeface="Times New Roman" panose="02020603050405020304" pitchFamily="18" charset="0"/>
                        </a:rPr>
                        <a:t>25- ENSINO FUNDAMENTAL </a:t>
                      </a:r>
                    </a:p>
                  </a:txBody>
                  <a:tcPr marL="6289" marR="6289" marT="6289"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7537442"/>
                  </a:ext>
                </a:extLst>
              </a:tr>
              <a:tr h="160940">
                <a:tc>
                  <a:txBody>
                    <a:bodyPr/>
                    <a:lstStyle/>
                    <a:p>
                      <a:pPr algn="l" fontAlgn="t"/>
                      <a:r>
                        <a:rPr lang="pt-BR" sz="1100" b="1" i="0" u="none" strike="noStrike">
                          <a:effectLst/>
                          <a:latin typeface="Times New Roman" panose="02020603050405020304" pitchFamily="18" charset="0"/>
                        </a:rPr>
                        <a:t>26- TOTAL DAS DESPESAS COM AÇÕES TÍPICAS DE MDE (24 + 25)</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9344688"/>
                  </a:ext>
                </a:extLst>
              </a:tr>
              <a:tr h="160940">
                <a:tc>
                  <a:txBody>
                    <a:bodyPr/>
                    <a:lstStyle/>
                    <a:p>
                      <a:pPr algn="l" fontAlgn="t"/>
                      <a:r>
                        <a:rPr lang="pt-BR" sz="1100" b="1"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8985650"/>
                  </a:ext>
                </a:extLst>
              </a:tr>
              <a:tr h="160940">
                <a:tc gridSpan="8">
                  <a:txBody>
                    <a:bodyPr/>
                    <a:lstStyle/>
                    <a:p>
                      <a:pPr algn="ctr" fontAlgn="ctr"/>
                      <a:r>
                        <a:rPr lang="pt-BR" sz="1100" b="0" i="0" u="none" strike="noStrike">
                          <a:effectLst/>
                          <a:latin typeface="Times New Roman" panose="02020603050405020304" pitchFamily="18" charset="0"/>
                        </a:rPr>
                        <a:t>APURAÇÃO DAS DESPESAS PARA FINS DE LIMITE MÍNIMO CONSTITUCIONAL</a:t>
                      </a: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3">
                  <a:txBody>
                    <a:bodyPr/>
                    <a:lstStyle/>
                    <a:p>
                      <a:pPr algn="ctr" fontAlgn="ctr"/>
                      <a:r>
                        <a:rPr lang="pt-BR" sz="1100" b="0" i="0" u="none" strike="noStrike">
                          <a:effectLst/>
                          <a:latin typeface="Times New Roman" panose="02020603050405020304" pitchFamily="18" charset="0"/>
                        </a:rPr>
                        <a:t>VALOR</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29371038"/>
                  </a:ext>
                </a:extLst>
              </a:tr>
              <a:tr h="160940">
                <a:tc gridSpan="5">
                  <a:txBody>
                    <a:bodyPr/>
                    <a:lstStyle/>
                    <a:p>
                      <a:pPr algn="l" fontAlgn="b"/>
                      <a:r>
                        <a:rPr lang="pt-BR" sz="1100" b="0" i="0" u="none" strike="noStrike" dirty="0">
                          <a:effectLst/>
                          <a:latin typeface="Times New Roman" panose="02020603050405020304" pitchFamily="18" charset="0"/>
                        </a:rPr>
                        <a:t>27- TOTAL DAS DESPESAS DE MDE CUSTEADAS COM RECURSOS DE IMPOSTOS (FUNDEB E RECEITA DE IMPOSTOS) = (L14(d ou e) + L26(d ou e) </a:t>
                      </a:r>
                      <a:r>
                        <a:rPr lang="pt-BR" sz="1100" b="0" i="0" u="none" strike="noStrike" dirty="0">
                          <a:solidFill>
                            <a:srgbClr val="C00000"/>
                          </a:solidFill>
                          <a:effectLst/>
                          <a:latin typeface="Times New Roman" panose="02020603050405020304" pitchFamily="18" charset="0"/>
                        </a:rPr>
                        <a:t>+ L23.1(t))</a:t>
                      </a:r>
                    </a:p>
                  </a:txBody>
                  <a:tcPr marL="6289" marR="6289" marT="6289"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1100" b="0" i="0" u="none" strike="noStrike" dirty="0">
                        <a:effectLst/>
                        <a:latin typeface="Arial" panose="020B0604020202020204" pitchFamily="34" charset="0"/>
                      </a:endParaRPr>
                    </a:p>
                  </a:txBody>
                  <a:tcPr marL="6289" marR="6289" marT="62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75929647"/>
                  </a:ext>
                </a:extLst>
              </a:tr>
              <a:tr h="160940">
                <a:tc gridSpan="4">
                  <a:txBody>
                    <a:bodyPr/>
                    <a:lstStyle/>
                    <a:p>
                      <a:pPr algn="l" fontAlgn="b"/>
                      <a:r>
                        <a:rPr lang="pt-BR" sz="1100" b="0" i="0" u="none" strike="noStrike">
                          <a:effectLst/>
                          <a:latin typeface="Times New Roman" panose="02020603050405020304" pitchFamily="18" charset="0"/>
                        </a:rPr>
                        <a:t>28 (-) RESULTADO LÍQUIDO DAS TRANSFERÊNCIAS DO FUNDEB = (L7)</a:t>
                      </a:r>
                    </a:p>
                  </a:txBody>
                  <a:tcPr marL="6289" marR="6289" marT="6289" marB="0" anchor="b">
                    <a:lnL>
                      <a:noFill/>
                    </a:lnL>
                    <a:lnR>
                      <a:noFill/>
                    </a:lnR>
                    <a:lnT>
                      <a:noFill/>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endParaRPr lang="pt-BR" sz="1100" b="0" i="0" u="none" strike="noStrike">
                        <a:effectLst/>
                        <a:latin typeface="Arial" panose="020B0604020202020204" pitchFamily="34" charset="0"/>
                      </a:endParaRPr>
                    </a:p>
                  </a:txBody>
                  <a:tcPr marL="6289" marR="6289" marT="6289" marB="0" anchor="b">
                    <a:lnL>
                      <a:noFill/>
                    </a:lnL>
                    <a:lnR>
                      <a:noFill/>
                    </a:lnR>
                    <a:lnT>
                      <a:noFill/>
                    </a:lnT>
                    <a:lnB>
                      <a:noFill/>
                    </a:lnB>
                  </a:tcPr>
                </a:tc>
                <a:tc>
                  <a:txBody>
                    <a:bodyPr/>
                    <a:lstStyle/>
                    <a:p>
                      <a:pPr algn="l" fontAlgn="b"/>
                      <a:endParaRPr lang="pt-BR" sz="1100" b="0" i="0" u="none" strike="noStrike">
                        <a:effectLst/>
                        <a:latin typeface="Arial" panose="020B0604020202020204" pitchFamily="34" charset="0"/>
                      </a:endParaRPr>
                    </a:p>
                  </a:txBody>
                  <a:tcPr marL="6289" marR="6289" marT="6289" marB="0" anchor="b">
                    <a:lnL>
                      <a:noFill/>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a:noFill/>
                    </a:lnB>
                  </a:tcPr>
                </a:tc>
                <a:extLst>
                  <a:ext uri="{0D108BD9-81ED-4DB2-BD59-A6C34878D82A}">
                    <a16:rowId xmlns:a16="http://schemas.microsoft.com/office/drawing/2014/main" val="118470882"/>
                  </a:ext>
                </a:extLst>
              </a:tr>
              <a:tr h="160940">
                <a:tc gridSpan="8">
                  <a:txBody>
                    <a:bodyPr/>
                    <a:lstStyle/>
                    <a:p>
                      <a:pPr algn="l" fontAlgn="b"/>
                      <a:r>
                        <a:rPr lang="pt-BR" sz="1100" b="0" i="0" u="none" strike="noStrike" dirty="0">
                          <a:effectLst/>
                          <a:latin typeface="Times New Roman" panose="02020603050405020304" pitchFamily="18" charset="0"/>
                        </a:rPr>
                        <a:t>29 (-) RESTOS A PAGAR NÃO PROCESSADOS INSCRITOS NO EXERCÍCIO SEM DISPONIBILIDADE FINANCEIRA DE RECURSOS DO FUNDEB IMPOSTOS4 = (L14h)</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a:noFill/>
                    </a:lnB>
                  </a:tcPr>
                </a:tc>
                <a:extLst>
                  <a:ext uri="{0D108BD9-81ED-4DB2-BD59-A6C34878D82A}">
                    <a16:rowId xmlns:a16="http://schemas.microsoft.com/office/drawing/2014/main" val="470669068"/>
                  </a:ext>
                </a:extLst>
              </a:tr>
              <a:tr h="160940">
                <a:tc gridSpan="8">
                  <a:txBody>
                    <a:bodyPr/>
                    <a:lstStyle/>
                    <a:p>
                      <a:pPr algn="l" fontAlgn="b"/>
                      <a:r>
                        <a:rPr lang="pt-BR" sz="1100" b="0" i="0" u="none" strike="noStrike">
                          <a:effectLst/>
                          <a:latin typeface="Times New Roman" panose="02020603050405020304" pitchFamily="18" charset="0"/>
                        </a:rPr>
                        <a:t>30 (-) RESTOS A PAGAR NÃO PROCESSADOS INSCRITOS NO EXERCÍCIO SEM DISPONIBILIDADE FINANCEIRA DE RECURSOS DE IMPOSTOS</a:t>
                      </a:r>
                      <a:r>
                        <a:rPr lang="pt-BR" sz="1100" b="0" i="0" u="none" strike="noStrike" baseline="30000">
                          <a:effectLst/>
                          <a:latin typeface="Times New Roman" panose="02020603050405020304" pitchFamily="18" charset="0"/>
                        </a:rPr>
                        <a:t>4 e 7</a:t>
                      </a:r>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a:noFill/>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a:noFill/>
                    </a:lnB>
                  </a:tcPr>
                </a:tc>
                <a:extLst>
                  <a:ext uri="{0D108BD9-81ED-4DB2-BD59-A6C34878D82A}">
                    <a16:rowId xmlns:a16="http://schemas.microsoft.com/office/drawing/2014/main" val="2901117858"/>
                  </a:ext>
                </a:extLst>
              </a:tr>
              <a:tr h="160940">
                <a:tc gridSpan="8">
                  <a:txBody>
                    <a:bodyPr/>
                    <a:lstStyle/>
                    <a:p>
                      <a:pPr algn="l" fontAlgn="b"/>
                      <a:r>
                        <a:rPr lang="pt-BR" sz="1100" b="0" i="0" u="none" strike="noStrike" dirty="0">
                          <a:effectLst/>
                          <a:latin typeface="Times New Roman" panose="02020603050405020304" pitchFamily="18" charset="0"/>
                        </a:rPr>
                        <a:t>31 </a:t>
                      </a:r>
                      <a:r>
                        <a:rPr lang="pt-BR" sz="1100" b="0" i="0" u="none" strike="noStrike" dirty="0">
                          <a:solidFill>
                            <a:srgbClr val="C00000"/>
                          </a:solidFill>
                          <a:effectLst/>
                          <a:latin typeface="Times New Roman" panose="02020603050405020304" pitchFamily="18" charset="0"/>
                        </a:rPr>
                        <a:t>(-) CANCELAMENTO, NO EXERCÍCIO, DE RESTOS A PAGAR </a:t>
                      </a:r>
                      <a:r>
                        <a:rPr lang="pt-BR" sz="1100" b="0" i="0" u="none" strike="noStrike" dirty="0">
                          <a:effectLst/>
                          <a:latin typeface="Times New Roman" panose="02020603050405020304" pitchFamily="18" charset="0"/>
                        </a:rPr>
                        <a:t>INSCRITOS COM DISPONIBILIDADE FINANCEIRA DE RECURSOS DE IMPOSTOS VINCULADOS AO ENSINO = (L34.1(ac) + L34.2(ac)) </a:t>
                      </a:r>
                    </a:p>
                  </a:txBody>
                  <a:tcPr marL="6289" marR="6289" marT="628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pt-BR" sz="1100" b="0" i="0" u="none" strike="noStrike">
                        <a:effectLst/>
                        <a:latin typeface="Times New Roman" panose="02020603050405020304" pitchFamily="18" charset="0"/>
                      </a:endParaRPr>
                    </a:p>
                  </a:txBody>
                  <a:tcPr marL="6289" marR="6289" marT="6289" marB="0">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0669015"/>
                  </a:ext>
                </a:extLst>
              </a:tr>
              <a:tr h="160940">
                <a:tc gridSpan="4">
                  <a:txBody>
                    <a:bodyPr/>
                    <a:lstStyle/>
                    <a:p>
                      <a:pPr algn="l" fontAlgn="b"/>
                      <a:r>
                        <a:rPr lang="pt-BR" sz="1100" b="1" i="0" u="none" strike="noStrike">
                          <a:effectLst/>
                          <a:latin typeface="Times New Roman" panose="02020603050405020304" pitchFamily="18" charset="0"/>
                        </a:rPr>
                        <a:t>32- TOTAL DAS DESPESAS PARA FINS DE LIMITE  (27 – (28 + 29 + 30 + 31))</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b"/>
                      <a:r>
                        <a:rPr lang="pt-BR" sz="1100" b="1" i="0" u="none" strike="noStrike">
                          <a:effectLst/>
                          <a:latin typeface="Arial" panose="020B0604020202020204" pitchFamily="34"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1" i="0" u="none" strike="noStrike">
                          <a:effectLst/>
                          <a:latin typeface="Arial" panose="020B0604020202020204" pitchFamily="34"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699080"/>
                  </a:ext>
                </a:extLst>
              </a:tr>
              <a:tr h="160940">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Arial" panose="020B0604020202020204" pitchFamily="34"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Arial" panose="020B0604020202020204" pitchFamily="34"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Arial" panose="020B0604020202020204" pitchFamily="34"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Arial" panose="020B0604020202020204" pitchFamily="34"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Arial" panose="020B0604020202020204" pitchFamily="34" charset="0"/>
                        </a:rPr>
                        <a:t> </a:t>
                      </a:r>
                    </a:p>
                  </a:txBody>
                  <a:tcPr marL="6289" marR="6289" marT="62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408952"/>
                  </a:ext>
                </a:extLst>
              </a:tr>
              <a:tr h="179199">
                <a:tc rowSpan="2" gridSpan="3">
                  <a:txBody>
                    <a:bodyPr/>
                    <a:lstStyle/>
                    <a:p>
                      <a:pPr algn="ctr" fontAlgn="ctr"/>
                      <a:r>
                        <a:rPr lang="pt-BR" sz="1100" b="1" i="0" u="none" strike="noStrike">
                          <a:effectLst/>
                          <a:latin typeface="Times New Roman" panose="02020603050405020304" pitchFamily="18" charset="0"/>
                        </a:rPr>
                        <a:t>APURAÇÃO DO LIMITE MÍNIMO CONSTITUCIONAL</a:t>
                      </a:r>
                      <a:r>
                        <a:rPr lang="pt-BR" sz="1100" b="1" i="0" u="none" strike="noStrike" baseline="30000">
                          <a:effectLst/>
                          <a:latin typeface="Times New Roman" panose="02020603050405020304" pitchFamily="18" charset="0"/>
                        </a:rPr>
                        <a:t>2 e 5</a:t>
                      </a:r>
                      <a:endParaRPr lang="pt-BR" sz="1100" b="1" i="0" u="none" strike="noStrike">
                        <a:effectLst/>
                        <a:latin typeface="Times New Roman" panose="02020603050405020304" pitchFamily="18" charset="0"/>
                      </a:endParaRP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hMerge="1">
                  <a:txBody>
                    <a:bodyPr/>
                    <a:lstStyle/>
                    <a:p>
                      <a:endParaRPr lang="pt-BR"/>
                    </a:p>
                  </a:txBody>
                  <a:tcPr/>
                </a:tc>
                <a:tc rowSpan="2" hMerge="1">
                  <a:txBody>
                    <a:bodyPr/>
                    <a:lstStyle/>
                    <a:p>
                      <a:endParaRPr lang="pt-BR"/>
                    </a:p>
                  </a:txBody>
                  <a:tcPr/>
                </a:tc>
                <a:tc gridSpan="4">
                  <a:txBody>
                    <a:bodyPr/>
                    <a:lstStyle/>
                    <a:p>
                      <a:pPr algn="ctr" fontAlgn="ctr"/>
                      <a:r>
                        <a:rPr lang="pt-BR" sz="1100" b="0" i="0" u="none" strike="noStrike">
                          <a:effectLst/>
                          <a:latin typeface="Times New Roman" panose="02020603050405020304" pitchFamily="18" charset="0"/>
                        </a:rPr>
                        <a:t>VALOR EXIGIDO</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hMerge="1">
                  <a:txBody>
                    <a:bodyPr/>
                    <a:lstStyle/>
                    <a:p>
                      <a:endParaRPr lang="pt-BR"/>
                    </a:p>
                  </a:txBody>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VALOR APLICADO</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 APLICADO</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extLst>
                  <a:ext uri="{0D108BD9-81ED-4DB2-BD59-A6C34878D82A}">
                    <a16:rowId xmlns:a16="http://schemas.microsoft.com/office/drawing/2014/main" val="278574368"/>
                  </a:ext>
                </a:extLst>
              </a:tr>
              <a:tr h="179199">
                <a:tc gridSpan="3" vMerge="1">
                  <a:txBody>
                    <a:bodyPr/>
                    <a:lstStyle/>
                    <a:p>
                      <a:endParaRPr lang="pt-BR"/>
                    </a:p>
                  </a:txBody>
                  <a:tcPr/>
                </a:tc>
                <a:tc hMerge="1" vMerge="1">
                  <a:txBody>
                    <a:bodyPr/>
                    <a:lstStyle/>
                    <a:p>
                      <a:endParaRPr lang="pt-BR"/>
                    </a:p>
                  </a:txBody>
                  <a:tcPr/>
                </a:tc>
                <a:tc hMerge="1" vMerge="1">
                  <a:txBody>
                    <a:bodyPr/>
                    <a:lstStyle/>
                    <a:p>
                      <a:endParaRPr lang="pt-BR"/>
                    </a:p>
                  </a:txBody>
                  <a:tcPr/>
                </a:tc>
                <a:tc gridSpan="4">
                  <a:txBody>
                    <a:bodyPr/>
                    <a:lstStyle/>
                    <a:p>
                      <a:pPr algn="ctr" fontAlgn="ctr"/>
                      <a:r>
                        <a:rPr lang="pt-BR" sz="1100" b="0" i="0" u="none" strike="noStrike">
                          <a:effectLst/>
                          <a:latin typeface="Times New Roman" panose="02020603050405020304" pitchFamily="18" charset="0"/>
                        </a:rPr>
                        <a:t>(x)</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(w)</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(y)</a:t>
                      </a:r>
                    </a:p>
                  </a:txBody>
                  <a:tcPr marL="6289" marR="6289" marT="628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extLst>
                  <a:ext uri="{0D108BD9-81ED-4DB2-BD59-A6C34878D82A}">
                    <a16:rowId xmlns:a16="http://schemas.microsoft.com/office/drawing/2014/main" val="4015170672"/>
                  </a:ext>
                </a:extLst>
              </a:tr>
              <a:tr h="179199">
                <a:tc>
                  <a:txBody>
                    <a:bodyPr/>
                    <a:lstStyle/>
                    <a:p>
                      <a:pPr algn="l" fontAlgn="ctr"/>
                      <a:r>
                        <a:rPr lang="pt-BR" sz="1100" b="0" i="0" u="none" strike="noStrike">
                          <a:effectLst/>
                          <a:latin typeface="Times New Roman" panose="02020603050405020304" pitchFamily="18" charset="0"/>
                        </a:rPr>
                        <a:t>33- APLICAÇÃO EM MDE SOBRE A RECEITA RESULTANTE DE IMPOSTOS</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dirty="0">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effectLst/>
                          <a:latin typeface="Times New Roman" panose="02020603050405020304" pitchFamily="18" charset="0"/>
                        </a:rPr>
                        <a:t> </a:t>
                      </a: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pt-BR" sz="1100" b="0" i="0" u="none" strike="noStrike" dirty="0">
                          <a:solidFill>
                            <a:srgbClr val="632523"/>
                          </a:solidFill>
                          <a:effectLst/>
                          <a:latin typeface="Times New Roman" panose="02020603050405020304" pitchFamily="18" charset="0"/>
                        </a:rPr>
                        <a:t>25% de L3 ou </a:t>
                      </a:r>
                      <a:r>
                        <a:rPr lang="pt-BR" sz="1100" b="0" i="0" u="sng" strike="noStrike" dirty="0">
                          <a:solidFill>
                            <a:srgbClr val="C00000"/>
                          </a:solidFill>
                          <a:effectLst/>
                          <a:latin typeface="Times New Roman" panose="02020603050405020304" pitchFamily="18" charset="0"/>
                        </a:rPr>
                        <a:t>(L4 + L5)</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gridSpan="2">
                  <a:txBody>
                    <a:bodyPr/>
                    <a:lstStyle/>
                    <a:p>
                      <a:pPr algn="ctr" fontAlgn="ctr"/>
                      <a:r>
                        <a:rPr lang="pt-BR" sz="1100" b="0" i="0" u="none" strike="noStrike">
                          <a:solidFill>
                            <a:srgbClr val="632523"/>
                          </a:solidFill>
                          <a:effectLst/>
                          <a:latin typeface="Times New Roman" panose="02020603050405020304" pitchFamily="18" charset="0"/>
                        </a:rPr>
                        <a:t>L32</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gridSpan="2">
                  <a:txBody>
                    <a:bodyPr/>
                    <a:lstStyle/>
                    <a:p>
                      <a:pPr algn="ctr" fontAlgn="t"/>
                      <a:r>
                        <a:rPr lang="pt-BR" sz="1100" b="0" i="0" u="none" strike="noStrike">
                          <a:solidFill>
                            <a:srgbClr val="632523"/>
                          </a:solidFill>
                          <a:effectLst/>
                          <a:latin typeface="Times New Roman" panose="02020603050405020304" pitchFamily="18" charset="0"/>
                        </a:rPr>
                        <a:t>L32/L3 * 100</a:t>
                      </a:r>
                    </a:p>
                  </a:txBody>
                  <a:tcPr marL="6289" marR="6289" marT="6289"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extLst>
                  <a:ext uri="{0D108BD9-81ED-4DB2-BD59-A6C34878D82A}">
                    <a16:rowId xmlns:a16="http://schemas.microsoft.com/office/drawing/2014/main" val="1028758325"/>
                  </a:ext>
                </a:extLst>
              </a:tr>
              <a:tr h="179199">
                <a:tc>
                  <a:txBody>
                    <a:bodyPr/>
                    <a:lstStyle/>
                    <a:p>
                      <a:pPr algn="l" fontAlgn="ctr"/>
                      <a:r>
                        <a:rPr lang="pt-BR" sz="1100" b="0"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0"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0"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0"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0"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0"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0" i="0" u="none" strike="noStrike">
                          <a:effectLst/>
                          <a:latin typeface="Times New Roman" panose="02020603050405020304" pitchFamily="18" charset="0"/>
                        </a:rPr>
                        <a:t> </a:t>
                      </a:r>
                    </a:p>
                  </a:txBody>
                  <a:tcPr marL="6289" marR="6289" marT="628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pt-BR" sz="1100" b="0" i="0" u="none" strike="noStrike">
                          <a:effectLst/>
                          <a:latin typeface="Times New Roman" panose="02020603050405020304" pitchFamily="18" charset="0"/>
                        </a:rPr>
                        <a:t> </a:t>
                      </a:r>
                    </a:p>
                  </a:txBody>
                  <a:tcPr marL="6289" marR="6289" marT="6289"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0150778"/>
                  </a:ext>
                </a:extLst>
              </a:tr>
              <a:tr h="160940">
                <a:tc rowSpan="2">
                  <a:txBody>
                    <a:bodyPr/>
                    <a:lstStyle/>
                    <a:p>
                      <a:pPr algn="ctr" fontAlgn="ctr"/>
                      <a:r>
                        <a:rPr lang="pt-BR" sz="1100" b="0" i="0" u="none" strike="noStrike">
                          <a:effectLst/>
                          <a:latin typeface="Times New Roman" panose="02020603050405020304" pitchFamily="18" charset="0"/>
                        </a:rPr>
                        <a:t>RESTOS A PAGAR INSCRITOS EM EXERCÍCIOS ANTERIORES COM DISPONIBILIDADE FINANCEIRA</a:t>
                      </a:r>
                      <a:br>
                        <a:rPr lang="pt-BR" sz="1100" b="0" i="0" u="none" strike="noStrike">
                          <a:effectLst/>
                          <a:latin typeface="Times New Roman" panose="02020603050405020304" pitchFamily="18" charset="0"/>
                        </a:rPr>
                      </a:br>
                      <a:r>
                        <a:rPr lang="pt-BR" sz="1100" b="0" i="0" u="none" strike="noStrike">
                          <a:effectLst/>
                          <a:latin typeface="Times New Roman" panose="02020603050405020304" pitchFamily="18" charset="0"/>
                        </a:rPr>
                        <a:t>DE RECURSOS DE IMPOSTOS E DO FUNDEB</a:t>
                      </a:r>
                      <a:r>
                        <a:rPr lang="pt-BR" sz="1100" b="0" i="0" u="none" strike="noStrike" baseline="30000">
                          <a:effectLst/>
                          <a:latin typeface="Times New Roman" panose="02020603050405020304" pitchFamily="18" charset="0"/>
                        </a:rPr>
                        <a:t>8</a:t>
                      </a:r>
                      <a:endParaRPr lang="pt-BR" sz="1100" b="0" i="0" u="none" strike="noStrike">
                        <a:effectLst/>
                        <a:latin typeface="Times New Roman" panose="02020603050405020304" pitchFamily="18" charset="0"/>
                      </a:endParaRP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pt-BR" sz="1100" b="0" i="0" u="none" strike="noStrike">
                          <a:effectLst/>
                          <a:latin typeface="Times New Roman" panose="02020603050405020304" pitchFamily="18" charset="0"/>
                        </a:rPr>
                        <a:t>SALDO INICIAL</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RP LIQUIDADOS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RP PAGOS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RP CANCELADOS</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SALDO FINAL</a:t>
                      </a:r>
                    </a:p>
                  </a:txBody>
                  <a:tcPr marL="6289" marR="6289" marT="628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D9D9"/>
                    </a:solidFill>
                  </a:tcPr>
                </a:tc>
                <a:tc hMerge="1">
                  <a:txBody>
                    <a:bodyPr/>
                    <a:lstStyle/>
                    <a:p>
                      <a:endParaRPr lang="pt-BR"/>
                    </a:p>
                  </a:txBody>
                  <a:tcPr/>
                </a:tc>
                <a:extLst>
                  <a:ext uri="{0D108BD9-81ED-4DB2-BD59-A6C34878D82A}">
                    <a16:rowId xmlns:a16="http://schemas.microsoft.com/office/drawing/2014/main" val="2949009654"/>
                  </a:ext>
                </a:extLst>
              </a:tr>
              <a:tr h="303961">
                <a:tc v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(z)</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(aa)</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(ab)</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(ac)</a:t>
                      </a:r>
                    </a:p>
                  </a:txBody>
                  <a:tcPr marL="6289" marR="6289" marT="62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gridSpan="2">
                  <a:txBody>
                    <a:bodyPr/>
                    <a:lstStyle/>
                    <a:p>
                      <a:pPr algn="ctr" fontAlgn="ctr"/>
                      <a:r>
                        <a:rPr lang="pt-BR" sz="1100" b="0" i="0" u="none" strike="noStrike">
                          <a:effectLst/>
                          <a:latin typeface="Times New Roman" panose="02020603050405020304" pitchFamily="18" charset="0"/>
                        </a:rPr>
                        <a:t>(ad)</a:t>
                      </a:r>
                    </a:p>
                  </a:txBody>
                  <a:tcPr marL="6289" marR="6289" marT="628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extLst>
                  <a:ext uri="{0D108BD9-81ED-4DB2-BD59-A6C34878D82A}">
                    <a16:rowId xmlns:a16="http://schemas.microsoft.com/office/drawing/2014/main" val="540285782"/>
                  </a:ext>
                </a:extLst>
              </a:tr>
              <a:tr h="179199">
                <a:tc>
                  <a:txBody>
                    <a:bodyPr/>
                    <a:lstStyle/>
                    <a:p>
                      <a:pPr algn="l" fontAlgn="ctr"/>
                      <a:r>
                        <a:rPr lang="pt-BR" sz="1100" b="0" i="0" u="none" strike="noStrike">
                          <a:effectLst/>
                          <a:latin typeface="Times New Roman" panose="02020603050405020304" pitchFamily="18" charset="0"/>
                        </a:rPr>
                        <a:t>34- RESTOS A PAGAR DE DESPESAS COM MDE</a:t>
                      </a:r>
                    </a:p>
                  </a:txBody>
                  <a:tcPr marL="6289" marR="6289" marT="628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34137079"/>
                  </a:ext>
                </a:extLst>
              </a:tr>
              <a:tr h="160940">
                <a:tc>
                  <a:txBody>
                    <a:bodyPr/>
                    <a:lstStyle/>
                    <a:p>
                      <a:pPr algn="l" fontAlgn="ctr"/>
                      <a:r>
                        <a:rPr lang="pt-BR" sz="1100" b="0" i="0" u="none" strike="noStrike">
                          <a:effectLst/>
                          <a:latin typeface="Times New Roman" panose="02020603050405020304" pitchFamily="18" charset="0"/>
                        </a:rPr>
                        <a:t>   34.1 - Executadas com Recursos de Impostos e Transferências de Impostos</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a:noFill/>
                    </a:lnR>
                    <a:lnT>
                      <a:noFill/>
                    </a:lnT>
                    <a:lnB>
                      <a:noFill/>
                    </a:lnB>
                  </a:tcPr>
                </a:tc>
                <a:extLst>
                  <a:ext uri="{0D108BD9-81ED-4DB2-BD59-A6C34878D82A}">
                    <a16:rowId xmlns:a16="http://schemas.microsoft.com/office/drawing/2014/main" val="4245027903"/>
                  </a:ext>
                </a:extLst>
              </a:tr>
              <a:tr h="179199">
                <a:tc>
                  <a:txBody>
                    <a:bodyPr/>
                    <a:lstStyle/>
                    <a:p>
                      <a:pPr algn="l" fontAlgn="ctr"/>
                      <a:r>
                        <a:rPr lang="pt-BR" sz="1100" b="0" i="0" u="none" strike="noStrike">
                          <a:effectLst/>
                          <a:latin typeface="Times New Roman" panose="02020603050405020304" pitchFamily="18" charset="0"/>
                        </a:rPr>
                        <a:t>   34.2 - Executadas com Recursos do FUNDEB - Impostos</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pt-BR" sz="1100" b="0" i="0" u="none" strike="noStrike">
                        <a:effectLst/>
                        <a:latin typeface="Times New Roman" panose="02020603050405020304" pitchFamily="18" charset="0"/>
                      </a:endParaRPr>
                    </a:p>
                  </a:txBody>
                  <a:tcPr marL="6289" marR="6289" marT="6289" marB="0" anchor="b">
                    <a:lnL>
                      <a:noFill/>
                    </a:lnL>
                    <a:lnR>
                      <a:noFill/>
                    </a:lnR>
                    <a:lnT>
                      <a:noFill/>
                    </a:lnT>
                    <a:lnB>
                      <a:noFill/>
                    </a:lnB>
                  </a:tcPr>
                </a:tc>
                <a:extLst>
                  <a:ext uri="{0D108BD9-81ED-4DB2-BD59-A6C34878D82A}">
                    <a16:rowId xmlns:a16="http://schemas.microsoft.com/office/drawing/2014/main" val="1022125331"/>
                  </a:ext>
                </a:extLst>
              </a:tr>
              <a:tr h="160940">
                <a:tc>
                  <a:txBody>
                    <a:bodyPr/>
                    <a:lstStyle/>
                    <a:p>
                      <a:pPr algn="l" fontAlgn="ctr"/>
                      <a:r>
                        <a:rPr lang="pt-BR" sz="1100" b="0" i="0" u="none" strike="noStrike">
                          <a:effectLst/>
                          <a:latin typeface="Times New Roman" panose="02020603050405020304" pitchFamily="18" charset="0"/>
                        </a:rPr>
                        <a:t>   34.3 - Executadas com Recursos do FUNDEB - Complementação da União (VAAT + VAAF)</a:t>
                      </a:r>
                    </a:p>
                  </a:txBody>
                  <a:tcPr marL="6289" marR="6289" marT="6289"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pt-BR" sz="1100" b="0" i="0" u="none" strike="noStrike">
                          <a:effectLst/>
                          <a:latin typeface="Times New Roman" panose="02020603050405020304" pitchFamily="18" charset="0"/>
                        </a:rPr>
                        <a:t> </a:t>
                      </a:r>
                    </a:p>
                  </a:txBody>
                  <a:tcPr marL="6289" marR="6289" marT="628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pt-BR" sz="1100" b="0" i="0" u="none" strike="noStrike" dirty="0">
                        <a:effectLst/>
                        <a:latin typeface="Times New Roman" panose="02020603050405020304" pitchFamily="18" charset="0"/>
                      </a:endParaRPr>
                    </a:p>
                  </a:txBody>
                  <a:tcPr marL="6289" marR="6289" marT="6289" marB="0" anchor="b">
                    <a:lnL>
                      <a:noFill/>
                    </a:lnL>
                    <a:lnR>
                      <a:noFill/>
                    </a:lnR>
                    <a:lnT>
                      <a:noFill/>
                    </a:lnT>
                    <a:lnB>
                      <a:noFill/>
                    </a:lnB>
                  </a:tcPr>
                </a:tc>
                <a:extLst>
                  <a:ext uri="{0D108BD9-81ED-4DB2-BD59-A6C34878D82A}">
                    <a16:rowId xmlns:a16="http://schemas.microsoft.com/office/drawing/2014/main" val="52061227"/>
                  </a:ext>
                </a:extLst>
              </a:tr>
            </a:tbl>
          </a:graphicData>
        </a:graphic>
      </p:graphicFrame>
      <p:sp>
        <p:nvSpPr>
          <p:cNvPr id="7" name="CaixaDeTexto 6"/>
          <p:cNvSpPr txBox="1"/>
          <p:nvPr/>
        </p:nvSpPr>
        <p:spPr>
          <a:xfrm>
            <a:off x="9351819" y="1648690"/>
            <a:ext cx="891591" cy="261610"/>
          </a:xfrm>
          <a:prstGeom prst="rect">
            <a:avLst/>
          </a:prstGeom>
          <a:noFill/>
        </p:spPr>
        <p:txBody>
          <a:bodyPr wrap="none" rtlCol="0">
            <a:spAutoFit/>
          </a:bodyPr>
          <a:lstStyle/>
          <a:p>
            <a:r>
              <a:rPr lang="pt-BR" sz="1100" dirty="0" smtClean="0">
                <a:solidFill>
                  <a:srgbClr val="C00000"/>
                </a:solidFill>
              </a:rPr>
              <a:t>Coluna nova</a:t>
            </a:r>
            <a:endParaRPr lang="pt-BR" sz="1100" dirty="0">
              <a:solidFill>
                <a:srgbClr val="C00000"/>
              </a:solidFill>
            </a:endParaRPr>
          </a:p>
        </p:txBody>
      </p:sp>
      <p:sp>
        <p:nvSpPr>
          <p:cNvPr id="9" name="CaixaDeTexto 8"/>
          <p:cNvSpPr txBox="1"/>
          <p:nvPr/>
        </p:nvSpPr>
        <p:spPr>
          <a:xfrm>
            <a:off x="1953491" y="1648690"/>
            <a:ext cx="2021707" cy="261610"/>
          </a:xfrm>
          <a:prstGeom prst="rect">
            <a:avLst/>
          </a:prstGeom>
          <a:noFill/>
        </p:spPr>
        <p:txBody>
          <a:bodyPr wrap="none" rtlCol="0">
            <a:spAutoFit/>
          </a:bodyPr>
          <a:lstStyle/>
          <a:p>
            <a:r>
              <a:rPr lang="pt-BR" sz="1100" dirty="0" smtClean="0">
                <a:solidFill>
                  <a:srgbClr val="C00000"/>
                </a:solidFill>
              </a:rPr>
              <a:t>Detalhamento mais simplificado</a:t>
            </a:r>
            <a:endParaRPr lang="pt-BR" sz="1100" dirty="0">
              <a:solidFill>
                <a:srgbClr val="C00000"/>
              </a:solidFill>
            </a:endParaRPr>
          </a:p>
        </p:txBody>
      </p:sp>
      <p:sp>
        <p:nvSpPr>
          <p:cNvPr id="10" name="CaixaDeTexto 9"/>
          <p:cNvSpPr txBox="1"/>
          <p:nvPr/>
        </p:nvSpPr>
        <p:spPr>
          <a:xfrm>
            <a:off x="3075710" y="2817949"/>
            <a:ext cx="4488729" cy="261610"/>
          </a:xfrm>
          <a:prstGeom prst="rect">
            <a:avLst/>
          </a:prstGeom>
          <a:noFill/>
        </p:spPr>
        <p:txBody>
          <a:bodyPr wrap="none" rtlCol="0">
            <a:spAutoFit/>
          </a:bodyPr>
          <a:lstStyle/>
          <a:p>
            <a:r>
              <a:rPr lang="pt-BR" sz="1100" dirty="0" smtClean="0">
                <a:solidFill>
                  <a:srgbClr val="C00000"/>
                </a:solidFill>
              </a:rPr>
              <a:t>Nesta linha soma as despesas com Superávit do </a:t>
            </a:r>
            <a:r>
              <a:rPr lang="pt-BR" sz="1100" dirty="0" err="1" smtClean="0">
                <a:solidFill>
                  <a:srgbClr val="C00000"/>
                </a:solidFill>
              </a:rPr>
              <a:t>Fundeb</a:t>
            </a:r>
            <a:r>
              <a:rPr lang="pt-BR" sz="1100" dirty="0" smtClean="0">
                <a:solidFill>
                  <a:srgbClr val="C00000"/>
                </a:solidFill>
              </a:rPr>
              <a:t> e não traz dedução</a:t>
            </a:r>
            <a:endParaRPr lang="pt-BR" sz="1100" dirty="0">
              <a:solidFill>
                <a:srgbClr val="C00000"/>
              </a:solidFill>
            </a:endParaRPr>
          </a:p>
        </p:txBody>
      </p:sp>
      <p:sp>
        <p:nvSpPr>
          <p:cNvPr id="11" name="CaixaDeTexto 10"/>
          <p:cNvSpPr txBox="1"/>
          <p:nvPr/>
        </p:nvSpPr>
        <p:spPr>
          <a:xfrm>
            <a:off x="3214255" y="3802542"/>
            <a:ext cx="8977745" cy="261610"/>
          </a:xfrm>
          <a:prstGeom prst="rect">
            <a:avLst/>
          </a:prstGeom>
          <a:noFill/>
        </p:spPr>
        <p:txBody>
          <a:bodyPr wrap="square" rtlCol="0">
            <a:spAutoFit/>
          </a:bodyPr>
          <a:lstStyle/>
          <a:p>
            <a:r>
              <a:rPr lang="pt-BR" sz="1100" dirty="0" smtClean="0">
                <a:solidFill>
                  <a:srgbClr val="C00000"/>
                </a:solidFill>
              </a:rPr>
              <a:t>Continua não levando em conta se o valor compromete a aplicação do exercício em que contou para o cálculo ou não </a:t>
            </a:r>
            <a:endParaRPr lang="pt-BR" sz="1100" dirty="0">
              <a:solidFill>
                <a:srgbClr val="C00000"/>
              </a:solidFill>
            </a:endParaRPr>
          </a:p>
        </p:txBody>
      </p:sp>
      <p:sp>
        <p:nvSpPr>
          <p:cNvPr id="12" name="CaixaDeTexto 11"/>
          <p:cNvSpPr txBox="1"/>
          <p:nvPr/>
        </p:nvSpPr>
        <p:spPr>
          <a:xfrm>
            <a:off x="674716" y="4893555"/>
            <a:ext cx="11226337" cy="430887"/>
          </a:xfrm>
          <a:prstGeom prst="rect">
            <a:avLst/>
          </a:prstGeom>
          <a:noFill/>
        </p:spPr>
        <p:txBody>
          <a:bodyPr wrap="square" rtlCol="0">
            <a:spAutoFit/>
          </a:bodyPr>
          <a:lstStyle/>
          <a:p>
            <a:r>
              <a:rPr lang="pt-BR" sz="1100" dirty="0" smtClean="0">
                <a:solidFill>
                  <a:srgbClr val="C00000"/>
                </a:solidFill>
              </a:rPr>
              <a:t>A soma das linhas 4 e 5, levam em conta que os 20% repassados ao </a:t>
            </a:r>
            <a:r>
              <a:rPr lang="pt-BR" sz="1100" dirty="0" err="1" smtClean="0">
                <a:solidFill>
                  <a:srgbClr val="C00000"/>
                </a:solidFill>
              </a:rPr>
              <a:t>Fundeb</a:t>
            </a:r>
            <a:r>
              <a:rPr lang="pt-BR" sz="1100" dirty="0" smtClean="0">
                <a:solidFill>
                  <a:srgbClr val="C00000"/>
                </a:solidFill>
              </a:rPr>
              <a:t> já são valores aplicados em Ensino, e levando em conta que o município pode aplicar 10% dos recursos do </a:t>
            </a:r>
            <a:r>
              <a:rPr lang="pt-BR" sz="1100" dirty="0" err="1" smtClean="0">
                <a:solidFill>
                  <a:srgbClr val="C00000"/>
                </a:solidFill>
              </a:rPr>
              <a:t>Fundeb</a:t>
            </a:r>
            <a:r>
              <a:rPr lang="pt-BR" sz="1100" dirty="0" smtClean="0">
                <a:solidFill>
                  <a:srgbClr val="C00000"/>
                </a:solidFill>
              </a:rPr>
              <a:t> no ano seguinte o cálculo nesse quadro deveria ser diferente </a:t>
            </a:r>
            <a:endParaRPr lang="pt-BR" sz="1100" dirty="0">
              <a:solidFill>
                <a:srgbClr val="C00000"/>
              </a:solidFill>
            </a:endParaRPr>
          </a:p>
        </p:txBody>
      </p:sp>
    </p:spTree>
    <p:extLst>
      <p:ext uri="{BB962C8B-B14F-4D97-AF65-F5344CB8AC3E}">
        <p14:creationId xmlns:p14="http://schemas.microsoft.com/office/powerpoint/2010/main" val="2226580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236" y="0"/>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520208" y="462684"/>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8" name="CaixaDeTexto 7"/>
          <p:cNvSpPr txBox="1"/>
          <p:nvPr/>
        </p:nvSpPr>
        <p:spPr>
          <a:xfrm>
            <a:off x="263236" y="1877824"/>
            <a:ext cx="5361709" cy="3108543"/>
          </a:xfrm>
          <a:prstGeom prst="rect">
            <a:avLst/>
          </a:prstGeom>
          <a:noFill/>
        </p:spPr>
        <p:txBody>
          <a:bodyPr wrap="square" rtlCol="0">
            <a:spAutoFit/>
          </a:bodyPr>
          <a:lstStyle/>
          <a:p>
            <a:pPr algn="just"/>
            <a:r>
              <a:rPr lang="pt-BR" sz="2800" b="1" i="1" u="sng" dirty="0" smtClean="0">
                <a:solidFill>
                  <a:srgbClr val="C00000"/>
                </a:solidFill>
              </a:rPr>
              <a:t>Lei anterior </a:t>
            </a:r>
            <a:r>
              <a:rPr lang="pt-BR" sz="2800" b="1" i="1" u="sng" dirty="0" err="1" smtClean="0">
                <a:solidFill>
                  <a:srgbClr val="C00000"/>
                </a:solidFill>
              </a:rPr>
              <a:t>Fundeb</a:t>
            </a:r>
            <a:endParaRPr lang="pt-BR" sz="2800" b="1" i="1" u="sng" dirty="0" smtClean="0">
              <a:solidFill>
                <a:srgbClr val="C00000"/>
              </a:solidFill>
            </a:endParaRPr>
          </a:p>
          <a:p>
            <a:pPr algn="just"/>
            <a:r>
              <a:rPr lang="pt-BR" sz="2400" dirty="0" smtClean="0">
                <a:solidFill>
                  <a:srgbClr val="C00000"/>
                </a:solidFill>
              </a:rPr>
              <a:t>Art</a:t>
            </a:r>
            <a:r>
              <a:rPr lang="pt-BR" sz="2400" dirty="0">
                <a:solidFill>
                  <a:srgbClr val="C00000"/>
                </a:solidFill>
              </a:rPr>
              <a:t>. 22.  Pelo </a:t>
            </a:r>
            <a:r>
              <a:rPr lang="pt-BR" sz="2400" b="1" dirty="0">
                <a:solidFill>
                  <a:srgbClr val="C00000"/>
                </a:solidFill>
              </a:rPr>
              <a:t>menos 60% (sessenta por cento)</a:t>
            </a:r>
            <a:r>
              <a:rPr lang="pt-BR" sz="2400" dirty="0">
                <a:solidFill>
                  <a:srgbClr val="C00000"/>
                </a:solidFill>
              </a:rPr>
              <a:t> dos recursos anuais totais dos Fundos serão destinados ao pagamento da </a:t>
            </a:r>
            <a:r>
              <a:rPr lang="pt-BR" sz="2400" b="1" dirty="0">
                <a:solidFill>
                  <a:srgbClr val="C00000"/>
                </a:solidFill>
              </a:rPr>
              <a:t>remuneração dos profissionais do magistério da educação básica </a:t>
            </a:r>
            <a:r>
              <a:rPr lang="pt-BR" sz="2400" dirty="0">
                <a:solidFill>
                  <a:srgbClr val="C00000"/>
                </a:solidFill>
              </a:rPr>
              <a:t>em efetivo exercício na rede pública.</a:t>
            </a:r>
          </a:p>
          <a:p>
            <a:pPr algn="just"/>
            <a:endParaRPr lang="pt-BR" sz="2400" dirty="0" smtClean="0">
              <a:solidFill>
                <a:srgbClr val="C00000"/>
              </a:solidFill>
              <a:latin typeface="Calibri (Corpo)"/>
            </a:endParaRPr>
          </a:p>
        </p:txBody>
      </p:sp>
      <p:sp>
        <p:nvSpPr>
          <p:cNvPr id="5" name="CaixaDeTexto 4"/>
          <p:cNvSpPr txBox="1"/>
          <p:nvPr/>
        </p:nvSpPr>
        <p:spPr>
          <a:xfrm>
            <a:off x="6373091" y="1877824"/>
            <a:ext cx="5361709" cy="3847207"/>
          </a:xfrm>
          <a:prstGeom prst="rect">
            <a:avLst/>
          </a:prstGeom>
          <a:noFill/>
        </p:spPr>
        <p:txBody>
          <a:bodyPr wrap="square" rtlCol="0">
            <a:spAutoFit/>
          </a:bodyPr>
          <a:lstStyle/>
          <a:p>
            <a:pPr algn="just"/>
            <a:r>
              <a:rPr lang="pt-BR" sz="2800" b="1" i="1" u="sng" dirty="0" smtClean="0">
                <a:solidFill>
                  <a:srgbClr val="002060"/>
                </a:solidFill>
              </a:rPr>
              <a:t>Lei atual </a:t>
            </a:r>
            <a:r>
              <a:rPr lang="pt-BR" sz="2800" b="1" i="1" u="sng" dirty="0" err="1" smtClean="0">
                <a:solidFill>
                  <a:srgbClr val="002060"/>
                </a:solidFill>
              </a:rPr>
              <a:t>Fundeb</a:t>
            </a:r>
            <a:endParaRPr lang="pt-BR" sz="2800" b="1" i="1" u="sng" dirty="0" smtClean="0">
              <a:solidFill>
                <a:srgbClr val="002060"/>
              </a:solidFill>
            </a:endParaRPr>
          </a:p>
          <a:p>
            <a:pPr algn="just"/>
            <a:r>
              <a:rPr lang="pt-BR" sz="2400" dirty="0">
                <a:solidFill>
                  <a:srgbClr val="002060"/>
                </a:solidFill>
              </a:rPr>
              <a:t>Art. 26.  Excluídos os recursos de que trata o inciso III do </a:t>
            </a:r>
            <a:r>
              <a:rPr lang="pt-BR" sz="2400" b="1" dirty="0">
                <a:solidFill>
                  <a:srgbClr val="002060"/>
                </a:solidFill>
              </a:rPr>
              <a:t>caput</a:t>
            </a:r>
            <a:r>
              <a:rPr lang="pt-BR" sz="2400" dirty="0">
                <a:solidFill>
                  <a:srgbClr val="002060"/>
                </a:solidFill>
              </a:rPr>
              <a:t> do art. 5º desta Lei, proporção não inferior a </a:t>
            </a:r>
            <a:r>
              <a:rPr lang="pt-BR" sz="2400" b="1" u="sng" dirty="0">
                <a:solidFill>
                  <a:srgbClr val="002060"/>
                </a:solidFill>
              </a:rPr>
              <a:t>70% (setenta por cento)</a:t>
            </a:r>
            <a:r>
              <a:rPr lang="pt-BR" sz="2400" dirty="0">
                <a:solidFill>
                  <a:srgbClr val="002060"/>
                </a:solidFill>
              </a:rPr>
              <a:t> dos recursos anuais totais dos Fundos referidos no art. 1º desta Lei será destinada ao pagamento, em cada rede de ensino, </a:t>
            </a:r>
            <a:r>
              <a:rPr lang="pt-BR" sz="2400" b="1" dirty="0">
                <a:solidFill>
                  <a:srgbClr val="002060"/>
                </a:solidFill>
              </a:rPr>
              <a:t>da remuneração dos profissionais da educação básica </a:t>
            </a:r>
            <a:r>
              <a:rPr lang="pt-BR" sz="2400" dirty="0">
                <a:solidFill>
                  <a:srgbClr val="002060"/>
                </a:solidFill>
              </a:rPr>
              <a:t>em efetivo exercício.</a:t>
            </a:r>
          </a:p>
        </p:txBody>
      </p:sp>
      <p:sp>
        <p:nvSpPr>
          <p:cNvPr id="2" name="CaixaDeTexto 1"/>
          <p:cNvSpPr txBox="1"/>
          <p:nvPr/>
        </p:nvSpPr>
        <p:spPr>
          <a:xfrm>
            <a:off x="6373091" y="6082145"/>
            <a:ext cx="5361709" cy="646331"/>
          </a:xfrm>
          <a:prstGeom prst="rect">
            <a:avLst/>
          </a:prstGeom>
          <a:noFill/>
        </p:spPr>
        <p:txBody>
          <a:bodyPr wrap="square" rtlCol="0">
            <a:spAutoFit/>
          </a:bodyPr>
          <a:lstStyle/>
          <a:p>
            <a:r>
              <a:rPr lang="pt-BR" b="1" dirty="0" smtClean="0">
                <a:solidFill>
                  <a:srgbClr val="92D050"/>
                </a:solidFill>
              </a:rPr>
              <a:t>Vai ser mantido as duas fontes, porém dependendo do  município deve alterar de 60 para 70</a:t>
            </a:r>
            <a:endParaRPr lang="pt-BR" b="1" dirty="0">
              <a:solidFill>
                <a:srgbClr val="92D050"/>
              </a:solidFill>
            </a:endParaRPr>
          </a:p>
        </p:txBody>
      </p:sp>
    </p:spTree>
    <p:extLst>
      <p:ext uri="{BB962C8B-B14F-4D97-AF65-F5344CB8AC3E}">
        <p14:creationId xmlns:p14="http://schemas.microsoft.com/office/powerpoint/2010/main" val="2750467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520208" y="462684"/>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14" name="CaixaDeTexto 13"/>
          <p:cNvSpPr txBox="1"/>
          <p:nvPr/>
        </p:nvSpPr>
        <p:spPr>
          <a:xfrm>
            <a:off x="1943157" y="1634544"/>
            <a:ext cx="7245927" cy="5232202"/>
          </a:xfrm>
          <a:prstGeom prst="rect">
            <a:avLst/>
          </a:prstGeom>
          <a:noFill/>
        </p:spPr>
        <p:txBody>
          <a:bodyPr wrap="square" rtlCol="0">
            <a:spAutoFit/>
          </a:bodyPr>
          <a:lstStyle/>
          <a:p>
            <a:r>
              <a:rPr lang="pt-BR" b="1" u="sng" dirty="0"/>
              <a:t>70% (setenta por cento)</a:t>
            </a:r>
            <a:r>
              <a:rPr lang="pt-BR" dirty="0"/>
              <a:t> dos recursos anuais totais dos Fundos referidos no art. 1º desta Lei será destinada ao pagamento, em cada rede de ensino, da remuneração dos profissionais da educação básica em efetivo </a:t>
            </a:r>
            <a:r>
              <a:rPr lang="pt-BR" dirty="0" smtClean="0"/>
              <a:t>exercício</a:t>
            </a:r>
          </a:p>
          <a:p>
            <a:endParaRPr lang="pt-BR" sz="1000" dirty="0"/>
          </a:p>
          <a:p>
            <a:r>
              <a:rPr lang="pt-BR" dirty="0"/>
              <a:t>I - remuneração: o total de pagamentos devidos aos profissionais da educação básica em decorrência do efetivo exercício em cargo, emprego ou função, integrantes da estrutura, quadro ou tabela de servidores do Estado, do Distrito Federal ou do Município, conforme o caso, inclusive os encargos sociais incidentes</a:t>
            </a:r>
            <a:r>
              <a:rPr lang="pt-BR" dirty="0" smtClean="0"/>
              <a:t>;</a:t>
            </a:r>
          </a:p>
          <a:p>
            <a:r>
              <a:rPr lang="pt-BR" dirty="0" smtClean="0"/>
              <a:t>II - </a:t>
            </a:r>
            <a:r>
              <a:rPr lang="pt-BR" dirty="0"/>
              <a:t>profissionais da educação básica: aqueles definidos nos termos do </a:t>
            </a:r>
            <a:r>
              <a:rPr lang="pt-BR" u="sng" dirty="0">
                <a:hlinkClick r:id="rId3"/>
              </a:rPr>
              <a:t>art. 61 da Lei nº 9.394, de 20 de dezembro de 1996</a:t>
            </a:r>
            <a:r>
              <a:rPr lang="pt-BR" dirty="0"/>
              <a:t>  , bem como aqueles profissionais referidos no </a:t>
            </a:r>
            <a:r>
              <a:rPr lang="pt-BR" u="sng" dirty="0">
                <a:hlinkClick r:id="rId4"/>
              </a:rPr>
              <a:t>art. 1º da Lei nº 13.935, de 11 de dezembro de 2019,</a:t>
            </a:r>
            <a:r>
              <a:rPr lang="pt-BR" dirty="0"/>
              <a:t>  em efetivo exercício nas redes escolares de educação básica</a:t>
            </a:r>
            <a:r>
              <a:rPr lang="pt-BR" dirty="0" smtClean="0"/>
              <a:t>;</a:t>
            </a:r>
          </a:p>
          <a:p>
            <a:r>
              <a:rPr lang="pt-BR" dirty="0"/>
              <a:t>III - efetivo exercício: a atuação efetiva no desempenho das atividades dos profissionais referidos no inciso II deste parágrafo associada à regular vinculação contratual, temporária ou estatutária com o ente governamental que o remunera, não descaracterizada por eventuais afastamentos temporários previstos em lei com ônus para o empregador que não impliquem rompimento da relação jurídica existente</a:t>
            </a:r>
            <a:r>
              <a:rPr lang="pt-BR" dirty="0" smtClean="0"/>
              <a:t>.</a:t>
            </a:r>
            <a:endParaRPr lang="pt-BR" dirty="0"/>
          </a:p>
        </p:txBody>
      </p:sp>
      <p:sp>
        <p:nvSpPr>
          <p:cNvPr id="15" name="Caixa de Texto 1"/>
          <p:cNvSpPr txBox="1"/>
          <p:nvPr/>
        </p:nvSpPr>
        <p:spPr>
          <a:xfrm>
            <a:off x="9064393" y="683597"/>
            <a:ext cx="3127607" cy="6174403"/>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pt-B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Lei 9.394/96                       </a:t>
            </a:r>
            <a:endParaRPr lang="pt-B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pt-B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Art</a:t>
            </a:r>
            <a:r>
              <a:rPr lang="pt-B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61.  Consideram-se profissionais da educação escolar básica os que, nela estando em efetivo exercício e tendo sido formados em cursos reconhecidos, são:            </a:t>
            </a:r>
            <a:r>
              <a:rPr lang="pt-BR"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(Redação dada pela Lei nº 12.014, de 2009)</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pt-B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 professores habilitados em nível médio ou superior para a docência na educação infantil e nos ensinos fundamental e médio;            </a:t>
            </a:r>
            <a:r>
              <a:rPr lang="pt-BR"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(Redação dada pela Lei nº 12.014, de 2009)</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pt-B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 – trabalhadores em educação portadores de diploma de pedagogia, com habilitação em administração, planejamento, supervisão, inspeção e orientação educacional, bem como com títulos de mestrado ou doutorado nas mesmas áreas;           </a:t>
            </a:r>
            <a:r>
              <a:rPr lang="pt-BR"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(Redação dada pela Lei nº 12.014, de 2009)</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pt-B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 – trabalhadores em educação, portadores de diploma de curso técnico ou superior em área pedagógica ou afim.         </a:t>
            </a:r>
            <a:r>
              <a:rPr lang="pt-BR"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(Incluído pela Lei nº 12.014, de 2009)</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pt-B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IV - profissionais com notório saber reconhecido pelos respectivos sistemas de ensino, para ministrar conteúdos de áreas afins à sua formação ou experiência profissional, atestados por titulação específica ou prática de ensino em unidades educacionais da rede pública ou privada ou das corporações privadas em que tenham atuado, exclusivamente para atender ao inciso V do caput do art. 36;        </a:t>
            </a:r>
            <a:r>
              <a:rPr lang="pt-BR"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(Incluído pela lei nº 13.415, de 2017)</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pt-B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 - profissionais graduados que tenham feito complementação pedagógica, conforme disposto pelo Conselho Nacional de Educação.        </a:t>
            </a:r>
            <a:r>
              <a:rPr lang="pt-BR" sz="11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(Incluído pela lei nº 13.415, de 2017)</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ixaDeTexto 1"/>
          <p:cNvSpPr txBox="1"/>
          <p:nvPr/>
        </p:nvSpPr>
        <p:spPr>
          <a:xfrm>
            <a:off x="17376" y="1634544"/>
            <a:ext cx="1925781" cy="1785104"/>
          </a:xfrm>
          <a:prstGeom prst="rect">
            <a:avLst/>
          </a:prstGeom>
          <a:noFill/>
          <a:ln w="3175">
            <a:solidFill>
              <a:schemeClr val="tx1"/>
            </a:solidFill>
          </a:ln>
        </p:spPr>
        <p:txBody>
          <a:bodyPr wrap="square" rtlCol="0">
            <a:spAutoFit/>
          </a:bodyPr>
          <a:lstStyle/>
          <a:p>
            <a:r>
              <a:rPr lang="pt-BR" sz="1100" dirty="0">
                <a:latin typeface="Times New Roman" panose="02020603050405020304" pitchFamily="18" charset="0"/>
                <a:cs typeface="Times New Roman" panose="02020603050405020304" pitchFamily="18" charset="0"/>
              </a:rPr>
              <a:t>LEI Nº 13.935, DE 11 DE DEZEMBRO DE 2019 </a:t>
            </a:r>
            <a:endParaRPr lang="pt-BR" sz="1100" dirty="0" smtClean="0">
              <a:latin typeface="Times New Roman" panose="02020603050405020304" pitchFamily="18" charset="0"/>
              <a:cs typeface="Times New Roman" panose="02020603050405020304" pitchFamily="18" charset="0"/>
            </a:endParaRPr>
          </a:p>
          <a:p>
            <a:r>
              <a:rPr lang="pt-BR" sz="1100" dirty="0" smtClean="0">
                <a:latin typeface="Times New Roman" panose="02020603050405020304" pitchFamily="18" charset="0"/>
                <a:cs typeface="Times New Roman" panose="02020603050405020304" pitchFamily="18" charset="0"/>
              </a:rPr>
              <a:t>Art</a:t>
            </a:r>
            <a:r>
              <a:rPr lang="pt-BR" sz="1100" dirty="0">
                <a:latin typeface="Times New Roman" panose="02020603050405020304" pitchFamily="18" charset="0"/>
                <a:cs typeface="Times New Roman" panose="02020603050405020304" pitchFamily="18" charset="0"/>
              </a:rPr>
              <a:t>. 1º As redes públicas de educação básica contarão com </a:t>
            </a:r>
            <a:r>
              <a:rPr lang="pt-BR" sz="1100" b="1" dirty="0">
                <a:latin typeface="Times New Roman" panose="02020603050405020304" pitchFamily="18" charset="0"/>
                <a:cs typeface="Times New Roman" panose="02020603050405020304" pitchFamily="18" charset="0"/>
              </a:rPr>
              <a:t>serviços de psicologia e de serviço social </a:t>
            </a:r>
            <a:r>
              <a:rPr lang="pt-BR" sz="1100" dirty="0">
                <a:latin typeface="Times New Roman" panose="02020603050405020304" pitchFamily="18" charset="0"/>
                <a:cs typeface="Times New Roman" panose="02020603050405020304" pitchFamily="18" charset="0"/>
              </a:rPr>
              <a:t>para atender às necessidades e prioridades definidas pelas políticas de educação, por meio de equipes multiprofissionais.</a:t>
            </a:r>
          </a:p>
        </p:txBody>
      </p:sp>
    </p:spTree>
    <p:extLst>
      <p:ext uri="{BB962C8B-B14F-4D97-AF65-F5344CB8AC3E}">
        <p14:creationId xmlns:p14="http://schemas.microsoft.com/office/powerpoint/2010/main" val="1801351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17" y="0"/>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462684"/>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8" name="CaixaDeTexto 7"/>
          <p:cNvSpPr txBox="1"/>
          <p:nvPr/>
        </p:nvSpPr>
        <p:spPr>
          <a:xfrm>
            <a:off x="128317" y="1517604"/>
            <a:ext cx="5361709" cy="4216539"/>
          </a:xfrm>
          <a:prstGeom prst="rect">
            <a:avLst/>
          </a:prstGeom>
          <a:noFill/>
        </p:spPr>
        <p:txBody>
          <a:bodyPr wrap="square" rtlCol="0">
            <a:spAutoFit/>
          </a:bodyPr>
          <a:lstStyle/>
          <a:p>
            <a:pPr algn="just"/>
            <a:r>
              <a:rPr lang="pt-BR" sz="2800" b="1" i="1" u="sng" dirty="0" smtClean="0">
                <a:solidFill>
                  <a:srgbClr val="C00000"/>
                </a:solidFill>
              </a:rPr>
              <a:t>Lei anterior </a:t>
            </a:r>
            <a:r>
              <a:rPr lang="pt-BR" sz="2800" b="1" i="1" u="sng" dirty="0" err="1" smtClean="0">
                <a:solidFill>
                  <a:srgbClr val="C00000"/>
                </a:solidFill>
              </a:rPr>
              <a:t>Fundeb</a:t>
            </a:r>
            <a:endParaRPr lang="pt-BR" sz="2800" b="1" i="1" u="sng" dirty="0" smtClean="0">
              <a:solidFill>
                <a:srgbClr val="C00000"/>
              </a:solidFill>
            </a:endParaRPr>
          </a:p>
          <a:p>
            <a:pPr algn="just"/>
            <a:r>
              <a:rPr lang="pt-BR" sz="2400" dirty="0">
                <a:solidFill>
                  <a:srgbClr val="C00000"/>
                </a:solidFill>
              </a:rPr>
              <a:t>Art. 4 </a:t>
            </a:r>
            <a:r>
              <a:rPr lang="pt-BR" sz="2400" u="sng" baseline="30000" dirty="0">
                <a:solidFill>
                  <a:srgbClr val="C00000"/>
                </a:solidFill>
              </a:rPr>
              <a:t>o</a:t>
            </a:r>
            <a:r>
              <a:rPr lang="pt-BR" sz="2400" baseline="30000" dirty="0">
                <a:solidFill>
                  <a:srgbClr val="C00000"/>
                </a:solidFill>
              </a:rPr>
              <a:t> </a:t>
            </a:r>
            <a:r>
              <a:rPr lang="pt-BR" sz="2400" dirty="0">
                <a:solidFill>
                  <a:srgbClr val="C00000"/>
                </a:solidFill>
              </a:rPr>
              <a:t>A União complementará os recursos dos Fundos sempre que, no âmbito de cada Estado e no Distrito Federal, o valor médio ponderado por aluno, calculado na forma do Anexo desta Lei, não alcançar o mínimo definido nacionalmente, fixado de forma a que a complementação da União não seja inferior aos valores previstos no </a:t>
            </a:r>
            <a:r>
              <a:rPr lang="pt-BR" sz="2400" u="sng" dirty="0">
                <a:solidFill>
                  <a:srgbClr val="C00000"/>
                </a:solidFill>
                <a:hlinkClick r:id="rId3"/>
              </a:rPr>
              <a:t>inciso VII do caput do art. 60 do ADCT.</a:t>
            </a:r>
            <a:endParaRPr lang="pt-BR" sz="2400" dirty="0" smtClean="0">
              <a:solidFill>
                <a:srgbClr val="C00000"/>
              </a:solidFill>
              <a:latin typeface="Calibri (Corpo)"/>
            </a:endParaRPr>
          </a:p>
        </p:txBody>
      </p:sp>
      <p:sp>
        <p:nvSpPr>
          <p:cNvPr id="5" name="CaixaDeTexto 4"/>
          <p:cNvSpPr txBox="1"/>
          <p:nvPr/>
        </p:nvSpPr>
        <p:spPr>
          <a:xfrm>
            <a:off x="5638800" y="1533465"/>
            <a:ext cx="6442364" cy="5324535"/>
          </a:xfrm>
          <a:prstGeom prst="rect">
            <a:avLst/>
          </a:prstGeom>
          <a:noFill/>
        </p:spPr>
        <p:txBody>
          <a:bodyPr wrap="square" rtlCol="0">
            <a:spAutoFit/>
          </a:bodyPr>
          <a:lstStyle/>
          <a:p>
            <a:pPr algn="just"/>
            <a:r>
              <a:rPr lang="pt-BR" sz="2800" b="1" i="1" u="sng" dirty="0" smtClean="0">
                <a:solidFill>
                  <a:srgbClr val="002060"/>
                </a:solidFill>
              </a:rPr>
              <a:t>Lei atual </a:t>
            </a:r>
            <a:r>
              <a:rPr lang="pt-BR" sz="2800" b="1" i="1" u="sng" dirty="0" err="1" smtClean="0">
                <a:solidFill>
                  <a:srgbClr val="002060"/>
                </a:solidFill>
              </a:rPr>
              <a:t>Fundeb</a:t>
            </a:r>
            <a:endParaRPr lang="pt-BR" sz="2800" b="1" i="1" u="sng" dirty="0" smtClean="0">
              <a:solidFill>
                <a:srgbClr val="002060"/>
              </a:solidFill>
            </a:endParaRPr>
          </a:p>
          <a:p>
            <a:r>
              <a:rPr lang="pt-BR" sz="2400" dirty="0">
                <a:solidFill>
                  <a:srgbClr val="002060"/>
                </a:solidFill>
              </a:rPr>
              <a:t>Art. 12.  </a:t>
            </a:r>
            <a:r>
              <a:rPr lang="pt-BR" sz="2400" b="1" dirty="0">
                <a:solidFill>
                  <a:srgbClr val="002060"/>
                </a:solidFill>
              </a:rPr>
              <a:t>A complementação-VAAF </a:t>
            </a:r>
            <a:r>
              <a:rPr lang="pt-BR" sz="2400" dirty="0">
                <a:solidFill>
                  <a:srgbClr val="002060"/>
                </a:solidFill>
              </a:rPr>
              <a:t>será distribuída com parâmetro no valor anual mínimo por aluno (VAAF-MIN) definido nacionalmente, na forma do Anexo desta Lei</a:t>
            </a:r>
            <a:r>
              <a:rPr lang="pt-BR" sz="2400" dirty="0" smtClean="0">
                <a:solidFill>
                  <a:srgbClr val="002060"/>
                </a:solidFill>
              </a:rPr>
              <a:t>.</a:t>
            </a:r>
          </a:p>
          <a:p>
            <a:r>
              <a:rPr lang="pt-BR" sz="2400" dirty="0">
                <a:solidFill>
                  <a:srgbClr val="002060"/>
                </a:solidFill>
              </a:rPr>
              <a:t>Art. 13.  </a:t>
            </a:r>
            <a:r>
              <a:rPr lang="pt-BR" sz="2400" b="1" dirty="0">
                <a:solidFill>
                  <a:srgbClr val="002060"/>
                </a:solidFill>
              </a:rPr>
              <a:t>A complementação-VAAT</a:t>
            </a:r>
            <a:r>
              <a:rPr lang="pt-BR" sz="2400" dirty="0">
                <a:solidFill>
                  <a:srgbClr val="002060"/>
                </a:solidFill>
              </a:rPr>
              <a:t> será distribuída com parâmetro no valor anual total mínimo por aluno (VAAT-MIN), definido nacionalmente, na forma do Anexo desta Lei.</a:t>
            </a:r>
          </a:p>
          <a:p>
            <a:r>
              <a:rPr lang="pt-BR" sz="2400" dirty="0">
                <a:solidFill>
                  <a:srgbClr val="002060"/>
                </a:solidFill>
              </a:rPr>
              <a:t>Art. 14.  </a:t>
            </a:r>
            <a:r>
              <a:rPr lang="pt-BR" sz="2400" b="1" dirty="0">
                <a:solidFill>
                  <a:srgbClr val="002060"/>
                </a:solidFill>
              </a:rPr>
              <a:t>A complementação-VAAR </a:t>
            </a:r>
            <a:r>
              <a:rPr lang="pt-BR" sz="2400" dirty="0">
                <a:solidFill>
                  <a:srgbClr val="002060"/>
                </a:solidFill>
              </a:rPr>
              <a:t>será distribuída às redes públicas de ensino que cumprirem as condicionalidades e apresentarem melhoria dos indicadores referidos no inciso III do </a:t>
            </a:r>
            <a:r>
              <a:rPr lang="pt-BR" sz="2400" b="1" dirty="0">
                <a:solidFill>
                  <a:srgbClr val="002060"/>
                </a:solidFill>
              </a:rPr>
              <a:t>caput</a:t>
            </a:r>
            <a:r>
              <a:rPr lang="pt-BR" sz="2400" dirty="0">
                <a:solidFill>
                  <a:srgbClr val="002060"/>
                </a:solidFill>
              </a:rPr>
              <a:t> do art. 5º desta Lei</a:t>
            </a:r>
            <a:r>
              <a:rPr lang="pt-BR" sz="2400" dirty="0" smtClean="0">
                <a:solidFill>
                  <a:srgbClr val="002060"/>
                </a:solidFill>
              </a:rPr>
              <a:t>.</a:t>
            </a:r>
            <a:endParaRPr lang="pt-BR" sz="2400" dirty="0">
              <a:solidFill>
                <a:srgbClr val="002060"/>
              </a:solidFill>
            </a:endParaRPr>
          </a:p>
        </p:txBody>
      </p:sp>
    </p:spTree>
    <p:extLst>
      <p:ext uri="{BB962C8B-B14F-4D97-AF65-F5344CB8AC3E}">
        <p14:creationId xmlns:p14="http://schemas.microsoft.com/office/powerpoint/2010/main" val="3298571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17" y="0"/>
            <a:ext cx="2088410" cy="1408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296429"/>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128317" y="1408463"/>
            <a:ext cx="6442364" cy="4832092"/>
          </a:xfrm>
          <a:prstGeom prst="rect">
            <a:avLst/>
          </a:prstGeom>
          <a:noFill/>
        </p:spPr>
        <p:txBody>
          <a:bodyPr wrap="square" rtlCol="0">
            <a:spAutoFit/>
          </a:bodyPr>
          <a:lstStyle/>
          <a:p>
            <a:pPr algn="just"/>
            <a:r>
              <a:rPr lang="pt-BR" sz="2000" b="1" i="1" u="sng" dirty="0" smtClean="0">
                <a:solidFill>
                  <a:srgbClr val="002060"/>
                </a:solidFill>
              </a:rPr>
              <a:t>Lei atual </a:t>
            </a:r>
            <a:r>
              <a:rPr lang="pt-BR" sz="2000" b="1" i="1" u="sng" dirty="0" err="1" smtClean="0">
                <a:solidFill>
                  <a:srgbClr val="002060"/>
                </a:solidFill>
              </a:rPr>
              <a:t>Fundeb</a:t>
            </a:r>
            <a:endParaRPr lang="pt-BR" sz="2000" b="1" i="1" u="sng" dirty="0" smtClean="0">
              <a:solidFill>
                <a:srgbClr val="002060"/>
              </a:solidFill>
            </a:endParaRPr>
          </a:p>
          <a:p>
            <a:r>
              <a:rPr lang="pt-BR" sz="1600" b="1" dirty="0">
                <a:solidFill>
                  <a:srgbClr val="002060"/>
                </a:solidFill>
              </a:rPr>
              <a:t>§ 1º  No exercício financeiro de 2021, serão atribuídos:</a:t>
            </a:r>
            <a:endParaRPr lang="pt-BR" sz="1600" dirty="0">
              <a:solidFill>
                <a:srgbClr val="002060"/>
              </a:solidFill>
            </a:endParaRPr>
          </a:p>
          <a:p>
            <a:r>
              <a:rPr lang="pt-BR" sz="1600" dirty="0">
                <a:solidFill>
                  <a:srgbClr val="002060"/>
                </a:solidFill>
              </a:rPr>
              <a:t>I - para as diferenças e as ponderações de que trata o inciso I do caput deste artigo:</a:t>
            </a:r>
          </a:p>
          <a:p>
            <a:r>
              <a:rPr lang="pt-BR" sz="1600" dirty="0">
                <a:solidFill>
                  <a:srgbClr val="002060"/>
                </a:solidFill>
              </a:rPr>
              <a:t>a)  creche em tempo integral:</a:t>
            </a:r>
          </a:p>
          <a:p>
            <a:r>
              <a:rPr lang="pt-BR" sz="1600" dirty="0">
                <a:solidFill>
                  <a:srgbClr val="002060"/>
                </a:solidFill>
              </a:rPr>
              <a:t>1. pública: 1,30 (um inteiro e trinta centésimos); e</a:t>
            </a:r>
          </a:p>
          <a:p>
            <a:r>
              <a:rPr lang="pt-BR" sz="1600" dirty="0">
                <a:solidFill>
                  <a:srgbClr val="002060"/>
                </a:solidFill>
              </a:rPr>
              <a:t>2. conveniada: 1,10 (um inteiro e dez centésimos);</a:t>
            </a:r>
          </a:p>
          <a:p>
            <a:r>
              <a:rPr lang="pt-BR" sz="1600" dirty="0">
                <a:solidFill>
                  <a:srgbClr val="002060"/>
                </a:solidFill>
              </a:rPr>
              <a:t>b)  creche em tempo parcial:</a:t>
            </a:r>
          </a:p>
          <a:p>
            <a:r>
              <a:rPr lang="pt-BR" sz="1600" dirty="0">
                <a:solidFill>
                  <a:srgbClr val="002060"/>
                </a:solidFill>
              </a:rPr>
              <a:t>1. pública: 1,20 (um inteiro e vinte centésimos); e</a:t>
            </a:r>
          </a:p>
          <a:p>
            <a:r>
              <a:rPr lang="pt-BR" sz="1600" dirty="0">
                <a:solidFill>
                  <a:srgbClr val="002060"/>
                </a:solidFill>
              </a:rPr>
              <a:t>2. conveniada: </a:t>
            </a:r>
            <a:r>
              <a:rPr lang="pt-BR" sz="1600" u="sng" dirty="0">
                <a:solidFill>
                  <a:srgbClr val="002060"/>
                </a:solidFill>
              </a:rPr>
              <a:t>0,80</a:t>
            </a:r>
            <a:r>
              <a:rPr lang="pt-BR" sz="1600" dirty="0">
                <a:solidFill>
                  <a:srgbClr val="002060"/>
                </a:solidFill>
              </a:rPr>
              <a:t> (oitenta centésimos);</a:t>
            </a:r>
          </a:p>
          <a:p>
            <a:r>
              <a:rPr lang="pt-BR" sz="1600" dirty="0">
                <a:solidFill>
                  <a:srgbClr val="002060"/>
                </a:solidFill>
              </a:rPr>
              <a:t>c)  pré-escola em tempo integral: 1,30 (um inteiro e trinta centésimos);</a:t>
            </a:r>
          </a:p>
          <a:p>
            <a:r>
              <a:rPr lang="pt-BR" sz="1600" dirty="0">
                <a:solidFill>
                  <a:srgbClr val="002060"/>
                </a:solidFill>
              </a:rPr>
              <a:t>d)  pré-escola em tempo parcial: 1,10 (um inteiro e dez centésimos);</a:t>
            </a:r>
          </a:p>
          <a:p>
            <a:r>
              <a:rPr lang="pt-BR" sz="1600" dirty="0">
                <a:solidFill>
                  <a:srgbClr val="002060"/>
                </a:solidFill>
              </a:rPr>
              <a:t>e)  anos iniciais do ensino fundamental urbano: 1,00 (um inteiro);</a:t>
            </a:r>
          </a:p>
          <a:p>
            <a:r>
              <a:rPr lang="pt-BR" sz="1600" dirty="0">
                <a:solidFill>
                  <a:srgbClr val="002060"/>
                </a:solidFill>
              </a:rPr>
              <a:t>f)  anos iniciais do ensino fundamental no campo: 1,15 (um inteiro e quinze centésimos);</a:t>
            </a:r>
          </a:p>
          <a:p>
            <a:r>
              <a:rPr lang="pt-BR" sz="1600" dirty="0">
                <a:solidFill>
                  <a:srgbClr val="002060"/>
                </a:solidFill>
              </a:rPr>
              <a:t>g)  anos finais do ensino fundamental urbano: 1,10 (um inteiro e dez centésimos);</a:t>
            </a:r>
          </a:p>
          <a:p>
            <a:r>
              <a:rPr lang="pt-BR" sz="1600" dirty="0">
                <a:solidFill>
                  <a:srgbClr val="002060"/>
                </a:solidFill>
              </a:rPr>
              <a:t>h) anos finais do ensino fundamental no campo: 1,20 (um inteiro e vinte centésimos</a:t>
            </a:r>
            <a:r>
              <a:rPr lang="pt-BR" sz="1600" dirty="0" smtClean="0">
                <a:solidFill>
                  <a:srgbClr val="002060"/>
                </a:solidFill>
              </a:rPr>
              <a:t>);</a:t>
            </a:r>
            <a:endParaRPr lang="pt-BR" sz="1600" dirty="0">
              <a:solidFill>
                <a:srgbClr val="002060"/>
              </a:solidFill>
            </a:endParaRPr>
          </a:p>
        </p:txBody>
      </p:sp>
      <p:sp>
        <p:nvSpPr>
          <p:cNvPr id="7" name="CaixaDeTexto 6"/>
          <p:cNvSpPr txBox="1"/>
          <p:nvPr/>
        </p:nvSpPr>
        <p:spPr>
          <a:xfrm>
            <a:off x="6459844" y="1071801"/>
            <a:ext cx="5732156" cy="5786199"/>
          </a:xfrm>
          <a:prstGeom prst="rect">
            <a:avLst/>
          </a:prstGeom>
          <a:noFill/>
        </p:spPr>
        <p:txBody>
          <a:bodyPr wrap="square" rtlCol="0">
            <a:spAutoFit/>
          </a:bodyPr>
          <a:lstStyle/>
          <a:p>
            <a:pPr algn="just"/>
            <a:r>
              <a:rPr lang="pt-BR" b="1" i="1" u="sng" dirty="0" smtClean="0">
                <a:solidFill>
                  <a:srgbClr val="002060"/>
                </a:solidFill>
              </a:rPr>
              <a:t>Lei atual </a:t>
            </a:r>
            <a:r>
              <a:rPr lang="pt-BR" b="1" i="1" u="sng" dirty="0" err="1" smtClean="0">
                <a:solidFill>
                  <a:srgbClr val="002060"/>
                </a:solidFill>
              </a:rPr>
              <a:t>Fundeb</a:t>
            </a:r>
            <a:endParaRPr lang="pt-BR" b="1" i="1" u="sng" dirty="0" smtClean="0">
              <a:solidFill>
                <a:srgbClr val="002060"/>
              </a:solidFill>
            </a:endParaRPr>
          </a:p>
          <a:p>
            <a:r>
              <a:rPr lang="pt-BR" sz="1600" dirty="0" smtClean="0">
                <a:solidFill>
                  <a:srgbClr val="002060"/>
                </a:solidFill>
              </a:rPr>
              <a:t>i</a:t>
            </a:r>
            <a:r>
              <a:rPr lang="pt-BR" sz="1600" dirty="0">
                <a:solidFill>
                  <a:srgbClr val="002060"/>
                </a:solidFill>
              </a:rPr>
              <a:t>)  ensino fundamental em tempo integral: 1,30 (um inteiro e trinta centésimos);</a:t>
            </a:r>
          </a:p>
          <a:p>
            <a:r>
              <a:rPr lang="pt-BR" sz="1600" dirty="0">
                <a:solidFill>
                  <a:srgbClr val="002060"/>
                </a:solidFill>
              </a:rPr>
              <a:t>j)  ensino médio urbano: 1,25 (um inteiro e vinte e cinco centésimos);</a:t>
            </a:r>
          </a:p>
          <a:p>
            <a:r>
              <a:rPr lang="pt-BR" sz="1600" dirty="0">
                <a:solidFill>
                  <a:srgbClr val="002060"/>
                </a:solidFill>
              </a:rPr>
              <a:t>k)  ensino médio no campo: 1,30 (um inteiro e trinta centésimos);</a:t>
            </a:r>
          </a:p>
          <a:p>
            <a:r>
              <a:rPr lang="pt-BR" sz="1600" dirty="0">
                <a:solidFill>
                  <a:srgbClr val="002060"/>
                </a:solidFill>
              </a:rPr>
              <a:t>l)  ensino médio em tempo integral: 1,30 (um inteiro e trinta centésimos);</a:t>
            </a:r>
          </a:p>
          <a:p>
            <a:r>
              <a:rPr lang="pt-BR" sz="1600" dirty="0">
                <a:solidFill>
                  <a:srgbClr val="002060"/>
                </a:solidFill>
              </a:rPr>
              <a:t>m) ensino médio articulado à educação profissional: 1,30 (um inteiro e trinta centésimos);</a:t>
            </a:r>
          </a:p>
          <a:p>
            <a:r>
              <a:rPr lang="pt-BR" sz="1600" dirty="0">
                <a:solidFill>
                  <a:srgbClr val="002060"/>
                </a:solidFill>
              </a:rPr>
              <a:t>n)  educação especial: 1,20 (um inteiro e vinte centésimos);</a:t>
            </a:r>
          </a:p>
          <a:p>
            <a:r>
              <a:rPr lang="pt-BR" sz="1600" dirty="0">
                <a:solidFill>
                  <a:srgbClr val="002060"/>
                </a:solidFill>
              </a:rPr>
              <a:t>o)  educação indígena e quilombola: 1,20 (um inteiro e vinte centésimos);</a:t>
            </a:r>
          </a:p>
          <a:p>
            <a:r>
              <a:rPr lang="pt-BR" sz="1600" dirty="0">
                <a:solidFill>
                  <a:srgbClr val="002060"/>
                </a:solidFill>
              </a:rPr>
              <a:t>p)  educação de jovens e adultos com avaliação no processo: 0,80 (oitenta centésimos);</a:t>
            </a:r>
          </a:p>
          <a:p>
            <a:r>
              <a:rPr lang="pt-BR" sz="1600" dirty="0">
                <a:solidFill>
                  <a:srgbClr val="002060"/>
                </a:solidFill>
              </a:rPr>
              <a:t>q)  educação de jovens e adultos integrada à educação profissional de nível médio, com avaliação no processo: 1,20 (um inteiro e vinte centésimos);</a:t>
            </a:r>
          </a:p>
          <a:p>
            <a:r>
              <a:rPr lang="pt-BR" sz="1600" dirty="0">
                <a:solidFill>
                  <a:srgbClr val="C00000"/>
                </a:solidFill>
              </a:rPr>
              <a:t>r)  formação técnica e profissional prevista no </a:t>
            </a:r>
            <a:r>
              <a:rPr lang="pt-BR" sz="1600" u="sng" dirty="0">
                <a:solidFill>
                  <a:srgbClr val="C00000"/>
                </a:solidFill>
                <a:hlinkClick r:id="rId3"/>
              </a:rPr>
              <a:t>inciso V do </a:t>
            </a:r>
            <a:r>
              <a:rPr lang="pt-BR" sz="1600" b="1" u="sng" dirty="0">
                <a:solidFill>
                  <a:srgbClr val="C00000"/>
                </a:solidFill>
                <a:hlinkClick r:id="rId3"/>
              </a:rPr>
              <a:t>caput </a:t>
            </a:r>
            <a:r>
              <a:rPr lang="pt-BR" sz="1600" u="sng" dirty="0">
                <a:solidFill>
                  <a:srgbClr val="C00000"/>
                </a:solidFill>
                <a:hlinkClick r:id="rId3"/>
              </a:rPr>
              <a:t>do art. 36 da Lei nº 9.394, de 20 de dezembro de 1996</a:t>
            </a:r>
            <a:r>
              <a:rPr lang="pt-BR" sz="1600" u="sng" dirty="0">
                <a:solidFill>
                  <a:srgbClr val="C00000"/>
                </a:solidFill>
              </a:rPr>
              <a:t>: 1,30 </a:t>
            </a:r>
            <a:r>
              <a:rPr lang="pt-BR" sz="1600" dirty="0">
                <a:solidFill>
                  <a:srgbClr val="C00000"/>
                </a:solidFill>
              </a:rPr>
              <a:t> (um inteiro e trinta centésimos);</a:t>
            </a:r>
          </a:p>
          <a:p>
            <a:r>
              <a:rPr lang="pt-BR" sz="1600" dirty="0">
                <a:solidFill>
                  <a:srgbClr val="002060"/>
                </a:solidFill>
              </a:rPr>
              <a:t> </a:t>
            </a:r>
            <a:r>
              <a:rPr lang="pt-BR" sz="1600" b="1" dirty="0">
                <a:solidFill>
                  <a:srgbClr val="92D050"/>
                </a:solidFill>
              </a:rPr>
              <a:t>Os demais fatores de ponderação estão iguais aos de 2020, mas criaram este "r", quanto isso vai afetar a distribuição?</a:t>
            </a:r>
          </a:p>
        </p:txBody>
      </p:sp>
    </p:spTree>
    <p:extLst>
      <p:ext uri="{BB962C8B-B14F-4D97-AF65-F5344CB8AC3E}">
        <p14:creationId xmlns:p14="http://schemas.microsoft.com/office/powerpoint/2010/main" val="2408521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17" y="0"/>
            <a:ext cx="2088410" cy="1408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296429"/>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290945" y="1408463"/>
            <a:ext cx="11139054" cy="5078313"/>
          </a:xfrm>
          <a:prstGeom prst="rect">
            <a:avLst/>
          </a:prstGeom>
          <a:noFill/>
        </p:spPr>
        <p:txBody>
          <a:bodyPr wrap="square" rtlCol="0">
            <a:spAutoFit/>
          </a:bodyPr>
          <a:lstStyle/>
          <a:p>
            <a:pPr algn="just"/>
            <a:r>
              <a:rPr lang="pt-BR" sz="2400" b="1" i="1" u="sng" dirty="0" smtClean="0">
                <a:solidFill>
                  <a:srgbClr val="002060"/>
                </a:solidFill>
              </a:rPr>
              <a:t>Lei atual </a:t>
            </a:r>
            <a:r>
              <a:rPr lang="pt-BR" sz="2400" b="1" i="1" u="sng" dirty="0" err="1" smtClean="0">
                <a:solidFill>
                  <a:srgbClr val="002060"/>
                </a:solidFill>
              </a:rPr>
              <a:t>Fundeb</a:t>
            </a:r>
            <a:endParaRPr lang="pt-BR" sz="2400" b="1" i="1" u="sng" dirty="0" smtClean="0">
              <a:solidFill>
                <a:srgbClr val="002060"/>
              </a:solidFill>
            </a:endParaRPr>
          </a:p>
          <a:p>
            <a:r>
              <a:rPr lang="pt-BR" sz="2000" dirty="0">
                <a:solidFill>
                  <a:srgbClr val="002060"/>
                </a:solidFill>
              </a:rPr>
              <a:t>Art. 1º  Fica instituído, no âmbito de cada Estado e do Distrito Federal, um Fundo de Manutenção e Desenvolvimento da Educação Básica e de Valorização dos Profissionais da Educação (</a:t>
            </a:r>
            <a:r>
              <a:rPr lang="pt-BR" sz="2000" dirty="0" err="1">
                <a:solidFill>
                  <a:srgbClr val="002060"/>
                </a:solidFill>
              </a:rPr>
              <a:t>Fundeb</a:t>
            </a:r>
            <a:r>
              <a:rPr lang="pt-BR" sz="2000" dirty="0">
                <a:solidFill>
                  <a:srgbClr val="002060"/>
                </a:solidFill>
              </a:rPr>
              <a:t>), de natureza contábil, nos termos do </a:t>
            </a:r>
            <a:r>
              <a:rPr lang="pt-BR" sz="2000" u="sng" dirty="0">
                <a:solidFill>
                  <a:srgbClr val="002060"/>
                </a:solidFill>
                <a:hlinkClick r:id="rId3"/>
              </a:rPr>
              <a:t>art. 212-A da Constituição Federal.</a:t>
            </a:r>
            <a:endParaRPr lang="pt-BR" sz="2000" dirty="0">
              <a:solidFill>
                <a:srgbClr val="002060"/>
              </a:solidFill>
            </a:endParaRPr>
          </a:p>
          <a:p>
            <a:r>
              <a:rPr lang="pt-BR" sz="2000" dirty="0">
                <a:solidFill>
                  <a:srgbClr val="002060"/>
                </a:solidFill>
              </a:rPr>
              <a:t>Parágrafo único. A instituição dos Fundos previstos no </a:t>
            </a:r>
            <a:r>
              <a:rPr lang="pt-BR" sz="2000" b="1" dirty="0">
                <a:solidFill>
                  <a:srgbClr val="002060"/>
                </a:solidFill>
              </a:rPr>
              <a:t>caput</a:t>
            </a:r>
            <a:r>
              <a:rPr lang="pt-BR" sz="2000" dirty="0">
                <a:solidFill>
                  <a:srgbClr val="002060"/>
                </a:solidFill>
              </a:rPr>
              <a:t> deste artigo e a aplicação de seus recursos não isentam os Estados, o Distrito Federal e os Municípios da obrigatoriedade da aplicação na manutenção e no desenvolvimento do ensino, na forma prevista no </a:t>
            </a:r>
            <a:r>
              <a:rPr lang="pt-BR" sz="2000" u="sng" dirty="0">
                <a:solidFill>
                  <a:srgbClr val="002060"/>
                </a:solidFill>
                <a:hlinkClick r:id="rId4"/>
              </a:rPr>
              <a:t>art. 212 da Constituição Federal </a:t>
            </a:r>
            <a:r>
              <a:rPr lang="pt-BR" sz="2000" dirty="0">
                <a:solidFill>
                  <a:srgbClr val="002060"/>
                </a:solidFill>
              </a:rPr>
              <a:t>e no </a:t>
            </a:r>
            <a:r>
              <a:rPr lang="pt-BR" sz="2000" u="sng" dirty="0">
                <a:solidFill>
                  <a:srgbClr val="002060"/>
                </a:solidFill>
                <a:hlinkClick r:id="rId5"/>
              </a:rPr>
              <a:t>inciso VI do </a:t>
            </a:r>
            <a:r>
              <a:rPr lang="pt-BR" sz="2000" b="1" u="sng" dirty="0">
                <a:solidFill>
                  <a:srgbClr val="002060"/>
                </a:solidFill>
                <a:hlinkClick r:id="rId5"/>
              </a:rPr>
              <a:t>caput</a:t>
            </a:r>
            <a:r>
              <a:rPr lang="pt-BR" sz="2000" dirty="0">
                <a:solidFill>
                  <a:srgbClr val="002060"/>
                </a:solidFill>
              </a:rPr>
              <a:t> e </a:t>
            </a:r>
            <a:r>
              <a:rPr lang="pt-BR" sz="2000" u="sng" dirty="0">
                <a:solidFill>
                  <a:srgbClr val="002060"/>
                </a:solidFill>
                <a:hlinkClick r:id="rId6"/>
              </a:rPr>
              <a:t>parágrafo único do art. 10</a:t>
            </a:r>
            <a:r>
              <a:rPr lang="pt-BR" sz="2000" dirty="0">
                <a:solidFill>
                  <a:srgbClr val="002060"/>
                </a:solidFill>
              </a:rPr>
              <a:t> e no </a:t>
            </a:r>
            <a:r>
              <a:rPr lang="pt-BR" sz="2000" u="sng" dirty="0">
                <a:solidFill>
                  <a:srgbClr val="002060"/>
                </a:solidFill>
                <a:hlinkClick r:id="rId7"/>
              </a:rPr>
              <a:t>inciso V do </a:t>
            </a:r>
            <a:r>
              <a:rPr lang="pt-BR" sz="2000" b="1" u="sng" dirty="0">
                <a:solidFill>
                  <a:srgbClr val="002060"/>
                </a:solidFill>
                <a:hlinkClick r:id="rId7"/>
              </a:rPr>
              <a:t>caput</a:t>
            </a:r>
            <a:r>
              <a:rPr lang="pt-BR" sz="2000" u="sng" dirty="0">
                <a:solidFill>
                  <a:srgbClr val="002060"/>
                </a:solidFill>
                <a:hlinkClick r:id="rId7"/>
              </a:rPr>
              <a:t> do art. 11 da Lei nº 9.394, de 20 de dezembro de 1996</a:t>
            </a:r>
            <a:r>
              <a:rPr lang="pt-BR" sz="2000" dirty="0">
                <a:solidFill>
                  <a:srgbClr val="002060"/>
                </a:solidFill>
              </a:rPr>
              <a:t>, de:</a:t>
            </a:r>
          </a:p>
          <a:p>
            <a:r>
              <a:rPr lang="pt-BR" sz="2000" dirty="0">
                <a:solidFill>
                  <a:srgbClr val="002060"/>
                </a:solidFill>
              </a:rPr>
              <a:t>I - </a:t>
            </a:r>
            <a:r>
              <a:rPr lang="pt-BR" sz="2000" dirty="0">
                <a:solidFill>
                  <a:srgbClr val="C00000"/>
                </a:solidFill>
              </a:rPr>
              <a:t>pelo menos 5% (cinco por cento) do montante dos impostos e transferências </a:t>
            </a:r>
            <a:r>
              <a:rPr lang="pt-BR" sz="2000" dirty="0">
                <a:solidFill>
                  <a:srgbClr val="002060"/>
                </a:solidFill>
              </a:rPr>
              <a:t>que compõem a cesta de recursos do </a:t>
            </a:r>
            <a:r>
              <a:rPr lang="pt-BR" sz="2000" dirty="0" err="1">
                <a:solidFill>
                  <a:srgbClr val="002060"/>
                </a:solidFill>
              </a:rPr>
              <a:t>Fundeb</a:t>
            </a:r>
            <a:r>
              <a:rPr lang="pt-BR" sz="2000" dirty="0">
                <a:solidFill>
                  <a:srgbClr val="002060"/>
                </a:solidFill>
              </a:rPr>
              <a:t>, a que se referem os incisos I, II, III, IV, V, VI, VII, VIII e IX do </a:t>
            </a:r>
            <a:r>
              <a:rPr lang="pt-BR" sz="2000" b="1" dirty="0">
                <a:solidFill>
                  <a:srgbClr val="002060"/>
                </a:solidFill>
              </a:rPr>
              <a:t>caput</a:t>
            </a:r>
            <a:r>
              <a:rPr lang="pt-BR" sz="2000" dirty="0">
                <a:solidFill>
                  <a:srgbClr val="002060"/>
                </a:solidFill>
              </a:rPr>
              <a:t> e o § 1º do art. 3º desta Lei, </a:t>
            </a:r>
            <a:r>
              <a:rPr lang="pt-BR" sz="2000" dirty="0">
                <a:solidFill>
                  <a:srgbClr val="C00000"/>
                </a:solidFill>
              </a:rPr>
              <a:t>de modo que os recursos previstos no art. 3º desta Lei somados aos referidos neste inciso garantam a aplicação do mínimo de 25% </a:t>
            </a:r>
            <a:r>
              <a:rPr lang="pt-BR" sz="2000" dirty="0">
                <a:solidFill>
                  <a:srgbClr val="002060"/>
                </a:solidFill>
              </a:rPr>
              <a:t>(vinte e cinco por cento) desses impostos e transferências em favor da manutenção e do desenvolvimento do ensino;</a:t>
            </a:r>
          </a:p>
          <a:p>
            <a:r>
              <a:rPr lang="pt-BR" sz="2000" dirty="0">
                <a:solidFill>
                  <a:srgbClr val="002060"/>
                </a:solidFill>
              </a:rPr>
              <a:t>II - pelo menos 25% (vinte e cinco por cento) dos demais impostos e transferências.</a:t>
            </a:r>
          </a:p>
          <a:p>
            <a:pPr algn="just"/>
            <a:endParaRPr lang="pt-BR" sz="2000" dirty="0" smtClean="0">
              <a:solidFill>
                <a:srgbClr val="002060"/>
              </a:solidFill>
            </a:endParaRPr>
          </a:p>
        </p:txBody>
      </p:sp>
    </p:spTree>
    <p:extLst>
      <p:ext uri="{BB962C8B-B14F-4D97-AF65-F5344CB8AC3E}">
        <p14:creationId xmlns:p14="http://schemas.microsoft.com/office/powerpoint/2010/main" val="1467387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17" y="0"/>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636712"/>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401782" y="1390762"/>
            <a:ext cx="6442364" cy="523220"/>
          </a:xfrm>
          <a:prstGeom prst="rect">
            <a:avLst/>
          </a:prstGeom>
          <a:noFill/>
        </p:spPr>
        <p:txBody>
          <a:bodyPr wrap="square" rtlCol="0">
            <a:spAutoFit/>
          </a:bodyPr>
          <a:lstStyle/>
          <a:p>
            <a:pPr algn="just"/>
            <a:r>
              <a:rPr lang="pt-BR" sz="2800" b="1" i="1" u="sng" dirty="0" smtClean="0">
                <a:solidFill>
                  <a:schemeClr val="bg2">
                    <a:lumMod val="25000"/>
                  </a:schemeClr>
                </a:solidFill>
              </a:rPr>
              <a:t>Anexo 8</a:t>
            </a:r>
          </a:p>
        </p:txBody>
      </p:sp>
      <p:graphicFrame>
        <p:nvGraphicFramePr>
          <p:cNvPr id="2" name="Tabela 1"/>
          <p:cNvGraphicFramePr>
            <a:graphicFrameLocks noGrp="1"/>
          </p:cNvGraphicFramePr>
          <p:nvPr>
            <p:extLst>
              <p:ext uri="{D42A27DB-BD31-4B8C-83A1-F6EECF244321}">
                <p14:modId xmlns:p14="http://schemas.microsoft.com/office/powerpoint/2010/main" val="3980497919"/>
              </p:ext>
            </p:extLst>
          </p:nvPr>
        </p:nvGraphicFramePr>
        <p:xfrm>
          <a:off x="401782" y="1990849"/>
          <a:ext cx="7897092" cy="4307205"/>
        </p:xfrm>
        <a:graphic>
          <a:graphicData uri="http://schemas.openxmlformats.org/drawingml/2006/table">
            <a:tbl>
              <a:tblPr/>
              <a:tblGrid>
                <a:gridCol w="7897092">
                  <a:extLst>
                    <a:ext uri="{9D8B030D-6E8A-4147-A177-3AD203B41FA5}">
                      <a16:colId xmlns:a16="http://schemas.microsoft.com/office/drawing/2014/main" val="4113065999"/>
                    </a:ext>
                  </a:extLst>
                </a:gridCol>
              </a:tblGrid>
              <a:tr h="214314">
                <a:tc>
                  <a:txBody>
                    <a:bodyPr/>
                    <a:lstStyle/>
                    <a:p>
                      <a:pPr algn="ctr" fontAlgn="ctr"/>
                      <a:r>
                        <a:rPr lang="pt-BR" sz="1600" b="0" i="0" u="none" strike="noStrike" dirty="0">
                          <a:effectLst/>
                          <a:latin typeface="Times New Roman" panose="02020603050405020304" pitchFamily="18" charset="0"/>
                        </a:rPr>
                        <a:t>RECEITA RESULTANTE DE IMPOSTOS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47381967"/>
                  </a:ext>
                </a:extLst>
              </a:tr>
              <a:tr h="214314">
                <a:tc>
                  <a:txBody>
                    <a:bodyPr/>
                    <a:lstStyle/>
                    <a:p>
                      <a:pPr algn="l" fontAlgn="b"/>
                      <a:r>
                        <a:rPr lang="pt-BR" sz="1600" b="0" i="0" u="none" strike="noStrike">
                          <a:effectLst/>
                          <a:latin typeface="Times New Roman" panose="02020603050405020304" pitchFamily="18" charset="0"/>
                        </a:rPr>
                        <a:t>1- RECEITA DE IMPOSTOS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64814958"/>
                  </a:ext>
                </a:extLst>
              </a:tr>
              <a:tr h="214314">
                <a:tc>
                  <a:txBody>
                    <a:bodyPr/>
                    <a:lstStyle/>
                    <a:p>
                      <a:pPr algn="l" fontAlgn="b"/>
                      <a:r>
                        <a:rPr lang="pt-BR" sz="1600" b="0" i="0" u="none" strike="noStrike" dirty="0">
                          <a:effectLst/>
                          <a:latin typeface="Times New Roman" panose="02020603050405020304" pitchFamily="18" charset="0"/>
                        </a:rPr>
                        <a:t>    1.1- Receita Resultante do Imposto sobre a Propriedade Predial e Territorial Urbana – IPTU</a:t>
                      </a:r>
                    </a:p>
                  </a:txBody>
                  <a:tcPr marL="9525" marR="9525" marT="9525" marB="0" anchor="b">
                    <a:lnL>
                      <a:noFill/>
                    </a:lnL>
                    <a:lnR>
                      <a:noFill/>
                    </a:lnR>
                    <a:lnT>
                      <a:noFill/>
                    </a:lnT>
                    <a:lnB>
                      <a:noFill/>
                    </a:lnB>
                  </a:tcPr>
                </a:tc>
                <a:extLst>
                  <a:ext uri="{0D108BD9-81ED-4DB2-BD59-A6C34878D82A}">
                    <a16:rowId xmlns:a16="http://schemas.microsoft.com/office/drawing/2014/main" val="1775179898"/>
                  </a:ext>
                </a:extLst>
              </a:tr>
              <a:tr h="214314">
                <a:tc>
                  <a:txBody>
                    <a:bodyPr/>
                    <a:lstStyle/>
                    <a:p>
                      <a:pPr algn="l" fontAlgn="b"/>
                      <a:r>
                        <a:rPr lang="pt-BR" sz="1600" b="0" i="0" u="none" strike="noStrike">
                          <a:effectLst/>
                          <a:latin typeface="Times New Roman" panose="02020603050405020304" pitchFamily="18" charset="0"/>
                        </a:rPr>
                        <a:t>    1.2- Receita Resultante do Imposto sobre Transmissão Inter Vivos – ITBI</a:t>
                      </a:r>
                    </a:p>
                  </a:txBody>
                  <a:tcPr marL="9525" marR="9525" marT="9525" marB="0" anchor="b">
                    <a:lnL>
                      <a:noFill/>
                    </a:lnL>
                    <a:lnR>
                      <a:noFill/>
                    </a:lnR>
                    <a:lnT>
                      <a:noFill/>
                    </a:lnT>
                    <a:lnB>
                      <a:noFill/>
                    </a:lnB>
                  </a:tcPr>
                </a:tc>
                <a:extLst>
                  <a:ext uri="{0D108BD9-81ED-4DB2-BD59-A6C34878D82A}">
                    <a16:rowId xmlns:a16="http://schemas.microsoft.com/office/drawing/2014/main" val="2351836082"/>
                  </a:ext>
                </a:extLst>
              </a:tr>
              <a:tr h="214314">
                <a:tc>
                  <a:txBody>
                    <a:bodyPr/>
                    <a:lstStyle/>
                    <a:p>
                      <a:pPr algn="l" fontAlgn="b"/>
                      <a:r>
                        <a:rPr lang="pt-BR" sz="1600" b="0" i="0" u="none" strike="noStrike" dirty="0">
                          <a:effectLst/>
                          <a:latin typeface="Times New Roman" panose="02020603050405020304" pitchFamily="18" charset="0"/>
                        </a:rPr>
                        <a:t>    1.3- Receita Resultante do Imposto sobre Serviços de Qualquer Natureza – ISS</a:t>
                      </a:r>
                    </a:p>
                  </a:txBody>
                  <a:tcPr marL="9525" marR="9525" marT="9525" marB="0" anchor="b">
                    <a:lnL>
                      <a:noFill/>
                    </a:lnL>
                    <a:lnR>
                      <a:noFill/>
                    </a:lnR>
                    <a:lnT>
                      <a:noFill/>
                    </a:lnT>
                    <a:lnB>
                      <a:noFill/>
                    </a:lnB>
                  </a:tcPr>
                </a:tc>
                <a:extLst>
                  <a:ext uri="{0D108BD9-81ED-4DB2-BD59-A6C34878D82A}">
                    <a16:rowId xmlns:a16="http://schemas.microsoft.com/office/drawing/2014/main" val="4217100019"/>
                  </a:ext>
                </a:extLst>
              </a:tr>
              <a:tr h="214314">
                <a:tc>
                  <a:txBody>
                    <a:bodyPr/>
                    <a:lstStyle/>
                    <a:p>
                      <a:pPr algn="l" fontAlgn="b"/>
                      <a:r>
                        <a:rPr lang="pt-BR" sz="1600" b="0" i="0" u="none" strike="noStrike">
                          <a:effectLst/>
                          <a:latin typeface="Times New Roman" panose="02020603050405020304" pitchFamily="18" charset="0"/>
                        </a:rPr>
                        <a:t>    1.4- Receita Resultante do Imposto de Renda Retido na Fonte – IRRF</a:t>
                      </a:r>
                    </a:p>
                  </a:txBody>
                  <a:tcPr marL="9525" marR="9525" marT="9525" marB="0" anchor="b">
                    <a:lnL>
                      <a:noFill/>
                    </a:lnL>
                    <a:lnR>
                      <a:noFill/>
                    </a:lnR>
                    <a:lnT>
                      <a:noFill/>
                    </a:lnT>
                    <a:lnB>
                      <a:noFill/>
                    </a:lnB>
                  </a:tcPr>
                </a:tc>
                <a:extLst>
                  <a:ext uri="{0D108BD9-81ED-4DB2-BD59-A6C34878D82A}">
                    <a16:rowId xmlns:a16="http://schemas.microsoft.com/office/drawing/2014/main" val="1755095060"/>
                  </a:ext>
                </a:extLst>
              </a:tr>
              <a:tr h="214314">
                <a:tc>
                  <a:txBody>
                    <a:bodyPr/>
                    <a:lstStyle/>
                    <a:p>
                      <a:pPr algn="l" fontAlgn="b"/>
                      <a:r>
                        <a:rPr lang="pt-BR" sz="1600" b="0" i="0" u="none" strike="noStrike">
                          <a:effectLst/>
                          <a:latin typeface="Times New Roman" panose="02020603050405020304" pitchFamily="18" charset="0"/>
                        </a:rPr>
                        <a:t>2- RECEITA DE TRANSFERÊNCIAS CONSTITUCIONAIS E LEGAIS </a:t>
                      </a:r>
                    </a:p>
                  </a:txBody>
                  <a:tcPr marL="9525" marR="9525" marT="9525" marB="0" anchor="b">
                    <a:lnL>
                      <a:noFill/>
                    </a:lnL>
                    <a:lnR>
                      <a:noFill/>
                    </a:lnR>
                    <a:lnT>
                      <a:noFill/>
                    </a:lnT>
                    <a:lnB>
                      <a:noFill/>
                    </a:lnB>
                  </a:tcPr>
                </a:tc>
                <a:extLst>
                  <a:ext uri="{0D108BD9-81ED-4DB2-BD59-A6C34878D82A}">
                    <a16:rowId xmlns:a16="http://schemas.microsoft.com/office/drawing/2014/main" val="1074385019"/>
                  </a:ext>
                </a:extLst>
              </a:tr>
              <a:tr h="214314">
                <a:tc>
                  <a:txBody>
                    <a:bodyPr/>
                    <a:lstStyle/>
                    <a:p>
                      <a:pPr algn="l" fontAlgn="b"/>
                      <a:r>
                        <a:rPr lang="pt-BR" sz="1600" b="0" i="0" u="none" strike="noStrike">
                          <a:effectLst/>
                          <a:latin typeface="Times New Roman" panose="02020603050405020304" pitchFamily="18" charset="0"/>
                        </a:rPr>
                        <a:t>    2.1- Cota-Parte FPM </a:t>
                      </a:r>
                    </a:p>
                  </a:txBody>
                  <a:tcPr marL="9525" marR="9525" marT="9525" marB="0" anchor="b">
                    <a:lnL>
                      <a:noFill/>
                    </a:lnL>
                    <a:lnR>
                      <a:noFill/>
                    </a:lnR>
                    <a:lnT>
                      <a:noFill/>
                    </a:lnT>
                    <a:lnB>
                      <a:noFill/>
                    </a:lnB>
                  </a:tcPr>
                </a:tc>
                <a:extLst>
                  <a:ext uri="{0D108BD9-81ED-4DB2-BD59-A6C34878D82A}">
                    <a16:rowId xmlns:a16="http://schemas.microsoft.com/office/drawing/2014/main" val="3110652807"/>
                  </a:ext>
                </a:extLst>
              </a:tr>
              <a:tr h="214314">
                <a:tc>
                  <a:txBody>
                    <a:bodyPr/>
                    <a:lstStyle/>
                    <a:p>
                      <a:pPr algn="l" fontAlgn="b"/>
                      <a:r>
                        <a:rPr lang="pt-BR" sz="1600" b="0" i="0" u="none" strike="noStrike">
                          <a:effectLst/>
                          <a:latin typeface="Times New Roman" panose="02020603050405020304" pitchFamily="18" charset="0"/>
                        </a:rPr>
                        <a:t>      2.1.1- Parcela referente à CF, art. 159, I, alínea b</a:t>
                      </a:r>
                    </a:p>
                  </a:txBody>
                  <a:tcPr marL="9525" marR="9525" marT="9525" marB="0" anchor="b">
                    <a:lnL>
                      <a:noFill/>
                    </a:lnL>
                    <a:lnR>
                      <a:noFill/>
                    </a:lnR>
                    <a:lnT>
                      <a:noFill/>
                    </a:lnT>
                    <a:lnB>
                      <a:noFill/>
                    </a:lnB>
                  </a:tcPr>
                </a:tc>
                <a:extLst>
                  <a:ext uri="{0D108BD9-81ED-4DB2-BD59-A6C34878D82A}">
                    <a16:rowId xmlns:a16="http://schemas.microsoft.com/office/drawing/2014/main" val="482344189"/>
                  </a:ext>
                </a:extLst>
              </a:tr>
              <a:tr h="214314">
                <a:tc>
                  <a:txBody>
                    <a:bodyPr/>
                    <a:lstStyle/>
                    <a:p>
                      <a:pPr algn="l" fontAlgn="b"/>
                      <a:r>
                        <a:rPr lang="pt-BR" sz="1600" b="0" i="0" u="none" strike="noStrike">
                          <a:effectLst/>
                          <a:latin typeface="Times New Roman" panose="02020603050405020304" pitchFamily="18" charset="0"/>
                        </a:rPr>
                        <a:t>      2.1.2- Parcela referente à CF, art. 159, I, alíneas d e e</a:t>
                      </a:r>
                    </a:p>
                  </a:txBody>
                  <a:tcPr marL="9525" marR="9525" marT="9525" marB="0" anchor="b">
                    <a:lnL>
                      <a:noFill/>
                    </a:lnL>
                    <a:lnR>
                      <a:noFill/>
                    </a:lnR>
                    <a:lnT>
                      <a:noFill/>
                    </a:lnT>
                    <a:lnB>
                      <a:noFill/>
                    </a:lnB>
                  </a:tcPr>
                </a:tc>
                <a:extLst>
                  <a:ext uri="{0D108BD9-81ED-4DB2-BD59-A6C34878D82A}">
                    <a16:rowId xmlns:a16="http://schemas.microsoft.com/office/drawing/2014/main" val="515028039"/>
                  </a:ext>
                </a:extLst>
              </a:tr>
              <a:tr h="214314">
                <a:tc>
                  <a:txBody>
                    <a:bodyPr/>
                    <a:lstStyle/>
                    <a:p>
                      <a:pPr algn="l" fontAlgn="b"/>
                      <a:r>
                        <a:rPr lang="pt-BR" sz="1600" b="0" i="0" u="none" strike="noStrike" dirty="0">
                          <a:effectLst/>
                          <a:latin typeface="Times New Roman" panose="02020603050405020304" pitchFamily="18" charset="0"/>
                        </a:rPr>
                        <a:t>    2.2- Cota-Parte ICMS </a:t>
                      </a:r>
                    </a:p>
                  </a:txBody>
                  <a:tcPr marL="9525" marR="9525" marT="9525" marB="0" anchor="b">
                    <a:lnL>
                      <a:noFill/>
                    </a:lnL>
                    <a:lnR>
                      <a:noFill/>
                    </a:lnR>
                    <a:lnT>
                      <a:noFill/>
                    </a:lnT>
                    <a:lnB>
                      <a:noFill/>
                    </a:lnB>
                  </a:tcPr>
                </a:tc>
                <a:extLst>
                  <a:ext uri="{0D108BD9-81ED-4DB2-BD59-A6C34878D82A}">
                    <a16:rowId xmlns:a16="http://schemas.microsoft.com/office/drawing/2014/main" val="3937639361"/>
                  </a:ext>
                </a:extLst>
              </a:tr>
              <a:tr h="214314">
                <a:tc>
                  <a:txBody>
                    <a:bodyPr/>
                    <a:lstStyle/>
                    <a:p>
                      <a:pPr algn="l" fontAlgn="b"/>
                      <a:r>
                        <a:rPr lang="pt-BR" sz="1600" b="0" i="0" u="none" strike="noStrike">
                          <a:effectLst/>
                          <a:latin typeface="Times New Roman" panose="02020603050405020304" pitchFamily="18" charset="0"/>
                        </a:rPr>
                        <a:t>    2.3- Cota-Parte IPI-Exportação </a:t>
                      </a:r>
                    </a:p>
                  </a:txBody>
                  <a:tcPr marL="9525" marR="9525" marT="9525" marB="0" anchor="b">
                    <a:lnL>
                      <a:noFill/>
                    </a:lnL>
                    <a:lnR>
                      <a:noFill/>
                    </a:lnR>
                    <a:lnT>
                      <a:noFill/>
                    </a:lnT>
                    <a:lnB>
                      <a:noFill/>
                    </a:lnB>
                  </a:tcPr>
                </a:tc>
                <a:extLst>
                  <a:ext uri="{0D108BD9-81ED-4DB2-BD59-A6C34878D82A}">
                    <a16:rowId xmlns:a16="http://schemas.microsoft.com/office/drawing/2014/main" val="1422699835"/>
                  </a:ext>
                </a:extLst>
              </a:tr>
              <a:tr h="214314">
                <a:tc>
                  <a:txBody>
                    <a:bodyPr/>
                    <a:lstStyle/>
                    <a:p>
                      <a:pPr algn="l" fontAlgn="b"/>
                      <a:r>
                        <a:rPr lang="pt-BR" sz="1600" b="0" i="0" u="none" strike="noStrike" dirty="0">
                          <a:effectLst/>
                          <a:latin typeface="Times New Roman" panose="02020603050405020304" pitchFamily="18" charset="0"/>
                        </a:rPr>
                        <a:t>    2.4- Cota-Parte ITR </a:t>
                      </a:r>
                    </a:p>
                  </a:txBody>
                  <a:tcPr marL="9525" marR="9525" marT="9525" marB="0" anchor="b">
                    <a:lnL>
                      <a:noFill/>
                    </a:lnL>
                    <a:lnR>
                      <a:noFill/>
                    </a:lnR>
                    <a:lnT>
                      <a:noFill/>
                    </a:lnT>
                    <a:lnB>
                      <a:noFill/>
                    </a:lnB>
                  </a:tcPr>
                </a:tc>
                <a:extLst>
                  <a:ext uri="{0D108BD9-81ED-4DB2-BD59-A6C34878D82A}">
                    <a16:rowId xmlns:a16="http://schemas.microsoft.com/office/drawing/2014/main" val="73913324"/>
                  </a:ext>
                </a:extLst>
              </a:tr>
              <a:tr h="214314">
                <a:tc>
                  <a:txBody>
                    <a:bodyPr/>
                    <a:lstStyle/>
                    <a:p>
                      <a:pPr algn="l" fontAlgn="b"/>
                      <a:r>
                        <a:rPr lang="pt-BR" sz="1600" b="0" i="0" u="none" strike="noStrike">
                          <a:effectLst/>
                          <a:latin typeface="Times New Roman" panose="02020603050405020304" pitchFamily="18" charset="0"/>
                        </a:rPr>
                        <a:t>    2.5- Cota-Parte IPVA </a:t>
                      </a:r>
                    </a:p>
                  </a:txBody>
                  <a:tcPr marL="9525" marR="9525" marT="9525" marB="0" anchor="b">
                    <a:lnL>
                      <a:noFill/>
                    </a:lnL>
                    <a:lnR>
                      <a:noFill/>
                    </a:lnR>
                    <a:lnT>
                      <a:noFill/>
                    </a:lnT>
                    <a:lnB>
                      <a:noFill/>
                    </a:lnB>
                  </a:tcPr>
                </a:tc>
                <a:extLst>
                  <a:ext uri="{0D108BD9-81ED-4DB2-BD59-A6C34878D82A}">
                    <a16:rowId xmlns:a16="http://schemas.microsoft.com/office/drawing/2014/main" val="314362053"/>
                  </a:ext>
                </a:extLst>
              </a:tr>
              <a:tr h="214314">
                <a:tc>
                  <a:txBody>
                    <a:bodyPr/>
                    <a:lstStyle/>
                    <a:p>
                      <a:pPr algn="l" fontAlgn="b"/>
                      <a:r>
                        <a:rPr lang="pt-BR" sz="1600" b="0" i="0" u="none" strike="noStrike">
                          <a:effectLst/>
                          <a:latin typeface="Times New Roman" panose="02020603050405020304" pitchFamily="18" charset="0"/>
                        </a:rPr>
                        <a:t>    2.6- Cota-Parte IOF-Ouro </a:t>
                      </a:r>
                    </a:p>
                  </a:txBody>
                  <a:tcPr marL="9525" marR="9525" marT="9525" marB="0" anchor="b">
                    <a:lnL>
                      <a:noFill/>
                    </a:lnL>
                    <a:lnR>
                      <a:noFill/>
                    </a:lnR>
                    <a:lnT>
                      <a:noFill/>
                    </a:lnT>
                    <a:lnB>
                      <a:noFill/>
                    </a:lnB>
                  </a:tcPr>
                </a:tc>
                <a:extLst>
                  <a:ext uri="{0D108BD9-81ED-4DB2-BD59-A6C34878D82A}">
                    <a16:rowId xmlns:a16="http://schemas.microsoft.com/office/drawing/2014/main" val="2098166833"/>
                  </a:ext>
                </a:extLst>
              </a:tr>
              <a:tr h="214314">
                <a:tc>
                  <a:txBody>
                    <a:bodyPr/>
                    <a:lstStyle/>
                    <a:p>
                      <a:pPr algn="l" fontAlgn="ctr"/>
                      <a:r>
                        <a:rPr lang="pt-BR" sz="1600" b="0" i="0" u="none" strike="noStrike" dirty="0">
                          <a:solidFill>
                            <a:srgbClr val="C00000"/>
                          </a:solidFill>
                          <a:effectLst/>
                          <a:latin typeface="Times New Roman" panose="02020603050405020304" pitchFamily="18" charset="0"/>
                        </a:rPr>
                        <a:t>    2.7- Compensações Financeiras Provenientes de Impostos e Transferências Constitucionais</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2462190"/>
                  </a:ext>
                </a:extLst>
              </a:tr>
              <a:tr h="226920">
                <a:tc>
                  <a:txBody>
                    <a:bodyPr/>
                    <a:lstStyle/>
                    <a:p>
                      <a:pPr algn="l" fontAlgn="b"/>
                      <a:r>
                        <a:rPr lang="pt-BR" sz="1600" b="1" i="0" u="none" strike="noStrike" dirty="0">
                          <a:effectLst/>
                          <a:latin typeface="Times New Roman" panose="02020603050405020304" pitchFamily="18" charset="0"/>
                        </a:rPr>
                        <a:t>3- TOTAL DA RECEITA RESULTANTE DE IMPOSTOS (1 + 2)</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0148423"/>
                  </a:ext>
                </a:extLst>
              </a:tr>
            </a:tbl>
          </a:graphicData>
        </a:graphic>
      </p:graphicFrame>
      <p:sp>
        <p:nvSpPr>
          <p:cNvPr id="4" name="CaixaDeTexto 3"/>
          <p:cNvSpPr txBox="1"/>
          <p:nvPr/>
        </p:nvSpPr>
        <p:spPr>
          <a:xfrm>
            <a:off x="8603673" y="5832764"/>
            <a:ext cx="3463636" cy="923330"/>
          </a:xfrm>
          <a:prstGeom prst="rect">
            <a:avLst/>
          </a:prstGeom>
          <a:noFill/>
          <a:ln>
            <a:solidFill>
              <a:schemeClr val="bg2">
                <a:lumMod val="50000"/>
              </a:schemeClr>
            </a:solidFill>
          </a:ln>
        </p:spPr>
        <p:txBody>
          <a:bodyPr wrap="square" rtlCol="0">
            <a:spAutoFit/>
          </a:bodyPr>
          <a:lstStyle/>
          <a:p>
            <a:r>
              <a:rPr lang="pt-BR" dirty="0" smtClean="0">
                <a:solidFill>
                  <a:srgbClr val="C00000"/>
                </a:solidFill>
              </a:rPr>
              <a:t>Na parte da Receita foi incluso este item 2.7, que é para legislações futuras. Foi retirado a Lei Kandir</a:t>
            </a:r>
            <a:endParaRPr lang="pt-BR" dirty="0">
              <a:solidFill>
                <a:srgbClr val="C00000"/>
              </a:solidFill>
            </a:endParaRPr>
          </a:p>
        </p:txBody>
      </p:sp>
    </p:spTree>
    <p:extLst>
      <p:ext uri="{BB962C8B-B14F-4D97-AF65-F5344CB8AC3E}">
        <p14:creationId xmlns:p14="http://schemas.microsoft.com/office/powerpoint/2010/main" val="316394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317" y="0"/>
            <a:ext cx="2239180" cy="1510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636712"/>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401782" y="1390762"/>
            <a:ext cx="6442364" cy="523220"/>
          </a:xfrm>
          <a:prstGeom prst="rect">
            <a:avLst/>
          </a:prstGeom>
          <a:noFill/>
        </p:spPr>
        <p:txBody>
          <a:bodyPr wrap="square" rtlCol="0">
            <a:spAutoFit/>
          </a:bodyPr>
          <a:lstStyle/>
          <a:p>
            <a:pPr algn="just"/>
            <a:r>
              <a:rPr lang="pt-BR" sz="2800" b="1" i="1" u="sng" dirty="0" smtClean="0">
                <a:solidFill>
                  <a:schemeClr val="bg2">
                    <a:lumMod val="25000"/>
                  </a:schemeClr>
                </a:solidFill>
              </a:rPr>
              <a:t>Anexo 8</a:t>
            </a:r>
          </a:p>
        </p:txBody>
      </p:sp>
      <p:graphicFrame>
        <p:nvGraphicFramePr>
          <p:cNvPr id="7" name="Tabela 6"/>
          <p:cNvGraphicFramePr>
            <a:graphicFrameLocks noGrp="1"/>
          </p:cNvGraphicFramePr>
          <p:nvPr>
            <p:extLst>
              <p:ext uri="{D42A27DB-BD31-4B8C-83A1-F6EECF244321}">
                <p14:modId xmlns:p14="http://schemas.microsoft.com/office/powerpoint/2010/main" val="2919489222"/>
              </p:ext>
            </p:extLst>
          </p:nvPr>
        </p:nvGraphicFramePr>
        <p:xfrm>
          <a:off x="1369968" y="3510756"/>
          <a:ext cx="7940285" cy="1346150"/>
        </p:xfrm>
        <a:graphic>
          <a:graphicData uri="http://schemas.openxmlformats.org/drawingml/2006/table">
            <a:tbl>
              <a:tblPr/>
              <a:tblGrid>
                <a:gridCol w="7940285">
                  <a:extLst>
                    <a:ext uri="{9D8B030D-6E8A-4147-A177-3AD203B41FA5}">
                      <a16:colId xmlns:a16="http://schemas.microsoft.com/office/drawing/2014/main" val="2764621740"/>
                    </a:ext>
                  </a:extLst>
                </a:gridCol>
              </a:tblGrid>
              <a:tr h="293908">
                <a:tc>
                  <a:txBody>
                    <a:bodyPr/>
                    <a:lstStyle/>
                    <a:p>
                      <a:pPr algn="l" fontAlgn="b"/>
                      <a:r>
                        <a:rPr lang="pt-BR" sz="1600" b="1" i="0" u="none" strike="noStrike">
                          <a:effectLst/>
                          <a:latin typeface="Times New Roman" panose="02020603050405020304" pitchFamily="18" charset="0"/>
                        </a:rPr>
                        <a:t>4- TOTAL DESTINADO AO FUNDEB - 20% DE ((2.1.1) + (2.2) + (2.3) + (2.4) + (2.5))</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610350"/>
                  </a:ext>
                </a:extLst>
              </a:tr>
              <a:tr h="311197">
                <a:tc>
                  <a:txBody>
                    <a:bodyPr/>
                    <a:lstStyle/>
                    <a:p>
                      <a:pPr algn="l" fontAlgn="b"/>
                      <a:r>
                        <a:rPr lang="pt-BR" sz="1600" b="1" i="0" u="none" strike="noStrike">
                          <a:effectLst/>
                          <a:latin typeface="Times New Roman" panose="02020603050405020304" pitchFamily="18"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977651"/>
                  </a:ext>
                </a:extLst>
              </a:tr>
              <a:tr h="622394">
                <a:tc>
                  <a:txBody>
                    <a:bodyPr/>
                    <a:lstStyle/>
                    <a:p>
                      <a:pPr algn="l" fontAlgn="b"/>
                      <a:r>
                        <a:rPr lang="pt-BR" sz="1600" b="1" i="0" u="none" strike="noStrike" dirty="0">
                          <a:effectLst/>
                          <a:latin typeface="Times New Roman" panose="02020603050405020304" pitchFamily="18" charset="0"/>
                        </a:rPr>
                        <a:t>5- VALOR MÍNIMO A SER APLICADO ALÉM DO VALOR DESTINADO AO FUNDEB - 5% DE ((2.1.1) + (2.2) + (2.3) + (2.4) + (2.5)) + 25% DE ((1.1) + (1.2) + (1.3) + (1.4) + (2.1.2) + (2.6)+ (2.7))</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5666729"/>
                  </a:ext>
                </a:extLst>
              </a:tr>
            </a:tbl>
          </a:graphicData>
        </a:graphic>
      </p:graphicFrame>
      <p:sp>
        <p:nvSpPr>
          <p:cNvPr id="8" name="CaixaDeTexto 7"/>
          <p:cNvSpPr txBox="1"/>
          <p:nvPr/>
        </p:nvSpPr>
        <p:spPr>
          <a:xfrm>
            <a:off x="9476509" y="5334000"/>
            <a:ext cx="2161309" cy="400110"/>
          </a:xfrm>
          <a:prstGeom prst="rect">
            <a:avLst/>
          </a:prstGeom>
          <a:noFill/>
          <a:ln>
            <a:solidFill>
              <a:schemeClr val="bg2">
                <a:lumMod val="50000"/>
              </a:schemeClr>
            </a:solidFill>
          </a:ln>
        </p:spPr>
        <p:txBody>
          <a:bodyPr wrap="square" rtlCol="0">
            <a:spAutoFit/>
          </a:bodyPr>
          <a:lstStyle/>
          <a:p>
            <a:r>
              <a:rPr lang="pt-BR" sz="2000" dirty="0" smtClean="0">
                <a:solidFill>
                  <a:srgbClr val="C00000"/>
                </a:solidFill>
              </a:rPr>
              <a:t>Linhas novas</a:t>
            </a:r>
            <a:endParaRPr lang="pt-BR" sz="2000" dirty="0">
              <a:solidFill>
                <a:srgbClr val="C00000"/>
              </a:solidFill>
            </a:endParaRPr>
          </a:p>
        </p:txBody>
      </p:sp>
    </p:spTree>
    <p:extLst>
      <p:ext uri="{BB962C8B-B14F-4D97-AF65-F5344CB8AC3E}">
        <p14:creationId xmlns:p14="http://schemas.microsoft.com/office/powerpoint/2010/main" val="1030853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29836" y="0"/>
            <a:ext cx="2062164" cy="1390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ixaDeTexto 2"/>
          <p:cNvSpPr txBox="1"/>
          <p:nvPr/>
        </p:nvSpPr>
        <p:spPr>
          <a:xfrm>
            <a:off x="4027525" y="636712"/>
            <a:ext cx="3222549" cy="584775"/>
          </a:xfrm>
          <a:prstGeom prst="rect">
            <a:avLst/>
          </a:prstGeom>
          <a:solidFill>
            <a:srgbClr val="92D050"/>
          </a:solidFill>
        </p:spPr>
        <p:txBody>
          <a:bodyPr wrap="none" rtlCol="0">
            <a:spAutoFit/>
          </a:bodyPr>
          <a:lstStyle/>
          <a:p>
            <a:r>
              <a:rPr lang="pt-BR" sz="3200" b="1" u="sng" dirty="0" err="1" smtClean="0">
                <a:solidFill>
                  <a:srgbClr val="002060"/>
                </a:solidFill>
              </a:rPr>
              <a:t>Fundeb</a:t>
            </a:r>
            <a:r>
              <a:rPr lang="pt-BR" sz="3200" b="1" u="sng" dirty="0" smtClean="0">
                <a:solidFill>
                  <a:srgbClr val="002060"/>
                </a:solidFill>
              </a:rPr>
              <a:t> e Anexo 8</a:t>
            </a:r>
            <a:endParaRPr lang="pt-BR" sz="3200" b="1" u="sng" dirty="0">
              <a:solidFill>
                <a:srgbClr val="002060"/>
              </a:solidFill>
            </a:endParaRPr>
          </a:p>
        </p:txBody>
      </p:sp>
      <p:sp>
        <p:nvSpPr>
          <p:cNvPr id="5" name="CaixaDeTexto 4"/>
          <p:cNvSpPr txBox="1"/>
          <p:nvPr/>
        </p:nvSpPr>
        <p:spPr>
          <a:xfrm>
            <a:off x="540328" y="959877"/>
            <a:ext cx="6442364" cy="523220"/>
          </a:xfrm>
          <a:prstGeom prst="rect">
            <a:avLst/>
          </a:prstGeom>
          <a:noFill/>
        </p:spPr>
        <p:txBody>
          <a:bodyPr wrap="square" rtlCol="0">
            <a:spAutoFit/>
          </a:bodyPr>
          <a:lstStyle/>
          <a:p>
            <a:pPr algn="just"/>
            <a:r>
              <a:rPr lang="pt-BR" sz="2800" b="1" i="1" u="sng" dirty="0" smtClean="0">
                <a:solidFill>
                  <a:schemeClr val="bg2">
                    <a:lumMod val="25000"/>
                  </a:schemeClr>
                </a:solidFill>
              </a:rPr>
              <a:t>Anexo 8</a:t>
            </a:r>
          </a:p>
        </p:txBody>
      </p:sp>
      <p:sp>
        <p:nvSpPr>
          <p:cNvPr id="8" name="CaixaDeTexto 7"/>
          <p:cNvSpPr txBox="1"/>
          <p:nvPr/>
        </p:nvSpPr>
        <p:spPr>
          <a:xfrm>
            <a:off x="8783781" y="2859198"/>
            <a:ext cx="2161309" cy="707886"/>
          </a:xfrm>
          <a:prstGeom prst="rect">
            <a:avLst/>
          </a:prstGeom>
          <a:noFill/>
          <a:ln>
            <a:solidFill>
              <a:schemeClr val="bg2">
                <a:lumMod val="50000"/>
              </a:schemeClr>
            </a:solidFill>
          </a:ln>
        </p:spPr>
        <p:txBody>
          <a:bodyPr wrap="square" rtlCol="0">
            <a:spAutoFit/>
          </a:bodyPr>
          <a:lstStyle/>
          <a:p>
            <a:r>
              <a:rPr lang="pt-BR" sz="2000" dirty="0" smtClean="0">
                <a:solidFill>
                  <a:srgbClr val="C00000"/>
                </a:solidFill>
              </a:rPr>
              <a:t>Nas receitas não foi incluído o VAAR</a:t>
            </a:r>
            <a:endParaRPr lang="pt-BR" sz="2000" dirty="0">
              <a:solidFill>
                <a:srgbClr val="C00000"/>
              </a:solidFill>
            </a:endParaRPr>
          </a:p>
        </p:txBody>
      </p:sp>
      <p:graphicFrame>
        <p:nvGraphicFramePr>
          <p:cNvPr id="2" name="Tabela 1"/>
          <p:cNvGraphicFramePr>
            <a:graphicFrameLocks noGrp="1"/>
          </p:cNvGraphicFramePr>
          <p:nvPr>
            <p:extLst>
              <p:ext uri="{D42A27DB-BD31-4B8C-83A1-F6EECF244321}">
                <p14:modId xmlns:p14="http://schemas.microsoft.com/office/powerpoint/2010/main" val="3667356242"/>
              </p:ext>
            </p:extLst>
          </p:nvPr>
        </p:nvGraphicFramePr>
        <p:xfrm>
          <a:off x="540328" y="1544652"/>
          <a:ext cx="8031018" cy="4951530"/>
        </p:xfrm>
        <a:graphic>
          <a:graphicData uri="http://schemas.openxmlformats.org/drawingml/2006/table">
            <a:tbl>
              <a:tblPr/>
              <a:tblGrid>
                <a:gridCol w="8031018">
                  <a:extLst>
                    <a:ext uri="{9D8B030D-6E8A-4147-A177-3AD203B41FA5}">
                      <a16:colId xmlns:a16="http://schemas.microsoft.com/office/drawing/2014/main" val="3499163819"/>
                    </a:ext>
                  </a:extLst>
                </a:gridCol>
              </a:tblGrid>
              <a:tr h="241579">
                <a:tc>
                  <a:txBody>
                    <a:bodyPr/>
                    <a:lstStyle/>
                    <a:p>
                      <a:pPr algn="ctr" fontAlgn="ctr"/>
                      <a:r>
                        <a:rPr lang="pt-BR" sz="1600" b="0" i="0" u="none" strike="noStrike" dirty="0">
                          <a:effectLst/>
                          <a:latin typeface="Times New Roman" panose="02020603050405020304" pitchFamily="18" charset="0"/>
                        </a:rPr>
                        <a:t>RECEITAS RECEBIDAS DO FUNDEB NO EXERCÍCIO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49817514"/>
                  </a:ext>
                </a:extLst>
              </a:tr>
              <a:tr h="241579">
                <a:tc>
                  <a:txBody>
                    <a:bodyPr/>
                    <a:lstStyle/>
                    <a:p>
                      <a:pPr algn="l" fontAlgn="t"/>
                      <a:r>
                        <a:rPr lang="pt-BR" sz="1600" b="0" i="0" u="none" strike="noStrike">
                          <a:effectLst/>
                          <a:latin typeface="Times New Roman" panose="02020603050405020304" pitchFamily="18" charset="0"/>
                        </a:rPr>
                        <a:t>6- RECEITAS RECEBIDAS DO FUNDEB</a:t>
                      </a:r>
                    </a:p>
                  </a:txBody>
                  <a:tcPr marL="9525" marR="9525" marT="9525"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69200368"/>
                  </a:ext>
                </a:extLst>
              </a:tr>
              <a:tr h="241579">
                <a:tc>
                  <a:txBody>
                    <a:bodyPr/>
                    <a:lstStyle/>
                    <a:p>
                      <a:pPr algn="l" fontAlgn="t"/>
                      <a:r>
                        <a:rPr lang="pt-BR" sz="1600" b="0" i="0" u="none" strike="noStrike">
                          <a:effectLst/>
                          <a:latin typeface="Times New Roman" panose="02020603050405020304" pitchFamily="18" charset="0"/>
                        </a:rPr>
                        <a:t>    6.1- FUNDEB - Impostos e Transferências de Impostos</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49843259"/>
                  </a:ext>
                </a:extLst>
              </a:tr>
              <a:tr h="241579">
                <a:tc>
                  <a:txBody>
                    <a:bodyPr/>
                    <a:lstStyle/>
                    <a:p>
                      <a:pPr algn="l" fontAlgn="t"/>
                      <a:r>
                        <a:rPr lang="pt-BR" sz="1600" b="0" i="0" u="none" strike="noStrike">
                          <a:effectLst/>
                          <a:latin typeface="Times New Roman" panose="02020603050405020304" pitchFamily="18" charset="0"/>
                        </a:rPr>
                        <a:t>       6.1.1- Principal</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6601477"/>
                  </a:ext>
                </a:extLst>
              </a:tr>
              <a:tr h="241579">
                <a:tc>
                  <a:txBody>
                    <a:bodyPr/>
                    <a:lstStyle/>
                    <a:p>
                      <a:pPr algn="l" fontAlgn="t"/>
                      <a:r>
                        <a:rPr lang="pt-BR" sz="1600" b="0" i="0" u="none" strike="noStrike">
                          <a:effectLst/>
                          <a:latin typeface="Times New Roman" panose="02020603050405020304" pitchFamily="18" charset="0"/>
                        </a:rPr>
                        <a:t>       6.1.2- Rendimentos de Aplicação Financeira</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33109769"/>
                  </a:ext>
                </a:extLst>
              </a:tr>
              <a:tr h="241579">
                <a:tc>
                  <a:txBody>
                    <a:bodyPr/>
                    <a:lstStyle/>
                    <a:p>
                      <a:pPr algn="l" fontAlgn="t"/>
                      <a:r>
                        <a:rPr lang="pt-BR" sz="1600" b="0" i="0" u="none" strike="noStrike" dirty="0">
                          <a:effectLst/>
                          <a:latin typeface="Times New Roman" panose="02020603050405020304" pitchFamily="18" charset="0"/>
                        </a:rPr>
                        <a:t>    6.2- FUNDEB - Complementação da União - VAAF</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24498146"/>
                  </a:ext>
                </a:extLst>
              </a:tr>
              <a:tr h="241579">
                <a:tc>
                  <a:txBody>
                    <a:bodyPr/>
                    <a:lstStyle/>
                    <a:p>
                      <a:pPr algn="l" fontAlgn="t"/>
                      <a:r>
                        <a:rPr lang="pt-BR" sz="1600" b="0" i="0" u="none" strike="noStrike" dirty="0">
                          <a:effectLst/>
                          <a:latin typeface="Times New Roman" panose="02020603050405020304" pitchFamily="18" charset="0"/>
                        </a:rPr>
                        <a:t>       6.2.1- Principal</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27988064"/>
                  </a:ext>
                </a:extLst>
              </a:tr>
              <a:tr h="241579">
                <a:tc>
                  <a:txBody>
                    <a:bodyPr/>
                    <a:lstStyle/>
                    <a:p>
                      <a:pPr algn="l" fontAlgn="t"/>
                      <a:r>
                        <a:rPr lang="pt-BR" sz="1600" b="0" i="0" u="none" strike="noStrike">
                          <a:effectLst/>
                          <a:latin typeface="Times New Roman" panose="02020603050405020304" pitchFamily="18" charset="0"/>
                        </a:rPr>
                        <a:t>       6.2.2- Rendimentos de Aplicação Financeira</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1541772"/>
                  </a:ext>
                </a:extLst>
              </a:tr>
              <a:tr h="241579">
                <a:tc>
                  <a:txBody>
                    <a:bodyPr/>
                    <a:lstStyle/>
                    <a:p>
                      <a:pPr algn="l" fontAlgn="t"/>
                      <a:r>
                        <a:rPr lang="pt-BR" sz="1600" b="0" i="0" u="none" strike="noStrike">
                          <a:effectLst/>
                          <a:latin typeface="Times New Roman" panose="02020603050405020304" pitchFamily="18" charset="0"/>
                        </a:rPr>
                        <a:t>    6.3- FUNDEB - Complementação da União - VAAT</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71162432"/>
                  </a:ext>
                </a:extLst>
              </a:tr>
              <a:tr h="241579">
                <a:tc>
                  <a:txBody>
                    <a:bodyPr/>
                    <a:lstStyle/>
                    <a:p>
                      <a:pPr algn="l" fontAlgn="t"/>
                      <a:r>
                        <a:rPr lang="pt-BR" sz="1600" b="0" i="0" u="none" strike="noStrike" dirty="0">
                          <a:effectLst/>
                          <a:latin typeface="Times New Roman" panose="02020603050405020304" pitchFamily="18" charset="0"/>
                        </a:rPr>
                        <a:t>       6.3.1- Principal</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79478739"/>
                  </a:ext>
                </a:extLst>
              </a:tr>
              <a:tr h="241579">
                <a:tc>
                  <a:txBody>
                    <a:bodyPr/>
                    <a:lstStyle/>
                    <a:p>
                      <a:pPr algn="l" fontAlgn="t"/>
                      <a:r>
                        <a:rPr lang="pt-BR" sz="1600" b="0" i="0" u="none" strike="noStrike">
                          <a:effectLst/>
                          <a:latin typeface="Times New Roman" panose="02020603050405020304" pitchFamily="18" charset="0"/>
                        </a:rPr>
                        <a:t>       6.3.2- Rendimentos de Aplicação Financeira</a:t>
                      </a:r>
                    </a:p>
                  </a:txBody>
                  <a:tcPr marL="9525" marR="9525" marT="9525" marB="0">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27294836"/>
                  </a:ext>
                </a:extLst>
              </a:tr>
              <a:tr h="298422">
                <a:tc>
                  <a:txBody>
                    <a:bodyPr/>
                    <a:lstStyle/>
                    <a:p>
                      <a:pPr algn="l" fontAlgn="t"/>
                      <a:r>
                        <a:rPr lang="pt-BR" sz="1600" b="0" i="0" u="none" strike="noStrike">
                          <a:effectLst/>
                          <a:latin typeface="Times New Roman" panose="02020603050405020304" pitchFamily="18" charset="0"/>
                        </a:rPr>
                        <a:t>7- RESULTADO LÍQUIDO DAS TRANSFERÊNCIAS DO FUNDEB (6.1.1 – 4)</a:t>
                      </a:r>
                      <a:r>
                        <a:rPr lang="pt-BR" sz="1600" b="0" i="0" u="none" strike="noStrike" baseline="30000">
                          <a:effectLst/>
                          <a:latin typeface="Times New Roman" panose="02020603050405020304" pitchFamily="18" charset="0"/>
                        </a:rPr>
                        <a:t>1</a:t>
                      </a:r>
                      <a:endParaRPr lang="pt-BR" sz="1600" b="0" i="0" u="none" strike="noStrike">
                        <a:effectLst/>
                        <a:latin typeface="Times New Roman" panose="02020603050405020304" pitchFamily="18" charset="0"/>
                      </a:endParaRPr>
                    </a:p>
                  </a:txBody>
                  <a:tcPr marL="9525" marR="9525" marT="9525" marB="0">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9839745"/>
                  </a:ext>
                </a:extLst>
              </a:tr>
              <a:tr h="596843">
                <a:tc>
                  <a:txBody>
                    <a:bodyPr/>
                    <a:lstStyle/>
                    <a:p>
                      <a:pPr algn="ctr" fontAlgn="ctr"/>
                      <a:r>
                        <a:rPr lang="pt-BR" sz="1600" b="0" i="0" u="none" strike="noStrike">
                          <a:effectLst/>
                          <a:latin typeface="Times New Roman" panose="02020603050405020304" pitchFamily="18" charset="0"/>
                        </a:rPr>
                        <a:t>RECURSOS RECEBIDOS EM EXERCÍCIOS ANTERIORES E NÃO UTILIZADOS (SUPERÁVIT)</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72861758"/>
                  </a:ext>
                </a:extLst>
              </a:tr>
              <a:tr h="241579">
                <a:tc>
                  <a:txBody>
                    <a:bodyPr/>
                    <a:lstStyle/>
                    <a:p>
                      <a:pPr algn="l" fontAlgn="ctr"/>
                      <a:r>
                        <a:rPr lang="pt-BR" sz="1600" b="0" i="0" u="none" strike="noStrike">
                          <a:effectLst/>
                          <a:latin typeface="Times New Roman" panose="02020603050405020304" pitchFamily="18" charset="0"/>
                        </a:rPr>
                        <a:t>8- TOTAL DOS RECURSOS DE SUPERÁVIT</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0527708"/>
                  </a:ext>
                </a:extLst>
              </a:tr>
              <a:tr h="241579">
                <a:tc>
                  <a:txBody>
                    <a:bodyPr/>
                    <a:lstStyle/>
                    <a:p>
                      <a:pPr algn="l" fontAlgn="ctr"/>
                      <a:r>
                        <a:rPr lang="pt-BR" sz="1600" b="0" i="0" u="none" strike="noStrike">
                          <a:effectLst/>
                          <a:latin typeface="Times New Roman" panose="02020603050405020304" pitchFamily="18" charset="0"/>
                        </a:rPr>
                        <a:t>  8.1- SUPERÁVIT DO EXERCÍCIO IMEDIATAMENTE ANTERIOR</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7448206"/>
                  </a:ext>
                </a:extLst>
              </a:tr>
              <a:tr h="241579">
                <a:tc>
                  <a:txBody>
                    <a:bodyPr/>
                    <a:lstStyle/>
                    <a:p>
                      <a:pPr algn="l" fontAlgn="ctr"/>
                      <a:r>
                        <a:rPr lang="pt-BR" sz="1600" b="0" i="0" u="none" strike="noStrike">
                          <a:effectLst/>
                          <a:latin typeface="Times New Roman" panose="02020603050405020304" pitchFamily="18" charset="0"/>
                        </a:rPr>
                        <a:t>  8.2- SUPERÁVIT RESIDUAL DE OUTROS EXERCÍCIOS</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6559543"/>
                  </a:ext>
                </a:extLst>
              </a:tr>
              <a:tr h="241579">
                <a:tc>
                  <a:txBody>
                    <a:bodyPr/>
                    <a:lstStyle/>
                    <a:p>
                      <a:pPr algn="l" fontAlgn="t"/>
                      <a:r>
                        <a:rPr lang="pt-BR" sz="1600" b="0" i="0" u="none" strike="noStrike">
                          <a:effectLst/>
                          <a:latin typeface="Times New Roman" panose="02020603050405020304" pitchFamily="18" charset="0"/>
                        </a:rPr>
                        <a:t> </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1461828"/>
                  </a:ext>
                </a:extLst>
              </a:tr>
              <a:tr h="255790">
                <a:tc>
                  <a:txBody>
                    <a:bodyPr/>
                    <a:lstStyle/>
                    <a:p>
                      <a:pPr algn="l" fontAlgn="t"/>
                      <a:r>
                        <a:rPr lang="pt-BR" sz="1600" b="1" i="0" u="none" strike="noStrike" dirty="0">
                          <a:effectLst/>
                          <a:latin typeface="Times New Roman" panose="02020603050405020304" pitchFamily="18" charset="0"/>
                        </a:rPr>
                        <a:t>9- TOTAL DOS RECURSOS DO FUNDEB DISPONÍVEIS PARA UTILIZAÇÃO (6 +8)</a:t>
                      </a:r>
                    </a:p>
                  </a:txBody>
                  <a:tcPr marL="9525" marR="9525" marT="9525"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25017533"/>
                  </a:ext>
                </a:extLst>
              </a:tr>
            </a:tbl>
          </a:graphicData>
        </a:graphic>
      </p:graphicFrame>
      <p:sp>
        <p:nvSpPr>
          <p:cNvPr id="9" name="CaixaDeTexto 8"/>
          <p:cNvSpPr txBox="1"/>
          <p:nvPr/>
        </p:nvSpPr>
        <p:spPr>
          <a:xfrm>
            <a:off x="8783781" y="5250874"/>
            <a:ext cx="2466110" cy="1323439"/>
          </a:xfrm>
          <a:prstGeom prst="rect">
            <a:avLst/>
          </a:prstGeom>
          <a:noFill/>
          <a:ln>
            <a:solidFill>
              <a:schemeClr val="bg2">
                <a:lumMod val="50000"/>
              </a:schemeClr>
            </a:solidFill>
          </a:ln>
        </p:spPr>
        <p:txBody>
          <a:bodyPr wrap="square" rtlCol="0">
            <a:spAutoFit/>
          </a:bodyPr>
          <a:lstStyle/>
          <a:p>
            <a:r>
              <a:rPr lang="pt-BR" sz="2000" dirty="0" smtClean="0">
                <a:solidFill>
                  <a:srgbClr val="C00000"/>
                </a:solidFill>
              </a:rPr>
              <a:t>Separação dos valores do Superávit. Teremos novo vínculo/destinação?</a:t>
            </a:r>
            <a:endParaRPr lang="pt-BR" sz="2000" dirty="0">
              <a:solidFill>
                <a:srgbClr val="C00000"/>
              </a:solidFill>
            </a:endParaRPr>
          </a:p>
        </p:txBody>
      </p:sp>
    </p:spTree>
    <p:extLst>
      <p:ext uri="{BB962C8B-B14F-4D97-AF65-F5344CB8AC3E}">
        <p14:creationId xmlns:p14="http://schemas.microsoft.com/office/powerpoint/2010/main" val="2551349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6536</TotalTime>
  <Words>1776</Words>
  <Application>Microsoft Office PowerPoint</Application>
  <PresentationFormat>Widescreen</PresentationFormat>
  <Paragraphs>400</Paragraphs>
  <Slides>13</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13</vt:i4>
      </vt:variant>
    </vt:vector>
  </HeadingPairs>
  <TitlesOfParts>
    <vt:vector size="19" baseType="lpstr">
      <vt:lpstr>Arial</vt:lpstr>
      <vt:lpstr>Calibri</vt:lpstr>
      <vt:lpstr>Calibri (Corpo)</vt:lpstr>
      <vt:lpstr>Calibri Light</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Rafael</dc:creator>
  <cp:lastModifiedBy>Rafael</cp:lastModifiedBy>
  <cp:revision>31</cp:revision>
  <dcterms:created xsi:type="dcterms:W3CDTF">2021-03-05T18:39:35Z</dcterms:created>
  <dcterms:modified xsi:type="dcterms:W3CDTF">2021-03-16T16:44:20Z</dcterms:modified>
</cp:coreProperties>
</file>