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73" r:id="rId18"/>
    <p:sldId id="266" r:id="rId19"/>
    <p:sldId id="270" r:id="rId20"/>
    <p:sldId id="268" r:id="rId21"/>
    <p:sldId id="269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00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86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50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75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60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76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7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24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12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64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15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3612F-1357-4A02-B925-3C94B8A67AA5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CA1F-7DAA-4955-A377-0285CFA10F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22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772721" y="2507267"/>
            <a:ext cx="7162799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002060"/>
                </a:solidFill>
              </a:rPr>
              <a:t>Reunião Colegiado de </a:t>
            </a:r>
            <a:r>
              <a:rPr lang="pt-BR" sz="4000" b="1" u="sng" dirty="0" smtClean="0">
                <a:solidFill>
                  <a:srgbClr val="002060"/>
                </a:solidFill>
              </a:rPr>
              <a:t>Contabilidade e Controle Interno</a:t>
            </a:r>
            <a:endParaRPr lang="pt-BR" sz="40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717295" y="4904508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Blumenau, </a:t>
            </a:r>
            <a:r>
              <a:rPr lang="pt-BR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16/03/2021</a:t>
            </a:r>
            <a:endParaRPr lang="pt-BR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7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75709" y="0"/>
            <a:ext cx="828501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000" b="1" dirty="0" smtClean="0"/>
              <a:t>Portaria nº 710, de 25 de fevereiro de 2021</a:t>
            </a:r>
            <a:endParaRPr lang="pt-BR" sz="2000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14683"/>
              </p:ext>
            </p:extLst>
          </p:nvPr>
        </p:nvGraphicFramePr>
        <p:xfrm>
          <a:off x="304799" y="1429679"/>
          <a:ext cx="11584814" cy="5420865"/>
        </p:xfrm>
        <a:graphic>
          <a:graphicData uri="http://schemas.openxmlformats.org/drawingml/2006/table">
            <a:tbl>
              <a:tblPr firstRow="1" firstCol="1" bandRow="1"/>
              <a:tblGrid>
                <a:gridCol w="678873">
                  <a:extLst>
                    <a:ext uri="{9D8B030D-6E8A-4147-A177-3AD203B41FA5}">
                      <a16:colId xmlns:a16="http://schemas.microsoft.com/office/drawing/2014/main" val="3024177708"/>
                    </a:ext>
                  </a:extLst>
                </a:gridCol>
                <a:gridCol w="10778836">
                  <a:extLst>
                    <a:ext uri="{9D8B030D-6E8A-4147-A177-3AD203B41FA5}">
                      <a16:colId xmlns:a16="http://schemas.microsoft.com/office/drawing/2014/main" val="791988817"/>
                    </a:ext>
                  </a:extLst>
                </a:gridCol>
                <a:gridCol w="30125">
                  <a:extLst>
                    <a:ext uri="{9D8B030D-6E8A-4147-A177-3AD203B41FA5}">
                      <a16:colId xmlns:a16="http://schemas.microsoft.com/office/drawing/2014/main" val="2269723802"/>
                    </a:ext>
                  </a:extLst>
                </a:gridCol>
                <a:gridCol w="96980">
                  <a:extLst>
                    <a:ext uri="{9D8B030D-6E8A-4147-A177-3AD203B41FA5}">
                      <a16:colId xmlns:a16="http://schemas.microsoft.com/office/drawing/2014/main" val="1627056892"/>
                    </a:ext>
                  </a:extLst>
                </a:gridCol>
              </a:tblGrid>
              <a:tr h="4181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À SAUDE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483450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Fundo a Fundo de Recursos do SUS provenientes do Governo Federal - Bloco de Manutenção das Ações e Serviços Públicos de Saúde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 dirty="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180822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Fundo a Fundo de Recursos do SUS provenientes do Governo Federal - Bloco de Estruturação da Rede de Serviços Públicos de Saúde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309747"/>
                  </a:ext>
                </a:extLst>
              </a:tr>
              <a:tr h="171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Fundo a Fundo de Recursos do SUS provenientes do Governo Federal - Bloco de Manutenção das Ações e Serviços Públicos de Saúde - Recursos destinados ao enfrentamento da COVID-19 no bojo da ação 21C0.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229714"/>
                  </a:ext>
                </a:extLst>
              </a:tr>
              <a:tr h="171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Fundo a Fundo de Recursos do SUS provenientes do Governo Federal - Bloco de Estruturação da Rede de Serviços Públicos de Saúde - Recursos destinados ao enfrentamento da COVID-19 no bojo da ação 21C0.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91862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Fundo a Fundo de Recursos do SUS provenientes do Governo Estadual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249419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Fundo a Fundo de Recursos do SUS provenientes dos Governos Municipais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00113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Governo Federal referentes a Convênios e Instrumentos Congêneres vinculados à Saúde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4058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Estado referentes a Convênios e Instrumentos Congêneres vinculados à Saúde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494936"/>
                  </a:ext>
                </a:extLst>
              </a:tr>
              <a:tr h="13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Municípios referentes a Convênios Instrumentos Congêneres vinculados à Saúde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257257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Operações de Crédito vinculadas à Saúde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108448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Royalties do Petróleo e Gás Natural vinculados à Saúde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801094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Vinculados à Saúde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023103"/>
                  </a:ext>
                </a:extLst>
              </a:tr>
              <a:tr h="4181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À ASSISTÊNCIA SOCIAL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597144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 de Recursos do Fundo Nacional de Assistência Social </a:t>
                      </a: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FNAS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433313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Convênios e Instrumentos Congêneres vinculados à Assistência Social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811807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Vinculados à Assistência Social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662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41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426036" y="-1618"/>
            <a:ext cx="4765964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000" b="1" dirty="0" smtClean="0"/>
              <a:t>Portaria nº 710, de 25 de fevereiro de 2021</a:t>
            </a:r>
            <a:endParaRPr lang="pt-BR" sz="2000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598984"/>
              </p:ext>
            </p:extLst>
          </p:nvPr>
        </p:nvGraphicFramePr>
        <p:xfrm>
          <a:off x="83127" y="628546"/>
          <a:ext cx="10986654" cy="6229454"/>
        </p:xfrm>
        <a:graphic>
          <a:graphicData uri="http://schemas.openxmlformats.org/drawingml/2006/table">
            <a:tbl>
              <a:tblPr firstRow="1" firstCol="1" bandRow="1"/>
              <a:tblGrid>
                <a:gridCol w="817417">
                  <a:extLst>
                    <a:ext uri="{9D8B030D-6E8A-4147-A177-3AD203B41FA5}">
                      <a16:colId xmlns:a16="http://schemas.microsoft.com/office/drawing/2014/main" val="3162026352"/>
                    </a:ext>
                  </a:extLst>
                </a:gridCol>
                <a:gridCol w="9351818">
                  <a:extLst>
                    <a:ext uri="{9D8B030D-6E8A-4147-A177-3AD203B41FA5}">
                      <a16:colId xmlns:a16="http://schemas.microsoft.com/office/drawing/2014/main" val="1460176473"/>
                    </a:ext>
                  </a:extLst>
                </a:gridCol>
                <a:gridCol w="817419">
                  <a:extLst>
                    <a:ext uri="{9D8B030D-6E8A-4147-A177-3AD203B41FA5}">
                      <a16:colId xmlns:a16="http://schemas.microsoft.com/office/drawing/2014/main" val="186668235"/>
                    </a:ext>
                  </a:extLst>
                </a:gridCol>
              </a:tblGrid>
              <a:tr h="235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Transferências de Convênios ou Instrumentos Congêneres da União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166376"/>
                  </a:ext>
                </a:extLst>
              </a:tr>
              <a:tr h="235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701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Transferências de Convênios ou Instrumentos Congêneres dos Estados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041241"/>
                  </a:ext>
                </a:extLst>
              </a:tr>
              <a:tr h="235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Transferências de Convênios ou Instrumentos Congêneres dos Municípios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03623"/>
                  </a:ext>
                </a:extLst>
              </a:tr>
              <a:tr h="268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Transferências de Convênios ou Instrumentos Congêneres de outras Entidades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865342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 da União Referente a Royalties do Petróleo e Gás Natural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938723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 dos Estados Referente a Royalties do Petróleo e Gás Natural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273150"/>
                  </a:ext>
                </a:extLst>
              </a:tr>
              <a:tr h="17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 Especial da União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490558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da União - inciso I do art. 5º da Lei Complementar 173/2020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428870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vinculações de transferências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364221"/>
                  </a:ext>
                </a:extLst>
              </a:tr>
              <a:tr h="4179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DEMAIS VINCULAÇÕES LEGAIS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14820"/>
                  </a:ext>
                </a:extLst>
              </a:tr>
              <a:tr h="138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da Contribuição de Intervenção no Domínio Econômico - CIDE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052707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da Contribuição para o Custeio do Serviço de Iluminação Pública - COSIP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099943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ao Trânsito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754349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provenientes de taxas e contribuições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11202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Operações de Crédito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218555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Alienação de Bens/Ativos - Administração Direta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565495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Alienação de Bens/Ativos - Administração Indireta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32542"/>
                  </a:ext>
                </a:extLst>
              </a:tr>
              <a:tr h="138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Depósitos Judiciais - Lides das quais o Ente faz parte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539790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Depósitos Judiciais - Lides das quais o Ente não faz parte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28261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a Fundos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541580"/>
                  </a:ext>
                </a:extLst>
              </a:tr>
              <a:tr h="106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Emolumentos e Taxas Judiciais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14126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Vinculações Legais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113143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252994"/>
            <a:ext cx="574214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pt-BR" dirty="0"/>
              <a:t>DEMAIS VINCULAÇÕES DECORRENTES DE TRANSFERÊNCIAS</a:t>
            </a:r>
            <a:endParaRPr lang="pt-BR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92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75709" y="0"/>
            <a:ext cx="828501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000" b="1" dirty="0" smtClean="0"/>
              <a:t>Portaria nº 710, de 25 de fevereiro de 2021</a:t>
            </a:r>
            <a:endParaRPr lang="pt-BR" sz="2000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56916"/>
              </p:ext>
            </p:extLst>
          </p:nvPr>
        </p:nvGraphicFramePr>
        <p:xfrm>
          <a:off x="374074" y="1808663"/>
          <a:ext cx="10986654" cy="3932530"/>
        </p:xfrm>
        <a:graphic>
          <a:graphicData uri="http://schemas.openxmlformats.org/drawingml/2006/table">
            <a:tbl>
              <a:tblPr firstRow="1" firstCol="1" bandRow="1"/>
              <a:tblGrid>
                <a:gridCol w="942108">
                  <a:extLst>
                    <a:ext uri="{9D8B030D-6E8A-4147-A177-3AD203B41FA5}">
                      <a16:colId xmlns:a16="http://schemas.microsoft.com/office/drawing/2014/main" val="3162026352"/>
                    </a:ext>
                  </a:extLst>
                </a:gridCol>
                <a:gridCol w="9310254">
                  <a:extLst>
                    <a:ext uri="{9D8B030D-6E8A-4147-A177-3AD203B41FA5}">
                      <a16:colId xmlns:a16="http://schemas.microsoft.com/office/drawing/2014/main" val="1548886661"/>
                    </a:ext>
                  </a:extLst>
                </a:gridCol>
                <a:gridCol w="734292">
                  <a:extLst>
                    <a:ext uri="{9D8B030D-6E8A-4147-A177-3AD203B41FA5}">
                      <a16:colId xmlns:a16="http://schemas.microsoft.com/office/drawing/2014/main" val="1452324029"/>
                    </a:ext>
                  </a:extLst>
                </a:gridCol>
              </a:tblGrid>
              <a:tr h="4179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À PREVIDÊNCIA SOCIAL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39384"/>
                  </a:ext>
                </a:extLst>
              </a:tr>
              <a:tr h="268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ao RPPS - Fundo em Capitalização (Plano Previdenciário)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241377"/>
                  </a:ext>
                </a:extLst>
              </a:tr>
              <a:tr h="235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801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ao RPPS - Fundo em Repartição (Plano Financeiro)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624719"/>
                  </a:ext>
                </a:extLst>
              </a:tr>
              <a:tr h="2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ao RPPS - Taxa de Administração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533788"/>
                  </a:ext>
                </a:extLst>
              </a:tr>
              <a:tr h="138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ao Sistema de Proteção Social dos Militares (SPSM)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116359"/>
                  </a:ext>
                </a:extLst>
              </a:tr>
              <a:tr h="4179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EXTRAORÇAMENTÁRIOS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957877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Extraorçamentários Vinculados a Precatórios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482851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Extraorçamentários Vinculados a Depósitos Judiciais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48238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Depósitos de Terceiros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159903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Extraorçamentários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05848"/>
                  </a:ext>
                </a:extLst>
              </a:tr>
              <a:tr h="4179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VINCULAÇÕES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587763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Próprios dos Consórcios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976613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898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a Classificar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705554"/>
                  </a:ext>
                </a:extLst>
              </a:tr>
              <a:tr h="74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Vinculados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723" marR="4723" marT="4723" marB="472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954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64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75709" y="0"/>
            <a:ext cx="828501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000" b="1" dirty="0" smtClean="0"/>
              <a:t>Portaria nº 710, de 25 de fevereiro de 2021</a:t>
            </a: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54183" y="1773382"/>
            <a:ext cx="112314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Para o recebimento, por meio da MSC, das demais </a:t>
            </a:r>
            <a:r>
              <a:rPr lang="pt-BR" sz="2400" b="1" dirty="0"/>
              <a:t>informações complementares </a:t>
            </a:r>
            <a:r>
              <a:rPr lang="pt-BR" sz="2400" dirty="0"/>
              <a:t>à classificação por fonte ou destinação de recursos, relacionadas às fases de execução da receita e/ou da despesa orçamentárias, </a:t>
            </a:r>
            <a:r>
              <a:rPr lang="pt-BR" sz="2400" b="1" dirty="0"/>
              <a:t>será definida codificação adicional, com 4 dígitos</a:t>
            </a:r>
            <a:r>
              <a:rPr lang="pt-BR" sz="2400" dirty="0"/>
              <a:t>, denominada Código de Acompanhamento da Execução Orçamentária - CO, conforme definido no Quadro 2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Como a forma de identificação dessa informação na execução dos entes da Federação não será padronizada, caso não se utilize a mesma codificação, para envio das informações ao </a:t>
            </a:r>
            <a:r>
              <a:rPr lang="pt-BR" sz="2400" dirty="0" err="1"/>
              <a:t>Siconfi</a:t>
            </a:r>
            <a:r>
              <a:rPr lang="pt-BR" sz="2400" dirty="0"/>
              <a:t> será necessário associar a forma de identificação utilizada pelo ente da Federação ao formato definido para a MSC.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0608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586468"/>
              </p:ext>
            </p:extLst>
          </p:nvPr>
        </p:nvGraphicFramePr>
        <p:xfrm>
          <a:off x="0" y="302892"/>
          <a:ext cx="11845635" cy="6357009"/>
        </p:xfrm>
        <a:graphic>
          <a:graphicData uri="http://schemas.openxmlformats.org/drawingml/2006/table">
            <a:tbl>
              <a:tblPr firstRow="1" firstCol="1" bandRow="1"/>
              <a:tblGrid>
                <a:gridCol w="706987">
                  <a:extLst>
                    <a:ext uri="{9D8B030D-6E8A-4147-A177-3AD203B41FA5}">
                      <a16:colId xmlns:a16="http://schemas.microsoft.com/office/drawing/2014/main" val="92257064"/>
                    </a:ext>
                  </a:extLst>
                </a:gridCol>
                <a:gridCol w="10956193">
                  <a:extLst>
                    <a:ext uri="{9D8B030D-6E8A-4147-A177-3AD203B41FA5}">
                      <a16:colId xmlns:a16="http://schemas.microsoft.com/office/drawing/2014/main" val="1526552929"/>
                    </a:ext>
                  </a:extLst>
                </a:gridCol>
                <a:gridCol w="182455">
                  <a:extLst>
                    <a:ext uri="{9D8B030D-6E8A-4147-A177-3AD203B41FA5}">
                      <a16:colId xmlns:a16="http://schemas.microsoft.com/office/drawing/2014/main" val="2697949678"/>
                    </a:ext>
                  </a:extLst>
                </a:gridCol>
              </a:tblGrid>
              <a:tr h="221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Nomenclatura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291009"/>
                  </a:ext>
                </a:extLst>
              </a:tr>
              <a:tr h="169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das despesas com manutenção e desenvolvimento do ensino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320547"/>
                  </a:ext>
                </a:extLst>
              </a:tr>
              <a:tr h="20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das despesas com ações e serviços públicos de saúde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016389"/>
                  </a:ext>
                </a:extLst>
              </a:tr>
              <a:tr h="180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do percentual aplicado no pagamento da remuneração dos profissionais da educação básica em efetivo exercício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56571"/>
                  </a:ext>
                </a:extLst>
              </a:tr>
              <a:tr h="205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Poder Executivo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817040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Poder Legislativo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726003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Contas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24524"/>
                  </a:ext>
                </a:extLst>
              </a:tr>
              <a:tr h="138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Contas dos Municípios - Fundo em Capitalização (Plano Previdenciário)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781274"/>
                  </a:ext>
                </a:extLst>
              </a:tr>
              <a:tr h="138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Ministério Público de Contas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945300"/>
                  </a:ext>
                </a:extLst>
              </a:tr>
              <a:tr h="138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Ministério Público de Contas dos Municípios - Fundo em Capitalização (Plano Previdenciário)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174993"/>
                  </a:ext>
                </a:extLst>
              </a:tr>
              <a:tr h="191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Justiça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022456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Justiça Militar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595606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Ministério Público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505500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Defensoria Pública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334055"/>
                  </a:ext>
                </a:extLst>
              </a:tr>
              <a:tr h="162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Poder Executivo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88006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Poder Legislativo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904938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Contas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797861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Contas dos Municípios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964980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Ministério Público de Contas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671896"/>
                  </a:ext>
                </a:extLst>
              </a:tr>
              <a:tr h="138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Ministério Público de Contas dos Municípios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533257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Justiça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983582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Tribunal de Justiça Militar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085974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Ministério Público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271418"/>
                  </a:ext>
                </a:extLst>
              </a:tr>
              <a:tr h="9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2151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Defensoria Pública - Fundo em Repartição (Plano Financeiro)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85373"/>
                  </a:ext>
                </a:extLst>
              </a:tr>
              <a:tr h="140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das Transferências da União decorrentes de emendas parlamentares individuais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751612"/>
                  </a:ext>
                </a:extLst>
              </a:tr>
              <a:tr h="264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3120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das Transferências da União decorrentes de emendas parlamentares de bancada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40385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051964" y="0"/>
            <a:ext cx="5140036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000" b="1" dirty="0" smtClean="0"/>
              <a:t>Portaria nº 710, de 25 de fevereiro de 2021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68815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325091" y="55598"/>
            <a:ext cx="8285019" cy="123110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2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200" b="1" dirty="0" smtClean="0"/>
              <a:t>Portaria conjunta STN/SOF nº 20, de 23 de fevereiro de 2021</a:t>
            </a:r>
          </a:p>
          <a:p>
            <a:r>
              <a:rPr lang="pt-BR" sz="2200" b="1" dirty="0"/>
              <a:t>P</a:t>
            </a:r>
            <a:r>
              <a:rPr lang="pt-BR" sz="2200" b="1" dirty="0" smtClean="0"/>
              <a:t>ortaria nº 710, de 25 de fevereiro de 2021</a:t>
            </a:r>
            <a:endParaRPr lang="pt-BR" sz="2200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5167746" y="2975313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X.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530346" y="2975313"/>
            <a:ext cx="77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XXX.</a:t>
            </a:r>
            <a:endParaRPr lang="pt-BR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6303818" y="2975313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XXXX</a:t>
            </a:r>
            <a:endParaRPr lang="pt-BR" sz="24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02088"/>
              </p:ext>
            </p:extLst>
          </p:nvPr>
        </p:nvGraphicFramePr>
        <p:xfrm>
          <a:off x="30335" y="2902511"/>
          <a:ext cx="3699164" cy="1272288"/>
        </p:xfrm>
        <a:graphic>
          <a:graphicData uri="http://schemas.openxmlformats.org/drawingml/2006/table">
            <a:tbl>
              <a:tblPr firstRow="1" firstCol="1" bandRow="1"/>
              <a:tblGrid>
                <a:gridCol w="748145">
                  <a:extLst>
                    <a:ext uri="{9D8B030D-6E8A-4147-A177-3AD203B41FA5}">
                      <a16:colId xmlns:a16="http://schemas.microsoft.com/office/drawing/2014/main" val="1936923157"/>
                    </a:ext>
                  </a:extLst>
                </a:gridCol>
                <a:gridCol w="2951019">
                  <a:extLst>
                    <a:ext uri="{9D8B030D-6E8A-4147-A177-3AD203B41FA5}">
                      <a16:colId xmlns:a16="http://schemas.microsoft.com/office/drawing/2014/main" val="34511104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Nomenclatura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259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6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do Exercício Corrente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840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Exercícios Anteriores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495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Condicionados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726965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31802"/>
              </p:ext>
            </p:extLst>
          </p:nvPr>
        </p:nvGraphicFramePr>
        <p:xfrm>
          <a:off x="1572347" y="4242937"/>
          <a:ext cx="8578631" cy="2529331"/>
        </p:xfrm>
        <a:graphic>
          <a:graphicData uri="http://schemas.openxmlformats.org/drawingml/2006/table">
            <a:tbl>
              <a:tblPr firstRow="1" firstCol="1" bandRow="1"/>
              <a:tblGrid>
                <a:gridCol w="353520">
                  <a:extLst>
                    <a:ext uri="{9D8B030D-6E8A-4147-A177-3AD203B41FA5}">
                      <a16:colId xmlns:a16="http://schemas.microsoft.com/office/drawing/2014/main" val="1992732130"/>
                    </a:ext>
                  </a:extLst>
                </a:gridCol>
                <a:gridCol w="8225111">
                  <a:extLst>
                    <a:ext uri="{9D8B030D-6E8A-4147-A177-3AD203B41FA5}">
                      <a16:colId xmlns:a16="http://schemas.microsoft.com/office/drawing/2014/main" val="4292622036"/>
                    </a:ext>
                  </a:extLst>
                </a:gridCol>
              </a:tblGrid>
              <a:tr h="4181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BLOCO DAS VINCULAÇÕES DOS ESTADOS, DISTRITO FEDERAL E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MUNICÍPIOS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(códigos de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 a 999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626810"/>
                  </a:ext>
                </a:extLst>
              </a:tr>
              <a:tr h="4181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LIVRES (NÃO VINCULADOS)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600548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não Vinculados de Impostos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326562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não Vinculados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53205"/>
                  </a:ext>
                </a:extLst>
              </a:tr>
              <a:tr h="4181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À EDUCAÇÃO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032994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pt-BR" sz="1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Impostos e Transferências de Impostos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048602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Complementação da União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VAAF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425264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Complementação da União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VAAT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83317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Complementação da União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VAAR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2592"/>
                  </a:ext>
                </a:extLst>
              </a:tr>
              <a:tr h="171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544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Precatórios do FUNDEF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915874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 do Salário-Educação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05602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52655"/>
              </p:ext>
            </p:extLst>
          </p:nvPr>
        </p:nvGraphicFramePr>
        <p:xfrm>
          <a:off x="3729499" y="1403347"/>
          <a:ext cx="8462501" cy="1431027"/>
        </p:xfrm>
        <a:graphic>
          <a:graphicData uri="http://schemas.openxmlformats.org/drawingml/2006/table">
            <a:tbl>
              <a:tblPr firstRow="1" firstCol="1" bandRow="1"/>
              <a:tblGrid>
                <a:gridCol w="579265">
                  <a:extLst>
                    <a:ext uri="{9D8B030D-6E8A-4147-A177-3AD203B41FA5}">
                      <a16:colId xmlns:a16="http://schemas.microsoft.com/office/drawing/2014/main" val="3828846176"/>
                    </a:ext>
                  </a:extLst>
                </a:gridCol>
                <a:gridCol w="7883236">
                  <a:extLst>
                    <a:ext uri="{9D8B030D-6E8A-4147-A177-3AD203B41FA5}">
                      <a16:colId xmlns:a16="http://schemas.microsoft.com/office/drawing/2014/main" val="1051837817"/>
                    </a:ext>
                  </a:extLst>
                </a:gridCol>
              </a:tblGrid>
              <a:tr h="221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Nomenclatura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777894"/>
                  </a:ext>
                </a:extLst>
              </a:tr>
              <a:tr h="169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das despesas com manutenção e desenvolvimento do ensino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312421"/>
                  </a:ext>
                </a:extLst>
              </a:tr>
              <a:tr h="20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das despesas com ações e serviços públicos de saúde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234729"/>
                  </a:ext>
                </a:extLst>
              </a:tr>
              <a:tr h="180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1070</a:t>
                      </a:r>
                      <a:endParaRPr lang="pt-BR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Identificação do percentual aplicado no pagamento da remuneração dos profissionais da educação básica em efetivo exercício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156034"/>
                  </a:ext>
                </a:extLst>
              </a:tr>
              <a:tr h="205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Previdenciários - Poder Executivo - Fundo em Capitalização (Plano Previdenciário)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3" marR="6133" marT="6133" marB="613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500967"/>
                  </a:ext>
                </a:extLst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5167746" y="3640333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</a:rPr>
              <a:t>1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530346" y="3640333"/>
            <a:ext cx="77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</a:rPr>
              <a:t>540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303818" y="3640333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accent6">
                    <a:lumMod val="75000"/>
                  </a:schemeClr>
                </a:solidFill>
              </a:rPr>
              <a:t>1070</a:t>
            </a:r>
            <a:endParaRPr lang="pt-B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50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28109" y="190333"/>
            <a:ext cx="8285019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400" b="1" dirty="0" smtClean="0"/>
              <a:t>Portaria conjunta STN/SOF nº 20, de 23 de fevereiro de 2021</a:t>
            </a:r>
          </a:p>
          <a:p>
            <a:r>
              <a:rPr lang="pt-BR" sz="2400" b="1" dirty="0"/>
              <a:t>P</a:t>
            </a:r>
            <a:r>
              <a:rPr lang="pt-BR" sz="2400" b="1" dirty="0" smtClean="0"/>
              <a:t>ortaria nº 710, de 25 de fevereiro de 2021</a:t>
            </a:r>
            <a:endParaRPr lang="pt-BR" sz="24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52400" y="1704108"/>
            <a:ext cx="114867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Portaria conjunta STN/SOF nº 20</a:t>
            </a:r>
            <a:endParaRPr lang="pt-BR" sz="2400" dirty="0" smtClean="0"/>
          </a:p>
          <a:p>
            <a:pPr algn="just"/>
            <a:r>
              <a:rPr lang="pt-BR" sz="2400" dirty="0"/>
              <a:t>Art. 3º A União, os Estados, o Distrito Federal e </a:t>
            </a:r>
            <a:r>
              <a:rPr lang="pt-BR" sz="2400" b="1" dirty="0"/>
              <a:t>os Municípios observarão os prazos a seguir, </a:t>
            </a:r>
            <a:r>
              <a:rPr lang="pt-BR" sz="2400" dirty="0"/>
              <a:t>para atendimento ao disposto nesta Portaria</a:t>
            </a:r>
            <a:r>
              <a:rPr lang="pt-BR" sz="2400" dirty="0" smtClean="0"/>
              <a:t>:</a:t>
            </a:r>
          </a:p>
          <a:p>
            <a:pPr algn="just"/>
            <a:endParaRPr lang="pt-BR" sz="800" dirty="0"/>
          </a:p>
          <a:p>
            <a:pPr algn="just"/>
            <a:r>
              <a:rPr lang="pt-BR" sz="2400" dirty="0"/>
              <a:t>I- de </a:t>
            </a:r>
            <a:r>
              <a:rPr lang="pt-BR" sz="2400" b="1" dirty="0"/>
              <a:t>forma obrigatória a partir do exercício de 2023</a:t>
            </a:r>
            <a:r>
              <a:rPr lang="pt-BR" sz="2400" dirty="0"/>
              <a:t>, incluindo a elaboração, em 2022, do Projeto de Lei de Diretrizes Orçamentárias - PLDO e do Projeto de Lei Orçamentária Anual - PLOA, referentes ao exercício de 2023; </a:t>
            </a:r>
            <a:r>
              <a:rPr lang="pt-BR" sz="2400" dirty="0" smtClean="0"/>
              <a:t>e</a:t>
            </a:r>
          </a:p>
          <a:p>
            <a:pPr algn="just"/>
            <a:endParaRPr lang="pt-BR" sz="800" dirty="0"/>
          </a:p>
          <a:p>
            <a:pPr algn="just"/>
            <a:r>
              <a:rPr lang="pt-BR" sz="2400" dirty="0"/>
              <a:t>II- de </a:t>
            </a:r>
            <a:r>
              <a:rPr lang="pt-BR" sz="2400" b="1" dirty="0"/>
              <a:t>forma facultativa na execução orçamentária referente ao exercício de 2022</a:t>
            </a:r>
            <a:r>
              <a:rPr lang="pt-BR" sz="2400" dirty="0"/>
              <a:t>, sendo permitida a utilização do mecanismo de "</a:t>
            </a:r>
            <a:r>
              <a:rPr lang="pt-BR" sz="2400" dirty="0" err="1"/>
              <a:t>de-para</a:t>
            </a:r>
            <a:r>
              <a:rPr lang="pt-BR" sz="2400" dirty="0"/>
              <a:t>" para o envio das informações à Secretaria do Tesouro Nacional, observando o formato definido nesta Portaria</a:t>
            </a:r>
            <a:r>
              <a:rPr lang="pt-BR" sz="2400" dirty="0" smtClean="0"/>
              <a:t>.</a:t>
            </a:r>
          </a:p>
          <a:p>
            <a:pPr algn="just"/>
            <a:endParaRPr lang="pt-BR" sz="800" dirty="0"/>
          </a:p>
          <a:p>
            <a:pPr algn="just"/>
            <a:r>
              <a:rPr lang="pt-BR" sz="2400" dirty="0"/>
              <a:t>Parágrafo único. Nos exercícios de 2020 e 2021, os entes da Federação deverão observar o disposto na Portaria STN nº 394, de 20 de agosto de 2020, sendo permitida a utilização do mecanismo de "</a:t>
            </a:r>
            <a:r>
              <a:rPr lang="pt-BR" sz="2400" dirty="0" err="1"/>
              <a:t>de-para</a:t>
            </a:r>
            <a:r>
              <a:rPr lang="pt-BR" sz="2400" dirty="0"/>
              <a:t>" para envio das informações ao </a:t>
            </a:r>
            <a:r>
              <a:rPr lang="pt-BR" sz="2400" dirty="0" err="1"/>
              <a:t>Siconfi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25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187527" y="1410355"/>
            <a:ext cx="459831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/>
              <a:t>Pauta</a:t>
            </a:r>
            <a:endParaRPr lang="pt-BR" sz="2400" b="1" dirty="0"/>
          </a:p>
          <a:p>
            <a:r>
              <a:rPr lang="pt-BR" dirty="0"/>
              <a:t> 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mtClean="0"/>
              <a:t>Fonte/Destinação </a:t>
            </a:r>
            <a:r>
              <a:rPr lang="pt-BR" dirty="0"/>
              <a:t>de Recurso – 2022 e 2023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err="1" smtClean="0"/>
              <a:t>Fundeb</a:t>
            </a:r>
            <a:r>
              <a:rPr lang="pt-BR" dirty="0" smtClean="0"/>
              <a:t> – Anexo 8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PPA</a:t>
            </a:r>
            <a:r>
              <a:rPr lang="pt-BR" dirty="0"/>
              <a:t>, LDO e LOA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Procedimentos </a:t>
            </a:r>
            <a:r>
              <a:rPr lang="pt-BR" dirty="0"/>
              <a:t>Contábeis Patrimoniais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Assuntos </a:t>
            </a:r>
            <a:r>
              <a:rPr lang="pt-BR" dirty="0" smtClean="0"/>
              <a:t>Diversos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96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220" y="0"/>
            <a:ext cx="95755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87" y="0"/>
            <a:ext cx="10929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187527" y="1410355"/>
            <a:ext cx="4598310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/>
              <a:t>Pauta</a:t>
            </a:r>
            <a:endParaRPr lang="pt-BR" sz="2400" b="1" dirty="0"/>
          </a:p>
          <a:p>
            <a:r>
              <a:rPr lang="pt-BR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SIOPS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SIOPE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SADIPEM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/>
              <a:t>Matriz de Saldos Contábeis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err="1" smtClean="0"/>
              <a:t>e-Sfinge</a:t>
            </a:r>
            <a:endParaRPr lang="pt-B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dirty="0" err="1"/>
              <a:t>eSfinge</a:t>
            </a:r>
            <a:r>
              <a:rPr lang="pt-BR" dirty="0"/>
              <a:t> 2020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Balanço </a:t>
            </a:r>
            <a:r>
              <a:rPr lang="pt-BR" dirty="0" smtClean="0"/>
              <a:t>2020</a:t>
            </a:r>
            <a:endParaRPr lang="pt-BR" dirty="0" smtClean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err="1" smtClean="0"/>
              <a:t>e-Sfinge</a:t>
            </a:r>
            <a:r>
              <a:rPr lang="pt-BR" dirty="0" smtClean="0"/>
              <a:t> on-line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LGPD</a:t>
            </a:r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 smtClean="0"/>
              <a:t>Fonte/Destinação </a:t>
            </a:r>
            <a:r>
              <a:rPr lang="pt-BR" dirty="0"/>
              <a:t>de Recurso – 2022 e 2023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err="1" smtClean="0"/>
              <a:t>Fundeb</a:t>
            </a:r>
            <a:r>
              <a:rPr lang="pt-BR" dirty="0" smtClean="0"/>
              <a:t> – Anexo 8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PPA</a:t>
            </a:r>
            <a:r>
              <a:rPr lang="pt-BR" dirty="0"/>
              <a:t>, LDO e LOA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Procedimentos </a:t>
            </a:r>
            <a:r>
              <a:rPr lang="pt-BR" dirty="0"/>
              <a:t>Contábeis Patrimoniais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dirty="0" smtClean="0"/>
              <a:t>Assuntos </a:t>
            </a:r>
            <a:r>
              <a:rPr lang="pt-BR" dirty="0" smtClean="0"/>
              <a:t>Diversos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800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396" y="0"/>
            <a:ext cx="97752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8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87" y="0"/>
            <a:ext cx="10929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3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464618" y="2795810"/>
            <a:ext cx="45241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/>
              <a:t>Pauta</a:t>
            </a:r>
            <a:endParaRPr lang="pt-BR" sz="2800" b="1" dirty="0"/>
          </a:p>
          <a:p>
            <a:r>
              <a:rPr lang="pt-BR" sz="2800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SIOPS 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SIOPE 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SADIPEM</a:t>
            </a:r>
            <a:endParaRPr lang="pt-BR" sz="28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dirty="0" smtClean="0"/>
              <a:t> Matriz </a:t>
            </a:r>
            <a:r>
              <a:rPr lang="pt-BR" sz="2800" dirty="0"/>
              <a:t>de Saldos </a:t>
            </a:r>
            <a:r>
              <a:rPr lang="pt-BR" sz="2800" dirty="0" smtClean="0"/>
              <a:t>Contábeis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5780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339927" y="2352465"/>
            <a:ext cx="296683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/>
              <a:t>Pauta</a:t>
            </a:r>
            <a:endParaRPr lang="pt-BR" sz="2800" b="1" dirty="0"/>
          </a:p>
          <a:p>
            <a:r>
              <a:rPr lang="pt-BR" sz="2800" dirty="0"/>
              <a:t> 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b="1" dirty="0" smtClean="0"/>
              <a:t> </a:t>
            </a:r>
            <a:r>
              <a:rPr lang="pt-BR" sz="2800" b="1" dirty="0" err="1" smtClean="0"/>
              <a:t>e-Sfinge</a:t>
            </a:r>
            <a:endParaRPr lang="pt-BR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800" dirty="0" err="1"/>
              <a:t>e</a:t>
            </a:r>
            <a:r>
              <a:rPr lang="pt-BR" sz="2800" dirty="0" err="1" smtClean="0"/>
              <a:t>-Sfinge</a:t>
            </a:r>
            <a:r>
              <a:rPr lang="pt-BR" sz="2800" dirty="0" smtClean="0"/>
              <a:t> 2020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b="1" dirty="0" smtClean="0"/>
              <a:t> Balanço 2020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b="1" dirty="0" smtClean="0"/>
              <a:t> </a:t>
            </a:r>
            <a:r>
              <a:rPr lang="pt-BR" sz="2800" b="1" dirty="0" err="1" smtClean="0"/>
              <a:t>e-Sfinge</a:t>
            </a:r>
            <a:r>
              <a:rPr lang="pt-BR" sz="2800" b="1" dirty="0" smtClean="0"/>
              <a:t> On-line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800" b="1" dirty="0" smtClean="0"/>
              <a:t>LGPD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40247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638147" y="313444"/>
            <a:ext cx="5718301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</a:rPr>
              <a:t>Reunião Colegiado de Contabilidade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118254" y="2407882"/>
            <a:ext cx="59540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u="sng" dirty="0"/>
              <a:t>Pauta</a:t>
            </a:r>
            <a:endParaRPr lang="pt-BR" sz="2400" b="1" dirty="0"/>
          </a:p>
          <a:p>
            <a:r>
              <a:rPr lang="pt-BR" sz="2400" dirty="0"/>
              <a:t> 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400" dirty="0" smtClean="0"/>
              <a:t>Fonte/Destinação </a:t>
            </a:r>
            <a:r>
              <a:rPr lang="pt-BR" sz="2400" dirty="0"/>
              <a:t>de Recurso – 2022 e 2023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t-BR" sz="2400" dirty="0" err="1" smtClean="0"/>
              <a:t>Fundeb</a:t>
            </a:r>
            <a:r>
              <a:rPr lang="pt-BR" sz="2400" dirty="0" smtClean="0"/>
              <a:t> – Anexo 8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0913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28109" y="190333"/>
            <a:ext cx="8285019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400" b="1" dirty="0" smtClean="0"/>
              <a:t>Portaria conjunta STN/SOF nº 20, de 23 de fevereiro de 2021</a:t>
            </a:r>
          </a:p>
          <a:p>
            <a:r>
              <a:rPr lang="pt-BR" sz="2400" b="1" dirty="0"/>
              <a:t>P</a:t>
            </a:r>
            <a:r>
              <a:rPr lang="pt-BR" sz="2400" b="1" dirty="0" smtClean="0"/>
              <a:t>ortaria nº 710, de 25 de fevereiro de 2021</a:t>
            </a:r>
            <a:endParaRPr lang="pt-BR" sz="24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886692" y="2407882"/>
            <a:ext cx="110295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Portaria conjunta STN/SOF nº 20</a:t>
            </a:r>
            <a:endParaRPr lang="pt-BR" sz="2400" dirty="0" smtClean="0"/>
          </a:p>
          <a:p>
            <a:r>
              <a:rPr lang="pt-BR" sz="2400" dirty="0" smtClean="0"/>
              <a:t>Art</a:t>
            </a:r>
            <a:r>
              <a:rPr lang="pt-BR" sz="2400" dirty="0"/>
              <a:t>. 1º </a:t>
            </a:r>
            <a:r>
              <a:rPr lang="pt-BR" sz="2400" dirty="0" smtClean="0"/>
              <a:t>...</a:t>
            </a:r>
            <a:endParaRPr lang="pt-BR" sz="2400" dirty="0"/>
          </a:p>
          <a:p>
            <a:r>
              <a:rPr lang="pt-BR" sz="2400" dirty="0"/>
              <a:t>§ 1º Denomina-se fonte ou destinação de recursos o agrupamento de receitas que possuem as mesmas normas de aplicação na despesa.</a:t>
            </a:r>
          </a:p>
          <a:p>
            <a:r>
              <a:rPr lang="pt-BR" sz="2400" dirty="0"/>
              <a:t>§ 2º </a:t>
            </a:r>
            <a:r>
              <a:rPr lang="pt-BR" sz="2400" b="1" dirty="0"/>
              <a:t>A estrutura </a:t>
            </a:r>
            <a:r>
              <a:rPr lang="pt-BR" sz="2400" dirty="0"/>
              <a:t>de codificação da classificação por fonte ou destinação de recursos </a:t>
            </a:r>
            <a:r>
              <a:rPr lang="pt-BR" sz="2400" b="1" dirty="0"/>
              <a:t>será composta de 3 dígitos</a:t>
            </a:r>
            <a:r>
              <a:rPr lang="pt-BR" sz="2400" dirty="0"/>
              <a:t>.</a:t>
            </a:r>
          </a:p>
          <a:p>
            <a:r>
              <a:rPr lang="pt-BR" sz="2400" dirty="0"/>
              <a:t>§ 3º </a:t>
            </a:r>
            <a:r>
              <a:rPr lang="pt-BR" sz="2400" dirty="0" smtClean="0"/>
              <a:t>...</a:t>
            </a:r>
            <a:endParaRPr lang="pt-BR" sz="2400" dirty="0"/>
          </a:p>
          <a:p>
            <a:r>
              <a:rPr lang="pt-BR" sz="2400" dirty="0"/>
              <a:t>§ 4º </a:t>
            </a:r>
            <a:r>
              <a:rPr lang="pt-BR" sz="2400" b="1" dirty="0"/>
              <a:t>As fontes ou destinações de recursos </a:t>
            </a:r>
            <a:r>
              <a:rPr lang="pt-BR" sz="2400" dirty="0"/>
              <a:t>a serem utilizadas por Estados, Distrito Federal e </a:t>
            </a:r>
            <a:r>
              <a:rPr lang="pt-BR" sz="2400" b="1" dirty="0"/>
              <a:t>Municípios</a:t>
            </a:r>
            <a:r>
              <a:rPr lang="pt-BR" sz="2400" dirty="0"/>
              <a:t> serão definidas por meio de Portaria específica publicada pela Secretaria do Tesouro Nacional, </a:t>
            </a:r>
            <a:r>
              <a:rPr lang="pt-BR" sz="2400" b="1" dirty="0"/>
              <a:t>no intervalo de 500 a 999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128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28109" y="190333"/>
            <a:ext cx="8285019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400" b="1" dirty="0" smtClean="0"/>
              <a:t>Portaria conjunta STN/SOF nº 20, de 23 de fevereiro de 2021</a:t>
            </a:r>
          </a:p>
          <a:p>
            <a:r>
              <a:rPr lang="pt-BR" sz="2400" b="1" dirty="0"/>
              <a:t>P</a:t>
            </a:r>
            <a:r>
              <a:rPr lang="pt-BR" sz="2400" b="1" dirty="0" smtClean="0"/>
              <a:t>ortaria nº 710, de 25 de fevereiro de 2021</a:t>
            </a:r>
            <a:endParaRPr lang="pt-BR" sz="24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886692" y="2407882"/>
            <a:ext cx="110295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Portaria conjunta STN/SOF nº 20</a:t>
            </a:r>
            <a:endParaRPr lang="pt-BR" sz="2400" dirty="0" smtClean="0"/>
          </a:p>
          <a:p>
            <a:r>
              <a:rPr lang="pt-BR" sz="2400" dirty="0"/>
              <a:t>Art. 2º A União, os Estados, o Distrito Federal e os </a:t>
            </a:r>
            <a:r>
              <a:rPr lang="pt-BR" sz="2400" b="1" dirty="0"/>
              <a:t>Municípios</a:t>
            </a:r>
            <a:r>
              <a:rPr lang="pt-BR" sz="2400" dirty="0"/>
              <a:t>, em </a:t>
            </a:r>
            <a:r>
              <a:rPr lang="pt-BR" sz="2400" b="1" dirty="0"/>
              <a:t>informações complementares</a:t>
            </a:r>
            <a:r>
              <a:rPr lang="pt-BR" sz="2400" dirty="0"/>
              <a:t> à estrutura de codificação da classificação por fonte ou destinação de recursos, </a:t>
            </a:r>
            <a:r>
              <a:rPr lang="pt-BR" sz="2400" b="1" dirty="0"/>
              <a:t>devem</a:t>
            </a:r>
            <a:r>
              <a:rPr lang="pt-BR" sz="2400" dirty="0"/>
              <a:t>:</a:t>
            </a:r>
          </a:p>
          <a:p>
            <a:r>
              <a:rPr lang="pt-BR" sz="2400" dirty="0"/>
              <a:t>I- </a:t>
            </a:r>
            <a:r>
              <a:rPr lang="pt-BR" sz="2400" b="1" dirty="0"/>
              <a:t>identificar se os recursos disponíveis foram arrecadados no exercício atual ou em exercícios anteriores</a:t>
            </a:r>
            <a:r>
              <a:rPr lang="pt-BR" sz="2400" dirty="0"/>
              <a:t>; e</a:t>
            </a:r>
          </a:p>
          <a:p>
            <a:r>
              <a:rPr lang="pt-BR" sz="2400" dirty="0"/>
              <a:t>II- </a:t>
            </a:r>
            <a:r>
              <a:rPr lang="pt-BR" sz="2400" b="1" dirty="0"/>
              <a:t>identificar informações adicionais referentes à execução da receita e/ou despesa orçamentária</a:t>
            </a:r>
            <a:r>
              <a:rPr lang="pt-BR" sz="2400" dirty="0"/>
              <a:t>, nos casos estabelecidos pela Secretaria do Tesouro Nacional.</a:t>
            </a:r>
          </a:p>
        </p:txBody>
      </p:sp>
    </p:spTree>
    <p:extLst>
      <p:ext uri="{BB962C8B-B14F-4D97-AF65-F5344CB8AC3E}">
        <p14:creationId xmlns:p14="http://schemas.microsoft.com/office/powerpoint/2010/main" val="185340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526781" cy="170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28109" y="190333"/>
            <a:ext cx="8285019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400" b="1" dirty="0" smtClean="0"/>
              <a:t>Portaria conjunta STN/SOF nº 20, de 23 de fevereiro de 2021</a:t>
            </a:r>
          </a:p>
          <a:p>
            <a:r>
              <a:rPr lang="pt-BR" sz="2400" b="1" dirty="0"/>
              <a:t>P</a:t>
            </a:r>
            <a:r>
              <a:rPr lang="pt-BR" sz="2400" b="1" dirty="0" smtClean="0"/>
              <a:t>ortaria nº 710, de 25 de fevereiro de 2021</a:t>
            </a:r>
            <a:endParaRPr lang="pt-BR" sz="24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734292" y="1909119"/>
            <a:ext cx="110295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/>
              <a:t>Portaria </a:t>
            </a:r>
            <a:r>
              <a:rPr lang="pt-BR" sz="2400" b="1" u="sng" dirty="0" smtClean="0"/>
              <a:t>nº 710</a:t>
            </a:r>
            <a:endParaRPr lang="pt-BR" sz="2400" u="sng" dirty="0" smtClean="0"/>
          </a:p>
          <a:p>
            <a:r>
              <a:rPr lang="pt-BR" sz="2400" dirty="0" smtClean="0"/>
              <a:t>..., a </a:t>
            </a:r>
            <a:r>
              <a:rPr lang="pt-BR" sz="2400" b="1" dirty="0"/>
              <a:t>codificação utilizada na MSC será composta de 4 dígitos</a:t>
            </a:r>
            <a:r>
              <a:rPr lang="pt-BR" sz="2400" dirty="0"/>
              <a:t>, subdividida em </a:t>
            </a:r>
            <a:r>
              <a:rPr lang="pt-BR" sz="2400" b="1" dirty="0"/>
              <a:t>2 níveis de classificação</a:t>
            </a:r>
            <a:r>
              <a:rPr lang="pt-BR" sz="2400" dirty="0"/>
              <a:t>, com a estrutura: </a:t>
            </a:r>
            <a:r>
              <a:rPr lang="pt-BR" sz="2400" b="1" dirty="0"/>
              <a:t>X.XXX</a:t>
            </a:r>
            <a:r>
              <a:rPr lang="pt-BR" sz="2400" dirty="0"/>
              <a:t>.</a:t>
            </a:r>
          </a:p>
          <a:p>
            <a:r>
              <a:rPr lang="pt-BR" sz="2400" b="1" dirty="0"/>
              <a:t>O primeiro nível, com um dígito, identificará o exercício do recurso</a:t>
            </a:r>
            <a:r>
              <a:rPr lang="pt-BR" sz="2400" dirty="0"/>
              <a:t>, conforme definido no Quadro 1, e não comporá a codificação padronizada da classificação por fonte de recursos. </a:t>
            </a:r>
            <a:r>
              <a:rPr lang="pt-BR" sz="2400" b="1" dirty="0"/>
              <a:t>O segundo nível, com três dígitos, corresponderá à codificação padronizada para toda a Federação</a:t>
            </a:r>
            <a:r>
              <a:rPr lang="pt-BR" sz="2400" dirty="0"/>
              <a:t>, constante no Anexo I.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455002"/>
              </p:ext>
            </p:extLst>
          </p:nvPr>
        </p:nvGraphicFramePr>
        <p:xfrm>
          <a:off x="845129" y="5182070"/>
          <a:ext cx="10515600" cy="1344676"/>
        </p:xfrm>
        <a:graphic>
          <a:graphicData uri="http://schemas.openxmlformats.org/drawingml/2006/table">
            <a:tbl>
              <a:tblPr firstRow="1" firstCol="1" bandRow="1"/>
              <a:tblGrid>
                <a:gridCol w="2984777">
                  <a:extLst>
                    <a:ext uri="{9D8B030D-6E8A-4147-A177-3AD203B41FA5}">
                      <a16:colId xmlns:a16="http://schemas.microsoft.com/office/drawing/2014/main" val="1936923157"/>
                    </a:ext>
                  </a:extLst>
                </a:gridCol>
                <a:gridCol w="7530823">
                  <a:extLst>
                    <a:ext uri="{9D8B030D-6E8A-4147-A177-3AD203B41FA5}">
                      <a16:colId xmlns:a16="http://schemas.microsoft.com/office/drawing/2014/main" val="34511104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Nomenclatura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259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do Exercício Corrente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840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Exercícios Anteriores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495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Condicionados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726965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34292" y="4748336"/>
            <a:ext cx="1158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Quadro 1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08423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14254" y="0"/>
            <a:ext cx="828501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Fonte/Destinação</a:t>
            </a:r>
          </a:p>
          <a:p>
            <a:endParaRPr lang="pt-BR" sz="800" b="1" u="sng" dirty="0" smtClean="0"/>
          </a:p>
          <a:p>
            <a:r>
              <a:rPr lang="pt-BR" sz="2000" b="1" dirty="0" smtClean="0"/>
              <a:t>Portaria nº 710, de 25 de fevereiro de 2021</a:t>
            </a:r>
            <a:endParaRPr lang="pt-BR" sz="2000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70010"/>
              </p:ext>
            </p:extLst>
          </p:nvPr>
        </p:nvGraphicFramePr>
        <p:xfrm>
          <a:off x="193964" y="939024"/>
          <a:ext cx="11568544" cy="5918976"/>
        </p:xfrm>
        <a:graphic>
          <a:graphicData uri="http://schemas.openxmlformats.org/drawingml/2006/table">
            <a:tbl>
              <a:tblPr firstRow="1" firstCol="1" bandRow="1"/>
              <a:tblGrid>
                <a:gridCol w="720436">
                  <a:extLst>
                    <a:ext uri="{9D8B030D-6E8A-4147-A177-3AD203B41FA5}">
                      <a16:colId xmlns:a16="http://schemas.microsoft.com/office/drawing/2014/main" val="3024177708"/>
                    </a:ext>
                  </a:extLst>
                </a:gridCol>
                <a:gridCol w="10432473">
                  <a:extLst>
                    <a:ext uri="{9D8B030D-6E8A-4147-A177-3AD203B41FA5}">
                      <a16:colId xmlns:a16="http://schemas.microsoft.com/office/drawing/2014/main" val="2278996727"/>
                    </a:ext>
                  </a:extLst>
                </a:gridCol>
                <a:gridCol w="415635">
                  <a:extLst>
                    <a:ext uri="{9D8B030D-6E8A-4147-A177-3AD203B41FA5}">
                      <a16:colId xmlns:a16="http://schemas.microsoft.com/office/drawing/2014/main" val="3526179777"/>
                    </a:ext>
                  </a:extLst>
                </a:gridCol>
              </a:tblGrid>
              <a:tr h="4181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BLOCO DAS VINCULAÇÕES DOS ESTADOS, DISTRITO FEDERAL E </a:t>
                      </a:r>
                      <a:r>
                        <a:rPr lang="pt-BR" sz="1600" b="1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MUNICÍPIOS</a:t>
                      </a: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(códigos de </a:t>
                      </a:r>
                      <a:r>
                        <a:rPr lang="pt-BR" sz="1600" b="1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 a 999</a:t>
                      </a: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77065"/>
                  </a:ext>
                </a:extLst>
              </a:tr>
              <a:tr h="4181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LIVRES (NÃO VINCULADOS)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040176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não Vinculados de Impostos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533463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não Vinculados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925192"/>
                  </a:ext>
                </a:extLst>
              </a:tr>
              <a:tr h="4181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VINCULADOS À EDUCAÇÃO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423587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Impostos e Transferências de Impostos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383708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Complementação da União - </a:t>
                      </a:r>
                      <a:r>
                        <a:rPr lang="pt-BR" sz="16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VAAF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204595"/>
                  </a:ext>
                </a:extLst>
              </a:tr>
              <a:tr h="235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Complementação da União - </a:t>
                      </a:r>
                      <a:r>
                        <a:rPr lang="pt-BR" sz="16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VAAT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534930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FUNDEB - Complementação da União - </a:t>
                      </a:r>
                      <a:r>
                        <a:rPr lang="pt-BR" sz="16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VAAR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964494"/>
                  </a:ext>
                </a:extLst>
              </a:tr>
              <a:tr h="171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Recursos de Precatórios do FUNDEF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730985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 do Salário-Educação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674317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Recursos do FNDE referentes ao Programa Dinheiro Direto na Escola (PDDE)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730873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Recursos do FNDE referentes ao Programa Nacional de Alimentação Escolar (PNAE)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5155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Recursos do FNDE Referentes ao Programa Nacional de Apoio ao Transporte Escolar (PNATE)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417131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Outras Transferências de Recursos do FNDE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316135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Governo Federal referentes a Convênios e Instrumentos Congêneres vinculados à Educação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149620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do Estado referentes a Convênios e Instrumentos Congêneres vinculados à Educação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670960"/>
                  </a:ext>
                </a:extLst>
              </a:tr>
              <a:tr h="13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de Municípios referentes a Convênios e Instrumentos Congêneres vinculados à Educação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327356"/>
                  </a:ext>
                </a:extLst>
              </a:tr>
              <a:tr h="106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Royalties do Petróleo e Gás Natural Vinculados à Educação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236403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Operações de Crédito Vinculadas à Educação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938373"/>
                  </a:ext>
                </a:extLst>
              </a:tr>
              <a:tr h="74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Recursos Vinculados à Educação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725" marR="4725" marT="4725" marB="4725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680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96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3029</TotalTime>
  <Words>2050</Words>
  <Application>Microsoft Office PowerPoint</Application>
  <PresentationFormat>Widescreen</PresentationFormat>
  <Paragraphs>353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</dc:creator>
  <cp:lastModifiedBy>Rafael</cp:lastModifiedBy>
  <cp:revision>31</cp:revision>
  <dcterms:created xsi:type="dcterms:W3CDTF">2021-02-16T20:51:26Z</dcterms:created>
  <dcterms:modified xsi:type="dcterms:W3CDTF">2021-03-16T16:44:31Z</dcterms:modified>
</cp:coreProperties>
</file>