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9" r:id="rId2"/>
    <p:sldId id="360" r:id="rId3"/>
    <p:sldId id="361" r:id="rId4"/>
    <p:sldId id="266" r:id="rId5"/>
    <p:sldId id="267" r:id="rId6"/>
    <p:sldId id="276" r:id="rId7"/>
    <p:sldId id="277" r:id="rId8"/>
    <p:sldId id="278" r:id="rId9"/>
    <p:sldId id="279" r:id="rId10"/>
    <p:sldId id="280" r:id="rId11"/>
    <p:sldId id="281" r:id="rId12"/>
    <p:sldId id="283" r:id="rId13"/>
    <p:sldId id="284" r:id="rId14"/>
    <p:sldId id="285" r:id="rId15"/>
    <p:sldId id="286" r:id="rId16"/>
    <p:sldId id="287" r:id="rId17"/>
    <p:sldId id="296" r:id="rId18"/>
    <p:sldId id="297" r:id="rId19"/>
    <p:sldId id="298" r:id="rId20"/>
    <p:sldId id="299" r:id="rId21"/>
    <p:sldId id="300" r:id="rId22"/>
    <p:sldId id="301" r:id="rId23"/>
    <p:sldId id="302" r:id="rId24"/>
    <p:sldId id="312" r:id="rId25"/>
    <p:sldId id="313" r:id="rId26"/>
    <p:sldId id="314" r:id="rId27"/>
    <p:sldId id="318" r:id="rId28"/>
    <p:sldId id="372" r:id="rId29"/>
    <p:sldId id="373" r:id="rId30"/>
    <p:sldId id="374" r:id="rId31"/>
    <p:sldId id="375" r:id="rId32"/>
    <p:sldId id="376" r:id="rId33"/>
    <p:sldId id="377" r:id="rId34"/>
    <p:sldId id="378" r:id="rId35"/>
    <p:sldId id="379" r:id="rId36"/>
    <p:sldId id="321" r:id="rId37"/>
    <p:sldId id="322" r:id="rId38"/>
    <p:sldId id="323" r:id="rId39"/>
    <p:sldId id="332" r:id="rId40"/>
    <p:sldId id="334" r:id="rId41"/>
    <p:sldId id="335" r:id="rId42"/>
    <p:sldId id="342" r:id="rId43"/>
    <p:sldId id="349" r:id="rId44"/>
    <p:sldId id="350" r:id="rId45"/>
    <p:sldId id="351" r:id="rId46"/>
    <p:sldId id="353" r:id="rId47"/>
    <p:sldId id="354" r:id="rId48"/>
    <p:sldId id="355" r:id="rId49"/>
    <p:sldId id="356" r:id="rId50"/>
    <p:sldId id="357" r:id="rId51"/>
    <p:sldId id="358" r:id="rId52"/>
    <p:sldId id="359" r:id="rId53"/>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4AABC0-9FD4-421F-AA94-293422ED3F51}" type="datetimeFigureOut">
              <a:rPr lang="pt-BR" smtClean="0"/>
              <a:pPr/>
              <a:t>05/11/2015</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9C533F-E0D3-46DC-A2DD-58638AD91948}" type="slidenum">
              <a:rPr lang="pt-BR" smtClean="0"/>
              <a:pPr/>
              <a:t>‹nº›</a:t>
            </a:fld>
            <a:endParaRPr lang="pt-BR"/>
          </a:p>
        </p:txBody>
      </p:sp>
    </p:spTree>
    <p:extLst>
      <p:ext uri="{BB962C8B-B14F-4D97-AF65-F5344CB8AC3E}">
        <p14:creationId xmlns:p14="http://schemas.microsoft.com/office/powerpoint/2010/main" val="62944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119C533F-E0D3-46DC-A2DD-58638AD91948}" type="slidenum">
              <a:rPr lang="pt-BR" smtClean="0"/>
              <a:pPr/>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5293DFC2-1B9A-4189-8E5F-555BA085046A}"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E2FCF760-666F-4BB5-AE5F-4FC898706930}"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0A40A52-D8CB-4AD9-B11F-932AF898FBEC}" type="slidenum">
              <a:rPr lang="pt-B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cSld name="Título, texto e clipe de mídi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7813"/>
            <a:ext cx="8229600"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457200" y="1600200"/>
            <a:ext cx="4038600" cy="453072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Mídia 3"/>
          <p:cNvSpPr>
            <a:spLocks noGrp="1"/>
          </p:cNvSpPr>
          <p:nvPr>
            <p:ph type="media" sz="half" idx="2"/>
          </p:nvPr>
        </p:nvSpPr>
        <p:spPr>
          <a:xfrm>
            <a:off x="4648200" y="1600200"/>
            <a:ext cx="4038600" cy="4530725"/>
          </a:xfrm>
        </p:spPr>
        <p:txBody>
          <a:bodyPr/>
          <a:lstStyle/>
          <a:p>
            <a:pPr lvl="0"/>
            <a:endParaRPr lang="pt-BR" noProof="0" smtClean="0"/>
          </a:p>
        </p:txBody>
      </p:sp>
      <p:sp>
        <p:nvSpPr>
          <p:cNvPr id="5" name="Rectangle 39"/>
          <p:cNvSpPr>
            <a:spLocks noGrp="1" noChangeArrowheads="1"/>
          </p:cNvSpPr>
          <p:nvPr>
            <p:ph type="dt" sz="half" idx="10"/>
          </p:nvPr>
        </p:nvSpPr>
        <p:spPr>
          <a:ln/>
        </p:spPr>
        <p:txBody>
          <a:bodyPr/>
          <a:lstStyle>
            <a:lvl1pPr>
              <a:defRPr/>
            </a:lvl1pPr>
          </a:lstStyle>
          <a:p>
            <a:pPr>
              <a:defRPr/>
            </a:pPr>
            <a:endParaRPr lang="pt-BR"/>
          </a:p>
        </p:txBody>
      </p:sp>
      <p:sp>
        <p:nvSpPr>
          <p:cNvPr id="6" name="Rectangle 40"/>
          <p:cNvSpPr>
            <a:spLocks noGrp="1" noChangeArrowheads="1"/>
          </p:cNvSpPr>
          <p:nvPr>
            <p:ph type="ftr" sz="quarter" idx="11"/>
          </p:nvPr>
        </p:nvSpPr>
        <p:spPr>
          <a:ln/>
        </p:spPr>
        <p:txBody>
          <a:bodyPr/>
          <a:lstStyle>
            <a:lvl1pPr>
              <a:defRPr/>
            </a:lvl1pPr>
          </a:lstStyle>
          <a:p>
            <a:pPr>
              <a:defRPr/>
            </a:pPr>
            <a:endParaRPr lang="pt-BR"/>
          </a:p>
        </p:txBody>
      </p:sp>
      <p:sp>
        <p:nvSpPr>
          <p:cNvPr id="7" name="Rectangle 41"/>
          <p:cNvSpPr>
            <a:spLocks noGrp="1" noChangeArrowheads="1"/>
          </p:cNvSpPr>
          <p:nvPr>
            <p:ph type="sldNum" sz="quarter" idx="12"/>
          </p:nvPr>
        </p:nvSpPr>
        <p:spPr>
          <a:ln/>
        </p:spPr>
        <p:txBody>
          <a:bodyPr/>
          <a:lstStyle>
            <a:lvl1pPr>
              <a:defRPr/>
            </a:lvl1pPr>
          </a:lstStyle>
          <a:p>
            <a:pPr>
              <a:defRPr/>
            </a:pPr>
            <a:fld id="{D0A7DE14-9796-40BD-A862-505D8D993C46}"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3B1E5DE4-D9E8-4C1C-ADF8-DC549B675628}"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5F125CE3-1484-4573-B6D2-643E571A50D6}"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ACF1AB1A-C86C-4410-B038-1CBDE3FBEDE9}"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82BD744A-3F64-45F9-BFB9-E9EC6BEA2B39}"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95EBEA05-3477-4BF0-BBD4-B4CD881F51C7}"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BBF3492A-AEFB-40D4-9B6B-EAFECB1236BE}"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B1813961-F8A4-4C70-A6A6-AE63FFD20973}"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21B2A3CF-B800-4555-AF75-399A586257A3}"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A4F0995-8EAE-42A3-B9BC-EE5BD7B2577C}"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pt-BR" b="1" dirty="0" smtClean="0">
                <a:solidFill>
                  <a:schemeClr val="tx1"/>
                </a:solidFill>
              </a:rPr>
              <a:t>ASPECTOS </a:t>
            </a:r>
            <a:r>
              <a:rPr lang="pt-BR" b="1" dirty="0" smtClean="0">
                <a:solidFill>
                  <a:schemeClr val="tx1"/>
                </a:solidFill>
              </a:rPr>
              <a:t>GERAIS DOS CONTRATOS ADMINISTRATIVOS</a:t>
            </a:r>
          </a:p>
        </p:txBody>
      </p:sp>
      <p:sp>
        <p:nvSpPr>
          <p:cNvPr id="2051" name="Rectangle 3"/>
          <p:cNvSpPr>
            <a:spLocks noGrp="1" noChangeArrowheads="1"/>
          </p:cNvSpPr>
          <p:nvPr>
            <p:ph type="subTitle" idx="1"/>
          </p:nvPr>
        </p:nvSpPr>
        <p:spPr>
          <a:xfrm>
            <a:off x="1357290" y="4357694"/>
            <a:ext cx="6400800" cy="1752600"/>
          </a:xfrm>
        </p:spPr>
        <p:txBody>
          <a:bodyPr/>
          <a:lstStyle/>
          <a:p>
            <a:pPr eaLnBrk="1" hangingPunct="1">
              <a:defRPr/>
            </a:pPr>
            <a:r>
              <a:rPr lang="pt-BR" b="1" dirty="0" smtClean="0"/>
              <a:t>Diego </a:t>
            </a:r>
            <a:r>
              <a:rPr lang="pt-BR" b="1" dirty="0" err="1" smtClean="0"/>
              <a:t>Bisi</a:t>
            </a:r>
            <a:r>
              <a:rPr lang="pt-BR" b="1" dirty="0" smtClean="0"/>
              <a:t> </a:t>
            </a:r>
            <a:r>
              <a:rPr lang="pt-BR" b="1" dirty="0" err="1" smtClean="0"/>
              <a:t>Almada</a:t>
            </a:r>
            <a:endParaRPr lang="pt-BR" b="1"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defRPr/>
            </a:pPr>
            <a:r>
              <a:rPr lang="pt-BR" sz="4000" b="1" dirty="0" smtClean="0">
                <a:solidFill>
                  <a:schemeClr val="tx1"/>
                </a:solidFill>
              </a:rPr>
              <a:t>     EQUILÍBRIO FINANCEIRO</a:t>
            </a:r>
          </a:p>
        </p:txBody>
      </p:sp>
      <p:sp>
        <p:nvSpPr>
          <p:cNvPr id="24579" name="Rectangle 3"/>
          <p:cNvSpPr>
            <a:spLocks noGrp="1" noChangeArrowheads="1"/>
          </p:cNvSpPr>
          <p:nvPr>
            <p:ph type="body" sz="half" idx="1"/>
          </p:nvPr>
        </p:nvSpPr>
        <p:spPr>
          <a:xfrm>
            <a:off x="468313" y="1628775"/>
            <a:ext cx="8218487" cy="4321175"/>
          </a:xfrm>
        </p:spPr>
        <p:txBody>
          <a:bodyPr/>
          <a:lstStyle/>
          <a:p>
            <a:pPr algn="just" eaLnBrk="1" hangingPunct="1"/>
            <a:r>
              <a:rPr lang="pt-BR" sz="2800" dirty="0" smtClean="0">
                <a:effectLst/>
              </a:rPr>
              <a:t>Consiste na relação estabelecida inicialmente pelas partes entre os encargos do contratado e a retribuição da Administração Publica para a justa remuneração do objeto do contrato.</a:t>
            </a:r>
          </a:p>
          <a:p>
            <a:pPr algn="just" eaLnBrk="1" hangingPunct="1"/>
            <a:r>
              <a:rPr lang="pt-BR" sz="2800" dirty="0" smtClean="0">
                <a:effectLst/>
              </a:rPr>
              <a:t>A relação encargo-remuneração deve pairar durante toda a execução do contrato</a:t>
            </a:r>
          </a:p>
          <a:p>
            <a:pPr algn="just" eaLnBrk="1" hangingPunct="1"/>
            <a:r>
              <a:rPr lang="pt-BR" sz="2800" dirty="0" smtClean="0">
                <a:effectLst/>
              </a:rPr>
              <a:t>O contratado não pode sofrer prejuízo em razão da alteração unilateral de cláusulas regulamentares ou de serviço</a:t>
            </a:r>
          </a:p>
          <a:p>
            <a:pPr algn="just" eaLnBrk="1" hangingPunct="1"/>
            <a:endParaRPr lang="pt-BR" sz="2400" b="1" dirty="0" smtClean="0">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defRPr/>
            </a:pPr>
            <a:r>
              <a:rPr lang="pt-BR" sz="3600" b="1" dirty="0" smtClean="0">
                <a:solidFill>
                  <a:schemeClr val="tx1"/>
                </a:solidFill>
              </a:rPr>
              <a:t>        REAJUSTAMENTO DE PREÇOS E TARIFAS</a:t>
            </a:r>
          </a:p>
        </p:txBody>
      </p:sp>
      <p:sp>
        <p:nvSpPr>
          <p:cNvPr id="25603" name="Rectangle 3"/>
          <p:cNvSpPr>
            <a:spLocks noGrp="1" noChangeArrowheads="1"/>
          </p:cNvSpPr>
          <p:nvPr>
            <p:ph type="body" sz="half" idx="1"/>
          </p:nvPr>
        </p:nvSpPr>
        <p:spPr>
          <a:xfrm>
            <a:off x="468313" y="1628775"/>
            <a:ext cx="8218487" cy="4321175"/>
          </a:xfrm>
        </p:spPr>
        <p:txBody>
          <a:bodyPr/>
          <a:lstStyle/>
          <a:p>
            <a:pPr algn="just" eaLnBrk="1" hangingPunct="1"/>
            <a:r>
              <a:rPr lang="pt-BR" dirty="0" smtClean="0">
                <a:effectLst/>
              </a:rPr>
              <a:t>É a medida convencionada entre as partes contratantes para evitar que, em razão de elevações de mercado ou desvalorização da moeda ou aumento geral de salários no período de execução do contrato, venha a romper-se o equilíbrio contratual.</a:t>
            </a:r>
          </a:p>
          <a:p>
            <a:pPr algn="just" eaLnBrk="1" hangingPunct="1"/>
            <a:r>
              <a:rPr lang="pt-BR" dirty="0" smtClean="0">
                <a:effectLst/>
              </a:rPr>
              <a:t>O reajustamento é conduta prevista por lei (artigo 55, III e artigo 65, §8º).</a:t>
            </a:r>
          </a:p>
          <a:p>
            <a:pPr algn="just" eaLnBrk="1" hangingPunct="1"/>
            <a:endParaRPr lang="pt-BR" sz="2800" b="1" dirty="0" smtClean="0">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914400" y="571480"/>
            <a:ext cx="8229600" cy="1143000"/>
          </a:xfrm>
        </p:spPr>
        <p:txBody>
          <a:bodyPr/>
          <a:lstStyle/>
          <a:p>
            <a:pPr eaLnBrk="1" hangingPunct="1">
              <a:defRPr/>
            </a:pPr>
            <a:r>
              <a:rPr lang="pt-BR" sz="3600" b="1" dirty="0" smtClean="0">
                <a:solidFill>
                  <a:schemeClr val="tx1"/>
                </a:solidFill>
              </a:rPr>
              <a:t>EXCEÇÃO DE CONTRATO NÃO CUMPRIDO</a:t>
            </a:r>
          </a:p>
        </p:txBody>
      </p:sp>
      <p:sp>
        <p:nvSpPr>
          <p:cNvPr id="27651" name="Rectangle 3"/>
          <p:cNvSpPr>
            <a:spLocks noGrp="1" noChangeArrowheads="1"/>
          </p:cNvSpPr>
          <p:nvPr>
            <p:ph type="body" sz="half" idx="1"/>
          </p:nvPr>
        </p:nvSpPr>
        <p:spPr>
          <a:xfrm>
            <a:off x="468313" y="1628775"/>
            <a:ext cx="8218487" cy="4321175"/>
          </a:xfrm>
        </p:spPr>
        <p:txBody>
          <a:bodyPr/>
          <a:lstStyle/>
          <a:p>
            <a:pPr algn="just" eaLnBrk="1" hangingPunct="1"/>
            <a:endParaRPr lang="pt-BR" dirty="0" smtClean="0">
              <a:effectLst/>
            </a:endParaRPr>
          </a:p>
          <a:p>
            <a:pPr algn="just" eaLnBrk="1" hangingPunct="1"/>
            <a:r>
              <a:rPr lang="pt-BR" dirty="0" smtClean="0">
                <a:effectLst/>
              </a:rPr>
              <a:t>Comumente utilizado nos contratos privados</a:t>
            </a:r>
          </a:p>
          <a:p>
            <a:pPr algn="just" eaLnBrk="1" hangingPunct="1"/>
            <a:r>
              <a:rPr lang="pt-BR" dirty="0" smtClean="0">
                <a:effectLst/>
              </a:rPr>
              <a:t>Não se aplica nos contratos administrativos quando a falta é da Administração Pública</a:t>
            </a:r>
          </a:p>
          <a:p>
            <a:pPr algn="just" eaLnBrk="1" hangingPunct="1"/>
            <a:r>
              <a:rPr lang="pt-BR" dirty="0" smtClean="0">
                <a:effectLst/>
              </a:rPr>
              <a:t>A Administração pode </a:t>
            </a:r>
            <a:r>
              <a:rPr lang="pt-BR" dirty="0" err="1" smtClean="0">
                <a:effectLst/>
              </a:rPr>
              <a:t>arguir</a:t>
            </a:r>
            <a:r>
              <a:rPr lang="pt-BR" dirty="0" smtClean="0">
                <a:effectLst/>
              </a:rPr>
              <a:t> a referida exceção quando ocorrer inadimplência do particular contratado</a:t>
            </a:r>
          </a:p>
          <a:p>
            <a:pPr algn="just" eaLnBrk="1" hangingPunct="1"/>
            <a:endParaRPr lang="pt-BR" sz="2800" b="1" dirty="0" smtClean="0">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914400" y="500042"/>
            <a:ext cx="8229600" cy="1143000"/>
          </a:xfrm>
        </p:spPr>
        <p:txBody>
          <a:bodyPr/>
          <a:lstStyle/>
          <a:p>
            <a:pPr eaLnBrk="1" hangingPunct="1">
              <a:defRPr/>
            </a:pPr>
            <a:r>
              <a:rPr lang="pt-BR" sz="3600" b="1" dirty="0" smtClean="0">
                <a:solidFill>
                  <a:schemeClr val="tx1"/>
                </a:solidFill>
              </a:rPr>
              <a:t>EXCEÇÃO DE CONTRATO NÃO CUMPRIDO</a:t>
            </a:r>
          </a:p>
        </p:txBody>
      </p:sp>
      <p:sp>
        <p:nvSpPr>
          <p:cNvPr id="28675" name="Rectangle 3"/>
          <p:cNvSpPr>
            <a:spLocks noGrp="1" noChangeArrowheads="1"/>
          </p:cNvSpPr>
          <p:nvPr>
            <p:ph type="body" sz="half" idx="1"/>
          </p:nvPr>
        </p:nvSpPr>
        <p:spPr>
          <a:xfrm>
            <a:off x="468313" y="1628775"/>
            <a:ext cx="8218487" cy="4321175"/>
          </a:xfrm>
        </p:spPr>
        <p:txBody>
          <a:bodyPr/>
          <a:lstStyle/>
          <a:p>
            <a:pPr algn="just" eaLnBrk="1" hangingPunct="1"/>
            <a:endParaRPr lang="pt-BR" dirty="0" smtClean="0">
              <a:effectLst/>
            </a:endParaRPr>
          </a:p>
          <a:p>
            <a:pPr algn="just" eaLnBrk="1" hangingPunct="1"/>
            <a:r>
              <a:rPr lang="pt-BR" dirty="0" smtClean="0">
                <a:effectLst/>
              </a:rPr>
              <a:t>O particular não pode </a:t>
            </a:r>
            <a:r>
              <a:rPr lang="pt-BR" dirty="0" err="1" smtClean="0">
                <a:effectLst/>
              </a:rPr>
              <a:t>arguir</a:t>
            </a:r>
            <a:r>
              <a:rPr lang="pt-BR" dirty="0" smtClean="0">
                <a:effectLst/>
              </a:rPr>
              <a:t> a exceção de contrato não cumprido</a:t>
            </a:r>
          </a:p>
          <a:p>
            <a:pPr algn="just" eaLnBrk="1" hangingPunct="1"/>
            <a:r>
              <a:rPr lang="pt-BR" dirty="0" smtClean="0">
                <a:effectLst/>
              </a:rPr>
              <a:t>Fundamento: Continuidade do serviço público</a:t>
            </a:r>
          </a:p>
          <a:p>
            <a:pPr algn="just" eaLnBrk="1" hangingPunct="1"/>
            <a:r>
              <a:rPr lang="pt-BR" dirty="0" smtClean="0">
                <a:effectLst/>
              </a:rPr>
              <a:t>Atenuação da aplicabilidade desse princípio pelo particular contratado: Artigo 78, inciso XV, da Lei nº 8666/93. </a:t>
            </a:r>
          </a:p>
          <a:p>
            <a:pPr algn="just" eaLnBrk="1" hangingPunct="1"/>
            <a:endParaRPr lang="pt-BR" sz="2800" b="1" dirty="0" smtClean="0">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549275"/>
            <a:ext cx="8229600" cy="847725"/>
          </a:xfrm>
        </p:spPr>
        <p:txBody>
          <a:bodyPr/>
          <a:lstStyle/>
          <a:p>
            <a:pPr eaLnBrk="1" hangingPunct="1"/>
            <a:r>
              <a:rPr lang="pt-BR" sz="3600" b="1" dirty="0" smtClean="0">
                <a:solidFill>
                  <a:schemeClr val="tx1"/>
                </a:solidFill>
                <a:effectLst/>
              </a:rPr>
              <a:t>    Artigo 78, inciso XV, da Lei nº 8666/93</a:t>
            </a:r>
            <a:r>
              <a:rPr lang="pt-BR" sz="3600" dirty="0" smtClean="0">
                <a:solidFill>
                  <a:schemeClr val="tx1"/>
                </a:solidFill>
                <a:effectLst/>
              </a:rPr>
              <a:t>. </a:t>
            </a:r>
            <a:br>
              <a:rPr lang="pt-BR" sz="3600" dirty="0" smtClean="0">
                <a:solidFill>
                  <a:schemeClr val="tx1"/>
                </a:solidFill>
                <a:effectLst/>
              </a:rPr>
            </a:br>
            <a:endParaRPr lang="pt-BR" sz="3600" dirty="0" smtClean="0">
              <a:solidFill>
                <a:schemeClr val="tx1"/>
              </a:solidFill>
              <a:effectLst/>
            </a:endParaRPr>
          </a:p>
        </p:txBody>
      </p:sp>
      <p:sp>
        <p:nvSpPr>
          <p:cNvPr id="108547" name="Rectangle 3"/>
          <p:cNvSpPr>
            <a:spLocks noGrp="1" noChangeArrowheads="1"/>
          </p:cNvSpPr>
          <p:nvPr>
            <p:ph type="body" sz="half" idx="1"/>
          </p:nvPr>
        </p:nvSpPr>
        <p:spPr>
          <a:xfrm>
            <a:off x="468313" y="1628775"/>
            <a:ext cx="8218487" cy="4321175"/>
          </a:xfrm>
        </p:spPr>
        <p:txBody>
          <a:bodyPr/>
          <a:lstStyle/>
          <a:p>
            <a:pPr algn="just" eaLnBrk="1" hangingPunct="1">
              <a:defRPr/>
            </a:pPr>
            <a:r>
              <a:rPr lang="pt-BR" sz="2800" dirty="0" smtClean="0">
                <a:effectLst/>
              </a:rPr>
              <a:t>O atraso superior a 90 (noventa) dias dos pagamentos devidos pela Administração decorrentes de obras, serviços ou fornecimento, ou parcelas destes, já recebidos ou executados, salvo em caso de calamidade pública, grave perturbação da ordem interna ou guerra, assegurado ao contratado o direito de optar pela suspensão do cumprimento de suas obrigações até que seja normalizada a situação</a:t>
            </a:r>
            <a:r>
              <a:rPr lang="pt-BR" sz="2800" dirty="0" smtClean="0"/>
              <a:t>.</a:t>
            </a:r>
            <a:r>
              <a:rPr lang="pt-BR" dirty="0" smtClean="0">
                <a:effectLst/>
              </a:rPr>
              <a:t> </a:t>
            </a:r>
          </a:p>
          <a:p>
            <a:pPr algn="just" eaLnBrk="1" hangingPunct="1">
              <a:defRPr/>
            </a:pPr>
            <a:endParaRPr lang="pt-BR" sz="2800" b="1" dirty="0" smtClean="0">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defRPr/>
            </a:pPr>
            <a:r>
              <a:rPr lang="pt-BR" sz="4000" b="1" dirty="0" smtClean="0">
                <a:solidFill>
                  <a:schemeClr val="tx1"/>
                </a:solidFill>
              </a:rPr>
              <a:t>     CONTROLE DO CONTRATO</a:t>
            </a:r>
          </a:p>
        </p:txBody>
      </p:sp>
      <p:sp>
        <p:nvSpPr>
          <p:cNvPr id="30723" name="Rectangle 3"/>
          <p:cNvSpPr>
            <a:spLocks noGrp="1" noChangeArrowheads="1"/>
          </p:cNvSpPr>
          <p:nvPr>
            <p:ph type="body" sz="half" idx="1"/>
          </p:nvPr>
        </p:nvSpPr>
        <p:spPr>
          <a:xfrm>
            <a:off x="468313" y="1557338"/>
            <a:ext cx="8218487" cy="4967287"/>
          </a:xfrm>
        </p:spPr>
        <p:txBody>
          <a:bodyPr/>
          <a:lstStyle/>
          <a:p>
            <a:pPr algn="just" eaLnBrk="1" hangingPunct="1">
              <a:lnSpc>
                <a:spcPct val="90000"/>
              </a:lnSpc>
            </a:pPr>
            <a:r>
              <a:rPr lang="pt-BR" sz="2800" dirty="0" smtClean="0">
                <a:effectLst/>
              </a:rPr>
              <a:t>É um dos poderes inerentes a Administração e, mesmo que implícito em contratação pública, dispensa cláusula expressa</a:t>
            </a:r>
          </a:p>
          <a:p>
            <a:pPr algn="just" eaLnBrk="1" hangingPunct="1">
              <a:lnSpc>
                <a:spcPct val="90000"/>
              </a:lnSpc>
            </a:pPr>
            <a:r>
              <a:rPr lang="pt-BR" sz="2800" dirty="0" smtClean="0">
                <a:effectLst/>
              </a:rPr>
              <a:t>A Administração deve supervisionar, acompanhar, fiscalizar e intervir na execução das obras e serviços públicos</a:t>
            </a:r>
          </a:p>
          <a:p>
            <a:pPr algn="just" eaLnBrk="1" hangingPunct="1">
              <a:lnSpc>
                <a:spcPct val="90000"/>
              </a:lnSpc>
            </a:pPr>
            <a:r>
              <a:rPr lang="pt-BR" sz="2800" dirty="0" smtClean="0">
                <a:effectLst/>
              </a:rPr>
              <a:t>O poder de controle do contrato não retira do particular contratado a responsabilidade técnica e econômica pela execução do contrato.</a:t>
            </a:r>
          </a:p>
          <a:p>
            <a:pPr algn="just" eaLnBrk="1" hangingPunct="1">
              <a:lnSpc>
                <a:spcPct val="90000"/>
              </a:lnSpc>
            </a:pPr>
            <a:r>
              <a:rPr lang="pt-BR" sz="2800" dirty="0" smtClean="0">
                <a:effectLst/>
              </a:rPr>
              <a:t>O poder de controle somente preza pela correta execução da obra ou serviço publico, nos moldes contratados</a:t>
            </a:r>
          </a:p>
          <a:p>
            <a:pPr eaLnBrk="1" hangingPunct="1">
              <a:lnSpc>
                <a:spcPct val="90000"/>
              </a:lnSpc>
            </a:pPr>
            <a:endParaRPr lang="pt-BR" sz="2400" b="1" dirty="0" smtClean="0">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914400" y="357166"/>
            <a:ext cx="8229600" cy="1143000"/>
          </a:xfrm>
        </p:spPr>
        <p:txBody>
          <a:bodyPr/>
          <a:lstStyle/>
          <a:p>
            <a:pPr eaLnBrk="1" hangingPunct="1">
              <a:defRPr/>
            </a:pPr>
            <a:r>
              <a:rPr lang="pt-BR" sz="3600" b="1" dirty="0" smtClean="0">
                <a:solidFill>
                  <a:schemeClr val="tx1"/>
                </a:solidFill>
              </a:rPr>
              <a:t>APLICAÇÃO DE PENALIDADES CONTRATUAIS</a:t>
            </a:r>
          </a:p>
        </p:txBody>
      </p:sp>
      <p:sp>
        <p:nvSpPr>
          <p:cNvPr id="31747" name="Rectangle 3"/>
          <p:cNvSpPr>
            <a:spLocks noGrp="1" noChangeArrowheads="1"/>
          </p:cNvSpPr>
          <p:nvPr>
            <p:ph type="body" sz="half" idx="1"/>
          </p:nvPr>
        </p:nvSpPr>
        <p:spPr>
          <a:xfrm>
            <a:off x="468313" y="1628775"/>
            <a:ext cx="8218487" cy="4968875"/>
          </a:xfrm>
        </p:spPr>
        <p:txBody>
          <a:bodyPr/>
          <a:lstStyle/>
          <a:p>
            <a:pPr algn="just" eaLnBrk="1" hangingPunct="1">
              <a:lnSpc>
                <a:spcPct val="80000"/>
              </a:lnSpc>
            </a:pPr>
            <a:r>
              <a:rPr lang="pt-BR" sz="2800" dirty="0" smtClean="0">
                <a:effectLst/>
              </a:rPr>
              <a:t>É correlata ao controle do contrato</a:t>
            </a:r>
          </a:p>
          <a:p>
            <a:pPr algn="just" eaLnBrk="1" hangingPunct="1">
              <a:lnSpc>
                <a:spcPct val="80000"/>
              </a:lnSpc>
            </a:pPr>
            <a:r>
              <a:rPr lang="pt-BR" sz="2800" dirty="0" smtClean="0">
                <a:effectLst/>
              </a:rPr>
              <a:t>Esse poder resulta da auto </a:t>
            </a:r>
            <a:r>
              <a:rPr lang="pt-BR" sz="2800" dirty="0" err="1" smtClean="0">
                <a:effectLst/>
              </a:rPr>
              <a:t>executoriedade</a:t>
            </a:r>
            <a:r>
              <a:rPr lang="pt-BR" sz="2800" dirty="0" smtClean="0">
                <a:effectLst/>
              </a:rPr>
              <a:t> dos atos administrativos</a:t>
            </a:r>
          </a:p>
          <a:p>
            <a:pPr algn="just" eaLnBrk="1" hangingPunct="1">
              <a:lnSpc>
                <a:spcPct val="80000"/>
              </a:lnSpc>
            </a:pPr>
            <a:r>
              <a:rPr lang="pt-BR" sz="2800" dirty="0" smtClean="0">
                <a:effectLst/>
              </a:rPr>
              <a:t>Está implícito o Direito de aplicação de penalidades contratuais, mesmo que não previstas em contrato</a:t>
            </a:r>
          </a:p>
          <a:p>
            <a:pPr algn="just" eaLnBrk="1" hangingPunct="1">
              <a:lnSpc>
                <a:spcPct val="80000"/>
              </a:lnSpc>
            </a:pPr>
            <a:r>
              <a:rPr lang="pt-BR" sz="2800" dirty="0" smtClean="0">
                <a:effectLst/>
              </a:rPr>
              <a:t>As penalidades consistem em advertências, multas, rescisão unilateral do contrato, suspensão provisória e declaração de inidoneidade</a:t>
            </a:r>
          </a:p>
          <a:p>
            <a:pPr algn="just" eaLnBrk="1" hangingPunct="1">
              <a:lnSpc>
                <a:spcPct val="80000"/>
              </a:lnSpc>
            </a:pPr>
            <a:r>
              <a:rPr lang="pt-BR" sz="2800" dirty="0" smtClean="0">
                <a:effectLst/>
              </a:rPr>
              <a:t>Penalidades decorrem geralmente de inexecução de contrato</a:t>
            </a:r>
          </a:p>
          <a:p>
            <a:pPr algn="just" eaLnBrk="1" hangingPunct="1">
              <a:lnSpc>
                <a:spcPct val="80000"/>
              </a:lnSpc>
            </a:pPr>
            <a:endParaRPr lang="pt-BR" sz="2400" b="1" dirty="0" smtClean="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pt-BR" sz="3600" b="1" dirty="0" smtClean="0">
                <a:solidFill>
                  <a:schemeClr val="tx1"/>
                </a:solidFill>
              </a:rPr>
              <a:t>    CONTEÚDO DO CONTRATO ADMINISTRATIVO</a:t>
            </a:r>
          </a:p>
        </p:txBody>
      </p:sp>
      <p:sp>
        <p:nvSpPr>
          <p:cNvPr id="40963" name="Rectangle 3"/>
          <p:cNvSpPr>
            <a:spLocks noGrp="1" noChangeArrowheads="1"/>
          </p:cNvSpPr>
          <p:nvPr>
            <p:ph type="body" sz="half" idx="1"/>
          </p:nvPr>
        </p:nvSpPr>
        <p:spPr>
          <a:xfrm>
            <a:off x="468313" y="1628775"/>
            <a:ext cx="8218487" cy="4321175"/>
          </a:xfrm>
        </p:spPr>
        <p:txBody>
          <a:bodyPr/>
          <a:lstStyle/>
          <a:p>
            <a:pPr eaLnBrk="1" hangingPunct="1">
              <a:lnSpc>
                <a:spcPct val="90000"/>
              </a:lnSpc>
              <a:buFont typeface="Wingdings" pitchFamily="2" charset="2"/>
              <a:buNone/>
            </a:pPr>
            <a:endParaRPr lang="pt-BR" sz="2800" dirty="0" smtClean="0">
              <a:effectLst/>
            </a:endParaRPr>
          </a:p>
          <a:p>
            <a:pPr algn="just" eaLnBrk="1" hangingPunct="1">
              <a:lnSpc>
                <a:spcPct val="90000"/>
              </a:lnSpc>
            </a:pPr>
            <a:r>
              <a:rPr lang="pt-BR" sz="2800" dirty="0" smtClean="0">
                <a:effectLst/>
              </a:rPr>
              <a:t>São partes que integram o contrato:</a:t>
            </a:r>
          </a:p>
          <a:p>
            <a:pPr algn="just" eaLnBrk="1" hangingPunct="1">
              <a:lnSpc>
                <a:spcPct val="90000"/>
              </a:lnSpc>
              <a:buFontTx/>
              <a:buChar char="-"/>
            </a:pPr>
            <a:r>
              <a:rPr lang="pt-BR" sz="2800" dirty="0" smtClean="0">
                <a:effectLst/>
              </a:rPr>
              <a:t>Edital</a:t>
            </a:r>
          </a:p>
          <a:p>
            <a:pPr algn="just" eaLnBrk="1" hangingPunct="1">
              <a:lnSpc>
                <a:spcPct val="90000"/>
              </a:lnSpc>
              <a:buFontTx/>
              <a:buChar char="-"/>
            </a:pPr>
            <a:r>
              <a:rPr lang="pt-BR" sz="2800" dirty="0" smtClean="0">
                <a:effectLst/>
              </a:rPr>
              <a:t>Projeto  com especificações</a:t>
            </a:r>
          </a:p>
          <a:p>
            <a:pPr algn="just" eaLnBrk="1" hangingPunct="1">
              <a:lnSpc>
                <a:spcPct val="90000"/>
              </a:lnSpc>
              <a:buFontTx/>
              <a:buChar char="-"/>
            </a:pPr>
            <a:r>
              <a:rPr lang="pt-BR" sz="2800" dirty="0" smtClean="0">
                <a:effectLst/>
              </a:rPr>
              <a:t>Memoriais</a:t>
            </a:r>
          </a:p>
          <a:p>
            <a:pPr algn="just" eaLnBrk="1" hangingPunct="1">
              <a:lnSpc>
                <a:spcPct val="90000"/>
              </a:lnSpc>
              <a:buFontTx/>
              <a:buChar char="-"/>
            </a:pPr>
            <a:r>
              <a:rPr lang="pt-BR" sz="2800" dirty="0" smtClean="0">
                <a:effectLst/>
              </a:rPr>
              <a:t>Cálculos</a:t>
            </a:r>
          </a:p>
          <a:p>
            <a:pPr algn="just" eaLnBrk="1" hangingPunct="1">
              <a:lnSpc>
                <a:spcPct val="90000"/>
              </a:lnSpc>
              <a:buFontTx/>
              <a:buChar char="-"/>
            </a:pPr>
            <a:r>
              <a:rPr lang="pt-BR" sz="2800" dirty="0" smtClean="0">
                <a:effectLst/>
              </a:rPr>
              <a:t>Planilhas</a:t>
            </a:r>
          </a:p>
          <a:p>
            <a:pPr algn="just" eaLnBrk="1" hangingPunct="1">
              <a:lnSpc>
                <a:spcPct val="90000"/>
              </a:lnSpc>
              <a:buFontTx/>
              <a:buChar char="-"/>
            </a:pPr>
            <a:r>
              <a:rPr lang="pt-BR" sz="2800" dirty="0" smtClean="0">
                <a:effectLst/>
              </a:rPr>
              <a:t>Cronogramas</a:t>
            </a:r>
          </a:p>
          <a:p>
            <a:pPr algn="just" eaLnBrk="1" hangingPunct="1">
              <a:lnSpc>
                <a:spcPct val="90000"/>
              </a:lnSpc>
              <a:buFontTx/>
              <a:buChar char="-"/>
            </a:pPr>
            <a:r>
              <a:rPr lang="pt-BR" sz="2800" dirty="0" smtClean="0">
                <a:effectLst/>
              </a:rPr>
              <a:t>Normas que regem a contratação</a:t>
            </a:r>
          </a:p>
          <a:p>
            <a:pPr algn="just" eaLnBrk="1" hangingPunct="1">
              <a:lnSpc>
                <a:spcPct val="90000"/>
              </a:lnSpc>
            </a:pPr>
            <a:endParaRPr lang="pt-BR" sz="2800" dirty="0" smtClean="0">
              <a:effectLst/>
            </a:endParaRPr>
          </a:p>
          <a:p>
            <a:pPr algn="just" eaLnBrk="1" hangingPunct="1">
              <a:lnSpc>
                <a:spcPct val="90000"/>
              </a:lnSpc>
            </a:pPr>
            <a:endParaRPr lang="pt-BR" sz="2400" b="1" dirty="0" smtClean="0">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defRPr/>
            </a:pPr>
            <a:r>
              <a:rPr lang="pt-BR" sz="4000" b="1" dirty="0" smtClean="0">
                <a:solidFill>
                  <a:schemeClr val="tx1"/>
                </a:solidFill>
              </a:rPr>
              <a:t>       CLÁUSULAS CONTRATUAIS</a:t>
            </a:r>
          </a:p>
        </p:txBody>
      </p:sp>
      <p:sp>
        <p:nvSpPr>
          <p:cNvPr id="41987" name="Rectangle 3"/>
          <p:cNvSpPr>
            <a:spLocks noGrp="1" noChangeArrowheads="1"/>
          </p:cNvSpPr>
          <p:nvPr>
            <p:ph type="body" sz="half" idx="1"/>
          </p:nvPr>
        </p:nvSpPr>
        <p:spPr>
          <a:xfrm>
            <a:off x="468313" y="1628775"/>
            <a:ext cx="8218487" cy="4321175"/>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Cláusulas essenciais ou necessárias: fixam o objeto do contrato e estabelecem condições de execução</a:t>
            </a:r>
          </a:p>
          <a:p>
            <a:pPr algn="just" eaLnBrk="1" hangingPunct="1"/>
            <a:r>
              <a:rPr lang="pt-BR" dirty="0" smtClean="0">
                <a:effectLst/>
              </a:rPr>
              <a:t>Cláusula acessórias ou secundárias: complementam e esclarecem a vontade das partes para melhor entendimento do contrato</a:t>
            </a:r>
          </a:p>
          <a:p>
            <a:pPr eaLnBrk="1" hangingPunct="1"/>
            <a:endParaRPr lang="pt-BR" sz="2800" b="1" dirty="0" smtClean="0">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pt-BR" sz="4000" b="1" dirty="0" smtClean="0">
                <a:solidFill>
                  <a:schemeClr val="tx1"/>
                </a:solidFill>
              </a:rPr>
              <a:t>     CLÁUSULAS CONTRATUAIS</a:t>
            </a:r>
          </a:p>
        </p:txBody>
      </p:sp>
      <p:sp>
        <p:nvSpPr>
          <p:cNvPr id="43011" name="Rectangle 3"/>
          <p:cNvSpPr>
            <a:spLocks noGrp="1" noChangeArrowheads="1"/>
          </p:cNvSpPr>
          <p:nvPr>
            <p:ph type="body" sz="half" idx="1"/>
          </p:nvPr>
        </p:nvSpPr>
        <p:spPr>
          <a:xfrm>
            <a:off x="468313" y="1628775"/>
            <a:ext cx="8218487" cy="4321175"/>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Cláusulas essenciais ou necessárias: não podem faltar no contrato, sob pena de nulidade</a:t>
            </a:r>
          </a:p>
          <a:p>
            <a:pPr algn="just" eaLnBrk="1" hangingPunct="1"/>
            <a:r>
              <a:rPr lang="pt-BR" dirty="0" smtClean="0">
                <a:effectLst/>
              </a:rPr>
              <a:t>Cláusulas acessórias ou secundárias: a sua ausência não afeta o conteúdo </a:t>
            </a:r>
            <a:r>
              <a:rPr lang="pt-BR" dirty="0" err="1" smtClean="0">
                <a:effectLst/>
              </a:rPr>
              <a:t>negocial</a:t>
            </a:r>
            <a:r>
              <a:rPr lang="pt-BR" dirty="0" smtClean="0">
                <a:effectLst/>
              </a:rPr>
              <a:t>, podendo ser omitidas sem invalidar o contrato</a:t>
            </a:r>
          </a:p>
          <a:p>
            <a:pPr algn="just" eaLnBrk="1" hangingPunct="1"/>
            <a:endParaRPr lang="pt-BR" sz="2800" b="1" dirty="0" smtClean="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00034" y="357166"/>
            <a:ext cx="8229600" cy="1143000"/>
          </a:xfrm>
        </p:spPr>
        <p:txBody>
          <a:bodyPr/>
          <a:lstStyle/>
          <a:p>
            <a:pPr eaLnBrk="1" hangingPunct="1">
              <a:defRPr/>
            </a:pPr>
            <a:r>
              <a:rPr lang="pt-BR" sz="3600" b="1" dirty="0" smtClean="0">
                <a:solidFill>
                  <a:schemeClr val="tx1"/>
                </a:solidFill>
              </a:rPr>
              <a:t>LICITAÇÕES E CONTRATOS</a:t>
            </a:r>
          </a:p>
        </p:txBody>
      </p:sp>
      <p:sp>
        <p:nvSpPr>
          <p:cNvPr id="10243" name="Rectangle 3"/>
          <p:cNvSpPr>
            <a:spLocks noGrp="1" noChangeArrowheads="1"/>
          </p:cNvSpPr>
          <p:nvPr>
            <p:ph type="body" sz="half" idx="1"/>
          </p:nvPr>
        </p:nvSpPr>
        <p:spPr>
          <a:xfrm>
            <a:off x="468313" y="1628775"/>
            <a:ext cx="8218487" cy="4321175"/>
          </a:xfrm>
        </p:spPr>
        <p:txBody>
          <a:bodyPr/>
          <a:lstStyle/>
          <a:p>
            <a:pPr eaLnBrk="1" hangingPunct="1"/>
            <a:endParaRPr lang="pt-BR" b="1" dirty="0" smtClean="0">
              <a:effectLst/>
            </a:endParaRPr>
          </a:p>
          <a:p>
            <a:pPr algn="just" eaLnBrk="1" hangingPunct="1"/>
            <a:r>
              <a:rPr lang="pt-BR" dirty="0" smtClean="0"/>
              <a:t>A Lei nº 8.666/93 estabelece normas gerais sobre licitações e contratos administrativos pertinentes a obras, serviços, inclusive de publicidade, compras, alienações e locações no âmbito dos Poderes da União, dos Estados, do Distrito Federal e dos Municípios.</a:t>
            </a:r>
            <a:endParaRPr lang="pt-BR" dirty="0" smtClean="0">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eaLnBrk="1" hangingPunct="1">
              <a:defRPr/>
            </a:pPr>
            <a:r>
              <a:rPr lang="pt-BR" sz="4000" b="1" dirty="0" smtClean="0">
                <a:solidFill>
                  <a:schemeClr val="tx1"/>
                </a:solidFill>
              </a:rPr>
              <a:t>  CLÁUSULAS ESSENCIAIS</a:t>
            </a:r>
          </a:p>
        </p:txBody>
      </p:sp>
      <p:sp>
        <p:nvSpPr>
          <p:cNvPr id="44035" name="Rectangle 3"/>
          <p:cNvSpPr>
            <a:spLocks noGrp="1" noChangeArrowheads="1"/>
          </p:cNvSpPr>
          <p:nvPr>
            <p:ph type="body" sz="half" idx="1"/>
          </p:nvPr>
        </p:nvSpPr>
        <p:spPr>
          <a:xfrm>
            <a:off x="468313" y="1628775"/>
            <a:ext cx="8218487" cy="4321175"/>
          </a:xfrm>
        </p:spPr>
        <p:txBody>
          <a:bodyPr/>
          <a:lstStyle/>
          <a:p>
            <a:pPr eaLnBrk="1" hangingPunct="1">
              <a:lnSpc>
                <a:spcPct val="90000"/>
              </a:lnSpc>
              <a:buFont typeface="Wingdings" pitchFamily="2" charset="2"/>
              <a:buNone/>
            </a:pPr>
            <a:endParaRPr lang="pt-BR" sz="2400" dirty="0" smtClean="0">
              <a:effectLst/>
            </a:endParaRPr>
          </a:p>
          <a:p>
            <a:pPr algn="just" eaLnBrk="1" hangingPunct="1">
              <a:lnSpc>
                <a:spcPct val="90000"/>
              </a:lnSpc>
            </a:pPr>
            <a:r>
              <a:rPr lang="pt-BR" sz="2400" dirty="0" smtClean="0">
                <a:effectLst/>
              </a:rPr>
              <a:t>Definem o objeto e seus elementos característicos</a:t>
            </a:r>
          </a:p>
          <a:p>
            <a:pPr algn="just" eaLnBrk="1" hangingPunct="1">
              <a:lnSpc>
                <a:spcPct val="90000"/>
              </a:lnSpc>
            </a:pPr>
            <a:r>
              <a:rPr lang="pt-BR" sz="2400" dirty="0" smtClean="0">
                <a:effectLst/>
              </a:rPr>
              <a:t>Estabelecem o regime de execução da obra ou do serviço ou modalidade de fornecimento</a:t>
            </a:r>
          </a:p>
          <a:p>
            <a:pPr algn="just" eaLnBrk="1" hangingPunct="1">
              <a:lnSpc>
                <a:spcPct val="90000"/>
              </a:lnSpc>
            </a:pPr>
            <a:r>
              <a:rPr lang="pt-BR" sz="2400" dirty="0" smtClean="0">
                <a:effectLst/>
              </a:rPr>
              <a:t>Fixam preços e as condições de pagamento</a:t>
            </a:r>
          </a:p>
          <a:p>
            <a:pPr algn="just" eaLnBrk="1" hangingPunct="1">
              <a:lnSpc>
                <a:spcPct val="90000"/>
              </a:lnSpc>
            </a:pPr>
            <a:r>
              <a:rPr lang="pt-BR" sz="2400" dirty="0" smtClean="0">
                <a:effectLst/>
              </a:rPr>
              <a:t>Fixam os critérios de reajustamento e de atualização monetária</a:t>
            </a:r>
          </a:p>
          <a:p>
            <a:pPr algn="just" eaLnBrk="1" hangingPunct="1">
              <a:lnSpc>
                <a:spcPct val="90000"/>
              </a:lnSpc>
            </a:pPr>
            <a:r>
              <a:rPr lang="pt-BR" sz="2400" dirty="0" smtClean="0">
                <a:effectLst/>
              </a:rPr>
              <a:t>Marcam prazo de início, execução, conclusão e entrega do objeto do contrato</a:t>
            </a:r>
          </a:p>
          <a:p>
            <a:pPr algn="just" eaLnBrk="1" hangingPunct="1">
              <a:lnSpc>
                <a:spcPct val="90000"/>
              </a:lnSpc>
            </a:pPr>
            <a:r>
              <a:rPr lang="pt-BR" sz="2400" dirty="0" smtClean="0">
                <a:effectLst/>
              </a:rPr>
              <a:t>Indicam o crédito pelo qual correrá a despesa</a:t>
            </a:r>
          </a:p>
          <a:p>
            <a:pPr algn="just" eaLnBrk="1" hangingPunct="1">
              <a:lnSpc>
                <a:spcPct val="90000"/>
              </a:lnSpc>
            </a:pPr>
            <a:r>
              <a:rPr lang="pt-BR" sz="2400" dirty="0" smtClean="0">
                <a:effectLst/>
              </a:rPr>
              <a:t>Apontam as garantias oferecidas</a:t>
            </a:r>
          </a:p>
          <a:p>
            <a:pPr eaLnBrk="1" hangingPunct="1">
              <a:lnSpc>
                <a:spcPct val="90000"/>
              </a:lnSpc>
            </a:pPr>
            <a:endParaRPr lang="pt-BR" sz="2000" b="1" dirty="0" smtClean="0">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defRPr/>
            </a:pPr>
            <a:r>
              <a:rPr lang="pt-BR" sz="4000" b="1" dirty="0" smtClean="0">
                <a:solidFill>
                  <a:schemeClr val="tx1"/>
                </a:solidFill>
              </a:rPr>
              <a:t>     CLÁUSULAS ESSENCIAIS</a:t>
            </a:r>
          </a:p>
        </p:txBody>
      </p:sp>
      <p:sp>
        <p:nvSpPr>
          <p:cNvPr id="45059" name="Rectangle 3"/>
          <p:cNvSpPr>
            <a:spLocks noGrp="1" noChangeArrowheads="1"/>
          </p:cNvSpPr>
          <p:nvPr>
            <p:ph type="body" sz="half" idx="1"/>
          </p:nvPr>
        </p:nvSpPr>
        <p:spPr>
          <a:xfrm>
            <a:off x="468313" y="1628775"/>
            <a:ext cx="8218487" cy="5040313"/>
          </a:xfrm>
        </p:spPr>
        <p:txBody>
          <a:bodyPr/>
          <a:lstStyle/>
          <a:p>
            <a:pPr eaLnBrk="1" hangingPunct="1">
              <a:lnSpc>
                <a:spcPct val="80000"/>
              </a:lnSpc>
              <a:buFont typeface="Wingdings" pitchFamily="2" charset="2"/>
              <a:buNone/>
            </a:pPr>
            <a:endParaRPr lang="pt-BR" sz="2400" dirty="0" smtClean="0">
              <a:effectLst/>
            </a:endParaRPr>
          </a:p>
          <a:p>
            <a:pPr algn="just" eaLnBrk="1" hangingPunct="1">
              <a:lnSpc>
                <a:spcPct val="80000"/>
              </a:lnSpc>
            </a:pPr>
            <a:r>
              <a:rPr lang="pt-BR" sz="2400" dirty="0" smtClean="0">
                <a:effectLst/>
              </a:rPr>
              <a:t>Especificam os direitos e responsabilidades das partes</a:t>
            </a:r>
          </a:p>
          <a:p>
            <a:pPr algn="just" eaLnBrk="1" hangingPunct="1">
              <a:lnSpc>
                <a:spcPct val="80000"/>
              </a:lnSpc>
            </a:pPr>
            <a:r>
              <a:rPr lang="pt-BR" sz="2400" dirty="0" smtClean="0">
                <a:effectLst/>
              </a:rPr>
              <a:t>Estabelecem casos de rescisão de contrato</a:t>
            </a:r>
          </a:p>
          <a:p>
            <a:pPr algn="just" eaLnBrk="1" hangingPunct="1">
              <a:lnSpc>
                <a:spcPct val="80000"/>
              </a:lnSpc>
            </a:pPr>
            <a:r>
              <a:rPr lang="pt-BR" sz="2400" dirty="0" smtClean="0">
                <a:effectLst/>
              </a:rPr>
              <a:t>Discriminam o reconhecimento de direitos da Administração em caso de rescisão</a:t>
            </a:r>
          </a:p>
          <a:p>
            <a:pPr algn="just" eaLnBrk="1" hangingPunct="1">
              <a:lnSpc>
                <a:spcPct val="80000"/>
              </a:lnSpc>
            </a:pPr>
            <a:r>
              <a:rPr lang="pt-BR" sz="2400" dirty="0" smtClean="0">
                <a:effectLst/>
              </a:rPr>
              <a:t>Fixam a vinculação ao edital ou ao termo que a dispensou ou a </a:t>
            </a:r>
            <a:r>
              <a:rPr lang="pt-BR" sz="2400" dirty="0" err="1" smtClean="0">
                <a:effectLst/>
              </a:rPr>
              <a:t>inexigiu</a:t>
            </a:r>
            <a:endParaRPr lang="pt-BR" sz="2400" dirty="0" smtClean="0">
              <a:effectLst/>
            </a:endParaRPr>
          </a:p>
          <a:p>
            <a:pPr algn="just" eaLnBrk="1" hangingPunct="1">
              <a:lnSpc>
                <a:spcPct val="80000"/>
              </a:lnSpc>
            </a:pPr>
            <a:r>
              <a:rPr lang="pt-BR" sz="2400" dirty="0" smtClean="0">
                <a:effectLst/>
              </a:rPr>
              <a:t>Indicam a legislação aplicável</a:t>
            </a:r>
          </a:p>
          <a:p>
            <a:pPr algn="just" eaLnBrk="1" hangingPunct="1">
              <a:lnSpc>
                <a:spcPct val="80000"/>
              </a:lnSpc>
            </a:pPr>
            <a:r>
              <a:rPr lang="pt-BR" sz="2400" dirty="0" smtClean="0">
                <a:effectLst/>
              </a:rPr>
              <a:t>Estipulam a obrigação do contrato de manter durante a execução do contrato, em compatibilidade com as obrigações por ele assumidas</a:t>
            </a:r>
          </a:p>
          <a:p>
            <a:pPr algn="just" eaLnBrk="1" hangingPunct="1">
              <a:lnSpc>
                <a:spcPct val="80000"/>
              </a:lnSpc>
            </a:pPr>
            <a:r>
              <a:rPr lang="pt-BR" sz="2400" dirty="0" smtClean="0">
                <a:effectLst/>
              </a:rPr>
              <a:t>Foro da Administração para solução de conflito. Exceção: licitação internacional (Artigo 32, § 6º, da Lei nº 8666/93)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914400" y="785794"/>
            <a:ext cx="8229600" cy="1143000"/>
          </a:xfrm>
        </p:spPr>
        <p:txBody>
          <a:bodyPr/>
          <a:lstStyle/>
          <a:p>
            <a:pPr eaLnBrk="1" hangingPunct="1">
              <a:defRPr/>
            </a:pPr>
            <a:r>
              <a:rPr lang="pt-BR" sz="3600" b="1" dirty="0" smtClean="0">
                <a:solidFill>
                  <a:schemeClr val="tx1"/>
                </a:solidFill>
              </a:rPr>
              <a:t>GARANTIAS PARA EXECUÇÃO DO CONTRATO</a:t>
            </a:r>
          </a:p>
        </p:txBody>
      </p:sp>
      <p:sp>
        <p:nvSpPr>
          <p:cNvPr id="46083" name="Rectangle 3"/>
          <p:cNvSpPr>
            <a:spLocks noGrp="1" noChangeArrowheads="1"/>
          </p:cNvSpPr>
          <p:nvPr>
            <p:ph type="body" sz="half" idx="1"/>
          </p:nvPr>
        </p:nvSpPr>
        <p:spPr>
          <a:xfrm>
            <a:off x="468313" y="1628775"/>
            <a:ext cx="8218487" cy="5040313"/>
          </a:xfrm>
        </p:spPr>
        <p:txBody>
          <a:bodyPr/>
          <a:lstStyle/>
          <a:p>
            <a:pPr eaLnBrk="1" hangingPunct="1">
              <a:buFont typeface="Wingdings" pitchFamily="2" charset="2"/>
              <a:buNone/>
            </a:pPr>
            <a:endParaRPr lang="pt-BR" dirty="0" smtClean="0">
              <a:effectLst/>
            </a:endParaRPr>
          </a:p>
          <a:p>
            <a:pPr algn="just"/>
            <a:r>
              <a:rPr lang="pt-BR" dirty="0" smtClean="0"/>
              <a:t> A critério da autoridade competente, em cada caso, e desde que prevista no instrumento convocatório, poderá ser exigida prestação de garantia nas contratações de obras, serviços e compras.</a:t>
            </a:r>
          </a:p>
          <a:p>
            <a:pPr algn="just"/>
            <a:r>
              <a:rPr lang="pt-BR" dirty="0" smtClean="0"/>
              <a:t>Caberá ao contratado optar por uma das  modalidades de garantia.</a:t>
            </a:r>
            <a:endParaRPr lang="pt-BR" dirty="0" smtClean="0">
              <a:effectLst/>
            </a:endParaRPr>
          </a:p>
          <a:p>
            <a:pPr eaLnBrk="1" hangingPunct="1"/>
            <a:endParaRPr lang="pt-BR" dirty="0" smtClean="0">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914400" y="857232"/>
            <a:ext cx="8229600" cy="1143000"/>
          </a:xfrm>
        </p:spPr>
        <p:txBody>
          <a:bodyPr/>
          <a:lstStyle/>
          <a:p>
            <a:pPr eaLnBrk="1" hangingPunct="1">
              <a:defRPr/>
            </a:pPr>
            <a:r>
              <a:rPr lang="pt-BR" sz="4000" b="1" dirty="0" smtClean="0">
                <a:solidFill>
                  <a:schemeClr val="tx1"/>
                </a:solidFill>
              </a:rPr>
              <a:t>MODALIDADES DE GARANTIA</a:t>
            </a:r>
          </a:p>
        </p:txBody>
      </p:sp>
      <p:sp>
        <p:nvSpPr>
          <p:cNvPr id="47107" name="Rectangle 3"/>
          <p:cNvSpPr>
            <a:spLocks noGrp="1" noChangeArrowheads="1"/>
          </p:cNvSpPr>
          <p:nvPr>
            <p:ph type="body" sz="half" idx="1"/>
          </p:nvPr>
        </p:nvSpPr>
        <p:spPr>
          <a:xfrm>
            <a:off x="468313" y="1628775"/>
            <a:ext cx="8218487" cy="5040313"/>
          </a:xfrm>
        </p:spPr>
        <p:txBody>
          <a:bodyPr/>
          <a:lstStyle/>
          <a:p>
            <a:pPr eaLnBrk="1" hangingPunct="1">
              <a:buFont typeface="Wingdings" pitchFamily="2" charset="2"/>
              <a:buNone/>
            </a:pPr>
            <a:endParaRPr lang="pt-BR" dirty="0" smtClean="0">
              <a:effectLst/>
            </a:endParaRPr>
          </a:p>
          <a:p>
            <a:pPr eaLnBrk="1" hangingPunct="1">
              <a:buFont typeface="Wingdings" pitchFamily="2" charset="2"/>
              <a:buNone/>
            </a:pPr>
            <a:endParaRPr lang="pt-BR" dirty="0" smtClean="0">
              <a:effectLst/>
            </a:endParaRPr>
          </a:p>
          <a:p>
            <a:pPr eaLnBrk="1" hangingPunct="1"/>
            <a:r>
              <a:rPr lang="pt-BR" dirty="0" smtClean="0">
                <a:effectLst/>
              </a:rPr>
              <a:t>Caução</a:t>
            </a:r>
          </a:p>
          <a:p>
            <a:pPr eaLnBrk="1" hangingPunct="1"/>
            <a:endParaRPr lang="pt-BR" dirty="0" smtClean="0">
              <a:effectLst/>
            </a:endParaRPr>
          </a:p>
          <a:p>
            <a:pPr eaLnBrk="1" hangingPunct="1"/>
            <a:r>
              <a:rPr lang="pt-BR" dirty="0" smtClean="0">
                <a:effectLst/>
              </a:rPr>
              <a:t>Fiança bancária</a:t>
            </a:r>
          </a:p>
          <a:p>
            <a:pPr eaLnBrk="1" hangingPunct="1"/>
            <a:endParaRPr lang="pt-BR" dirty="0" smtClean="0">
              <a:effectLst/>
            </a:endParaRPr>
          </a:p>
          <a:p>
            <a:pPr eaLnBrk="1" hangingPunct="1"/>
            <a:r>
              <a:rPr lang="pt-BR" dirty="0" smtClean="0">
                <a:effectLst/>
              </a:rPr>
              <a:t>Seguro-garantia</a:t>
            </a:r>
          </a:p>
          <a:p>
            <a:pPr eaLnBrk="1" hangingPunct="1"/>
            <a:endParaRPr lang="pt-BR" dirty="0" smtClean="0">
              <a:effectLst/>
            </a:endParaRPr>
          </a:p>
          <a:p>
            <a:pPr eaLnBrk="1" hangingPunct="1"/>
            <a:endParaRPr lang="pt-BR" dirty="0" smtClean="0">
              <a:effectLst/>
            </a:endParaRPr>
          </a:p>
          <a:p>
            <a:pPr eaLnBrk="1" hangingPunct="1"/>
            <a:endParaRPr lang="pt-BR" dirty="0" smtClean="0">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defRPr/>
            </a:pPr>
            <a:r>
              <a:rPr lang="pt-BR" sz="4000" b="1" smtClean="0">
                <a:solidFill>
                  <a:schemeClr val="tx1"/>
                </a:solidFill>
              </a:rPr>
              <a:t>ACOMPANHAMENTO DA EXECUÇÃO DO CONTRATO</a:t>
            </a:r>
          </a:p>
        </p:txBody>
      </p:sp>
      <p:sp>
        <p:nvSpPr>
          <p:cNvPr id="57347" name="Rectangle 3"/>
          <p:cNvSpPr>
            <a:spLocks noGrp="1" noChangeArrowheads="1"/>
          </p:cNvSpPr>
          <p:nvPr>
            <p:ph type="body" sz="half" idx="1"/>
          </p:nvPr>
        </p:nvSpPr>
        <p:spPr>
          <a:xfrm>
            <a:off x="468313" y="1125538"/>
            <a:ext cx="8218487" cy="5040312"/>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É dever da Administração e compreende fiscalização, orientação, interdição, intervenção e aplicação de penalidades contratuais</a:t>
            </a:r>
          </a:p>
          <a:p>
            <a:pPr algn="just" eaLnBrk="1" hangingPunct="1">
              <a:buFont typeface="Wingdings" pitchFamily="2" charset="2"/>
              <a:buNone/>
            </a:pPr>
            <a:endParaRPr lang="pt-BR" dirty="0" smtClean="0">
              <a:effectLst/>
            </a:endParaRPr>
          </a:p>
          <a:p>
            <a:pPr algn="just" eaLnBrk="1" hangingPunct="1"/>
            <a:r>
              <a:rPr lang="pt-BR" dirty="0" smtClean="0">
                <a:effectLst/>
              </a:rPr>
              <a:t>O acompanhamento deverá ser realizado por um representante da Administração Pública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914400" y="714356"/>
            <a:ext cx="8229600" cy="1143000"/>
          </a:xfrm>
        </p:spPr>
        <p:txBody>
          <a:bodyPr/>
          <a:lstStyle/>
          <a:p>
            <a:pPr eaLnBrk="1" hangingPunct="1">
              <a:defRPr/>
            </a:pPr>
            <a:r>
              <a:rPr lang="pt-BR" sz="4000" b="1" dirty="0" smtClean="0">
                <a:solidFill>
                  <a:schemeClr val="tx1"/>
                </a:solidFill>
              </a:rPr>
              <a:t>FISCALIZAÇÃO DO CONTRATO</a:t>
            </a:r>
          </a:p>
        </p:txBody>
      </p:sp>
      <p:sp>
        <p:nvSpPr>
          <p:cNvPr id="58371" name="Rectangle 3"/>
          <p:cNvSpPr>
            <a:spLocks noGrp="1" noChangeArrowheads="1"/>
          </p:cNvSpPr>
          <p:nvPr>
            <p:ph type="body" sz="half" idx="1"/>
          </p:nvPr>
        </p:nvSpPr>
        <p:spPr>
          <a:xfrm>
            <a:off x="468313" y="1125538"/>
            <a:ext cx="8218487" cy="5472112"/>
          </a:xfrm>
        </p:spPr>
        <p:txBody>
          <a:bodyPr/>
          <a:lstStyle/>
          <a:p>
            <a:pPr eaLnBrk="1" hangingPunct="1">
              <a:lnSpc>
                <a:spcPct val="90000"/>
              </a:lnSpc>
              <a:buFont typeface="Wingdings" pitchFamily="2" charset="2"/>
              <a:buNone/>
            </a:pPr>
            <a:endParaRPr lang="pt-BR" dirty="0" smtClean="0">
              <a:effectLst/>
            </a:endParaRPr>
          </a:p>
          <a:p>
            <a:pPr algn="just" eaLnBrk="1" hangingPunct="1">
              <a:lnSpc>
                <a:spcPct val="90000"/>
              </a:lnSpc>
            </a:pPr>
            <a:r>
              <a:rPr lang="pt-BR" dirty="0" smtClean="0">
                <a:effectLst/>
              </a:rPr>
              <a:t>Finalidade: Assegurar a perfeita execução do contrato ou a exata prestação dos serviços em relação ao projeto ou exigência estabelecida.</a:t>
            </a:r>
          </a:p>
          <a:p>
            <a:pPr algn="just" eaLnBrk="1" hangingPunct="1">
              <a:lnSpc>
                <a:spcPct val="90000"/>
              </a:lnSpc>
            </a:pPr>
            <a:r>
              <a:rPr lang="pt-BR" dirty="0" smtClean="0">
                <a:effectLst/>
              </a:rPr>
              <a:t>A fiscalização abrange a verificação de material e do trabalho, admitindo testes, provas, experiências de funcionamento.</a:t>
            </a:r>
          </a:p>
          <a:p>
            <a:pPr algn="just" eaLnBrk="1" hangingPunct="1">
              <a:lnSpc>
                <a:spcPct val="90000"/>
              </a:lnSpc>
            </a:pPr>
            <a:r>
              <a:rPr lang="pt-BR" dirty="0" smtClean="0">
                <a:effectLst/>
              </a:rPr>
              <a:t>A fiscalização não atenua nem retira as responsabilidades técnicas e os encargos do contratado</a:t>
            </a:r>
          </a:p>
          <a:p>
            <a:pPr algn="just" eaLnBrk="1" hangingPunct="1">
              <a:lnSpc>
                <a:spcPct val="90000"/>
              </a:lnSpc>
            </a:pPr>
            <a:endParaRPr lang="pt-BR" dirty="0" smtClean="0">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eaLnBrk="1" hangingPunct="1">
              <a:defRPr/>
            </a:pPr>
            <a:r>
              <a:rPr lang="pt-BR" sz="4000" b="1" smtClean="0">
                <a:solidFill>
                  <a:schemeClr val="tx1"/>
                </a:solidFill>
              </a:rPr>
              <a:t>ORIENTAÇÃO</a:t>
            </a:r>
          </a:p>
        </p:txBody>
      </p:sp>
      <p:sp>
        <p:nvSpPr>
          <p:cNvPr id="59395" name="Rectangle 3"/>
          <p:cNvSpPr>
            <a:spLocks noGrp="1" noChangeArrowheads="1"/>
          </p:cNvSpPr>
          <p:nvPr>
            <p:ph type="body" sz="half" idx="1"/>
          </p:nvPr>
        </p:nvSpPr>
        <p:spPr>
          <a:xfrm>
            <a:off x="468313" y="1125538"/>
            <a:ext cx="8218487" cy="5472112"/>
          </a:xfrm>
        </p:spPr>
        <p:txBody>
          <a:bodyPr/>
          <a:lstStyle/>
          <a:p>
            <a:pPr eaLnBrk="1" hangingPunct="1">
              <a:lnSpc>
                <a:spcPct val="90000"/>
              </a:lnSpc>
              <a:buFont typeface="Wingdings" pitchFamily="2" charset="2"/>
              <a:buNone/>
            </a:pPr>
            <a:endParaRPr lang="pt-BR" dirty="0" smtClean="0">
              <a:effectLst/>
            </a:endParaRPr>
          </a:p>
          <a:p>
            <a:pPr algn="just" eaLnBrk="1" hangingPunct="1">
              <a:lnSpc>
                <a:spcPct val="90000"/>
              </a:lnSpc>
            </a:pPr>
            <a:r>
              <a:rPr lang="pt-BR" dirty="0" smtClean="0">
                <a:effectLst/>
              </a:rPr>
              <a:t>É direito-dever da Administração que se exterioriza pelo fornecimento de normas e diretrizes sobre seus objetivos, para que o contratado possa colaborar com o Poder Público.</a:t>
            </a:r>
          </a:p>
          <a:p>
            <a:pPr algn="just" eaLnBrk="1" hangingPunct="1">
              <a:lnSpc>
                <a:spcPct val="90000"/>
              </a:lnSpc>
            </a:pPr>
            <a:r>
              <a:rPr lang="pt-BR" dirty="0" smtClean="0">
                <a:effectLst/>
              </a:rPr>
              <a:t>A orientação limita-se à imposição de normas administrativas que condicionam a execução de seu objeto.</a:t>
            </a:r>
          </a:p>
          <a:p>
            <a:pPr algn="just" eaLnBrk="1" hangingPunct="1">
              <a:lnSpc>
                <a:spcPct val="90000"/>
              </a:lnSpc>
            </a:pPr>
            <a:r>
              <a:rPr lang="pt-BR" dirty="0" smtClean="0">
                <a:effectLst/>
              </a:rPr>
              <a:t>Se a orientação é ilegal pode o contratado se opor e pleitear a rescisão do contrato.</a:t>
            </a:r>
          </a:p>
          <a:p>
            <a:pPr eaLnBrk="1" hangingPunct="1">
              <a:lnSpc>
                <a:spcPct val="90000"/>
              </a:lnSpc>
            </a:pPr>
            <a:endParaRPr lang="pt-BR" dirty="0" smtClean="0">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914400" y="1071546"/>
            <a:ext cx="8229600" cy="1143000"/>
          </a:xfrm>
        </p:spPr>
        <p:txBody>
          <a:bodyPr/>
          <a:lstStyle/>
          <a:p>
            <a:pPr eaLnBrk="1" hangingPunct="1">
              <a:defRPr/>
            </a:pPr>
            <a:r>
              <a:rPr lang="pt-BR" sz="4000" b="1" dirty="0" smtClean="0">
                <a:solidFill>
                  <a:schemeClr val="tx1"/>
                </a:solidFill>
              </a:rPr>
              <a:t>RECEBIMENTO DO OBJETO DO CONTRATO</a:t>
            </a:r>
          </a:p>
        </p:txBody>
      </p:sp>
      <p:sp>
        <p:nvSpPr>
          <p:cNvPr id="63491"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eaLnBrk="1" hangingPunct="1"/>
            <a:endParaRPr lang="pt-BR" dirty="0" smtClean="0">
              <a:effectLst/>
            </a:endParaRPr>
          </a:p>
          <a:p>
            <a:pPr algn="just" eaLnBrk="1" hangingPunct="1"/>
            <a:r>
              <a:rPr lang="pt-BR" dirty="0" smtClean="0">
                <a:effectLst/>
              </a:rPr>
              <a:t>A entrega e recebimento do objeto do contrato constitui etapa final da execução de todo o ajuste administrativo para a liberação do contratado.</a:t>
            </a:r>
          </a:p>
          <a:p>
            <a:pPr algn="just" eaLnBrk="1" hangingPunct="1">
              <a:buFont typeface="Wingdings" pitchFamily="2" charset="2"/>
              <a:buNone/>
            </a:pPr>
            <a:endParaRPr lang="pt-BR" dirty="0" smtClean="0">
              <a:effectLst/>
            </a:endParaRPr>
          </a:p>
          <a:p>
            <a:pPr algn="just" eaLnBrk="1" hangingPunct="1"/>
            <a:r>
              <a:rPr lang="pt-BR" dirty="0" smtClean="0">
                <a:effectLst/>
              </a:rPr>
              <a:t>Pode ser: provisório ou definitivo</a:t>
            </a:r>
          </a:p>
          <a:p>
            <a:pPr algn="just" eaLnBrk="1" hangingPunct="1"/>
            <a:endParaRPr lang="pt-BR" dirty="0" smtClean="0">
              <a:effectLst/>
            </a:endParaRPr>
          </a:p>
          <a:p>
            <a:pPr algn="just" eaLnBrk="1" hangingPunct="1"/>
            <a:endParaRPr lang="pt-BR" dirty="0" smtClean="0">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RECEBIMENTO – OBRAS E SERVIÇOS</a:t>
            </a:r>
          </a:p>
        </p:txBody>
      </p:sp>
      <p:sp>
        <p:nvSpPr>
          <p:cNvPr id="63491" name="Rectangle 3"/>
          <p:cNvSpPr>
            <a:spLocks noGrp="1" noChangeArrowheads="1"/>
          </p:cNvSpPr>
          <p:nvPr>
            <p:ph type="body" sz="half" idx="1"/>
          </p:nvPr>
        </p:nvSpPr>
        <p:spPr>
          <a:xfrm>
            <a:off x="571472" y="1385888"/>
            <a:ext cx="8218487" cy="5472112"/>
          </a:xfrm>
        </p:spPr>
        <p:txBody>
          <a:bodyPr/>
          <a:lstStyle/>
          <a:p>
            <a:pPr algn="just" eaLnBrk="1" hangingPunct="1">
              <a:buNone/>
            </a:pPr>
            <a:endParaRPr lang="pt-BR" dirty="0" smtClean="0">
              <a:effectLst/>
            </a:endParaRPr>
          </a:p>
          <a:p>
            <a:r>
              <a:rPr lang="pt-BR" dirty="0" smtClean="0"/>
              <a:t>a) provisoriamente - assinado pelas partes em até 15 (quinze) dias da comunicação escrita do contratado;</a:t>
            </a:r>
          </a:p>
          <a:p>
            <a:pPr>
              <a:buNone/>
            </a:pPr>
            <a:endParaRPr lang="pt-BR" dirty="0" smtClean="0"/>
          </a:p>
          <a:p>
            <a:r>
              <a:rPr lang="pt-BR" dirty="0" smtClean="0"/>
              <a:t>b) definitivamente -assinado pelas partes, após o decurso do prazo de observação, ou vistoria que comprove a adequação do objeto aos termos contratuais – Máximo de 90 dias.</a:t>
            </a:r>
          </a:p>
          <a:p>
            <a:pPr algn="just" eaLnBrk="1" hangingPunct="1"/>
            <a:endParaRPr lang="pt-BR" dirty="0" smtClean="0">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RECEBIMENTO – COMPRAS</a:t>
            </a:r>
          </a:p>
        </p:txBody>
      </p:sp>
      <p:sp>
        <p:nvSpPr>
          <p:cNvPr id="63491" name="Rectangle 3"/>
          <p:cNvSpPr>
            <a:spLocks noGrp="1" noChangeArrowheads="1"/>
          </p:cNvSpPr>
          <p:nvPr>
            <p:ph type="body" sz="half" idx="1"/>
          </p:nvPr>
        </p:nvSpPr>
        <p:spPr>
          <a:xfrm>
            <a:off x="571472" y="1385888"/>
            <a:ext cx="8218487" cy="5472112"/>
          </a:xfrm>
        </p:spPr>
        <p:txBody>
          <a:bodyPr/>
          <a:lstStyle/>
          <a:p>
            <a:pPr algn="just" eaLnBrk="1" hangingPunct="1">
              <a:buNone/>
            </a:pPr>
            <a:endParaRPr lang="pt-BR" dirty="0" smtClean="0">
              <a:effectLst/>
            </a:endParaRPr>
          </a:p>
          <a:p>
            <a:pPr algn="just"/>
            <a:r>
              <a:rPr lang="pt-BR" dirty="0" smtClean="0"/>
              <a:t>a) provisoriamente, para efeito de posterior verificação da conformidade do material com a especificação;</a:t>
            </a:r>
          </a:p>
          <a:p>
            <a:pPr algn="just">
              <a:buNone/>
            </a:pPr>
            <a:endParaRPr lang="pt-BR" dirty="0" smtClean="0"/>
          </a:p>
          <a:p>
            <a:pPr algn="just"/>
            <a:r>
              <a:rPr lang="pt-BR" dirty="0" smtClean="0"/>
              <a:t>b) definitivamente, após a verificação da qualidade e quantidade do material e conseqüente aceitação.</a:t>
            </a:r>
          </a:p>
          <a:p>
            <a:endParaRPr lang="pt-BR" dirty="0" smtClean="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00034" y="714356"/>
            <a:ext cx="8229600" cy="1143000"/>
          </a:xfrm>
        </p:spPr>
        <p:txBody>
          <a:bodyPr/>
          <a:lstStyle/>
          <a:p>
            <a:pPr eaLnBrk="1" hangingPunct="1">
              <a:defRPr/>
            </a:pPr>
            <a:r>
              <a:rPr lang="pt-BR" sz="3600" b="1" dirty="0" smtClean="0">
                <a:solidFill>
                  <a:schemeClr val="tx1"/>
                </a:solidFill>
              </a:rPr>
              <a:t>LICITAÇÕES E CONTRATOS</a:t>
            </a:r>
          </a:p>
        </p:txBody>
      </p:sp>
      <p:sp>
        <p:nvSpPr>
          <p:cNvPr id="10243" name="Rectangle 3"/>
          <p:cNvSpPr>
            <a:spLocks noGrp="1" noChangeArrowheads="1"/>
          </p:cNvSpPr>
          <p:nvPr>
            <p:ph type="body" sz="half" idx="1"/>
          </p:nvPr>
        </p:nvSpPr>
        <p:spPr>
          <a:xfrm>
            <a:off x="468313" y="1628775"/>
            <a:ext cx="8218487" cy="4321175"/>
          </a:xfrm>
        </p:spPr>
        <p:txBody>
          <a:bodyPr/>
          <a:lstStyle/>
          <a:p>
            <a:pPr eaLnBrk="1" hangingPunct="1"/>
            <a:endParaRPr lang="pt-BR" b="1" dirty="0" smtClean="0">
              <a:effectLst/>
            </a:endParaRPr>
          </a:p>
          <a:p>
            <a:pPr algn="just"/>
            <a:r>
              <a:rPr lang="pt-BR" dirty="0" smtClean="0"/>
              <a:t>Os contratos administrativos de que trata a Lei nº 8.666/83 regulam-se pelas suas cláusulas e pelos preceitos de direito público, aplicando, supletivamente, os princípios da teoria geral dos contratos e as disposições de direito privado.</a:t>
            </a:r>
            <a:endParaRPr lang="pt-B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ALTERAÇÃO DO CONTRATO</a:t>
            </a:r>
          </a:p>
        </p:txBody>
      </p:sp>
      <p:sp>
        <p:nvSpPr>
          <p:cNvPr id="63491" name="Rectangle 3"/>
          <p:cNvSpPr>
            <a:spLocks noGrp="1" noChangeArrowheads="1"/>
          </p:cNvSpPr>
          <p:nvPr>
            <p:ph type="body" sz="half" idx="1"/>
          </p:nvPr>
        </p:nvSpPr>
        <p:spPr>
          <a:xfrm>
            <a:off x="571472" y="1385888"/>
            <a:ext cx="8218487" cy="5472112"/>
          </a:xfrm>
        </p:spPr>
        <p:txBody>
          <a:bodyPr/>
          <a:lstStyle/>
          <a:p>
            <a:pPr algn="just" eaLnBrk="1" hangingPunct="1">
              <a:buNone/>
            </a:pPr>
            <a:endParaRPr lang="pt-BR" dirty="0" smtClean="0">
              <a:effectLst/>
            </a:endParaRPr>
          </a:p>
          <a:p>
            <a:pPr algn="just"/>
            <a:r>
              <a:rPr lang="pt-BR" sz="2800" dirty="0" smtClean="0"/>
              <a:t> Os contratos poderão ser alterados, com as devidas justificativas, nos seguintes casos:</a:t>
            </a:r>
          </a:p>
          <a:p>
            <a:pPr algn="just"/>
            <a:r>
              <a:rPr lang="pt-BR" sz="2800" dirty="0" smtClean="0"/>
              <a:t>Unilateralmente pela Administração:</a:t>
            </a:r>
          </a:p>
          <a:p>
            <a:pPr algn="just"/>
            <a:r>
              <a:rPr lang="pt-BR" sz="2800" dirty="0" smtClean="0"/>
              <a:t>a) quando houver modificação do projeto ou das especificações, para melhor adequação técnica aos seus objetivos;</a:t>
            </a:r>
          </a:p>
          <a:p>
            <a:pPr algn="just"/>
            <a:r>
              <a:rPr lang="pt-BR" sz="2800" dirty="0" smtClean="0"/>
              <a:t>b) quando necessária a modificação do valor contratual em decorrência de acréscimo ou diminuição quantitativa de seu objeto, nos limites permitidos;</a:t>
            </a:r>
            <a:endParaRPr lang="pt-BR" sz="2800" dirty="0" smtClean="0">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ALTERAÇÃO DO CONTRATO</a:t>
            </a:r>
          </a:p>
        </p:txBody>
      </p:sp>
      <p:sp>
        <p:nvSpPr>
          <p:cNvPr id="63491" name="Rectangle 3"/>
          <p:cNvSpPr>
            <a:spLocks noGrp="1" noChangeArrowheads="1"/>
          </p:cNvSpPr>
          <p:nvPr>
            <p:ph type="body" sz="half" idx="1"/>
          </p:nvPr>
        </p:nvSpPr>
        <p:spPr>
          <a:xfrm>
            <a:off x="571472" y="1385888"/>
            <a:ext cx="8218487" cy="5472112"/>
          </a:xfrm>
        </p:spPr>
        <p:txBody>
          <a:bodyPr/>
          <a:lstStyle/>
          <a:p>
            <a:pPr algn="just" eaLnBrk="1" hangingPunct="1">
              <a:buNone/>
            </a:pPr>
            <a:endParaRPr lang="pt-BR" dirty="0" smtClean="0">
              <a:effectLst/>
            </a:endParaRPr>
          </a:p>
          <a:p>
            <a:pPr algn="just"/>
            <a:r>
              <a:rPr lang="pt-BR" sz="2800" dirty="0" smtClean="0"/>
              <a:t>Por acordo das partes:</a:t>
            </a:r>
          </a:p>
          <a:p>
            <a:pPr algn="just"/>
            <a:endParaRPr lang="pt-BR" sz="2800" dirty="0" smtClean="0"/>
          </a:p>
          <a:p>
            <a:pPr algn="just"/>
            <a:r>
              <a:rPr lang="pt-BR" sz="2800" dirty="0" smtClean="0"/>
              <a:t>a) quando conveniente a substituição da garantia de execução;</a:t>
            </a:r>
          </a:p>
          <a:p>
            <a:pPr algn="just"/>
            <a:r>
              <a:rPr lang="pt-BR" sz="2800" dirty="0" smtClean="0"/>
              <a:t>b) quando necessária a modificação do regime de execução da obra ou serviço, bem como do modo de fornecimento, em face de verificação técnica da inaplicabilidade dos termos contratuais originários</a:t>
            </a:r>
            <a:endParaRPr lang="pt-BR" sz="2800" dirty="0" smtClean="0">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ALTERAÇÃO DO CONTRATO</a:t>
            </a:r>
          </a:p>
        </p:txBody>
      </p:sp>
      <p:sp>
        <p:nvSpPr>
          <p:cNvPr id="63491" name="Rectangle 3"/>
          <p:cNvSpPr>
            <a:spLocks noGrp="1" noChangeArrowheads="1"/>
          </p:cNvSpPr>
          <p:nvPr>
            <p:ph type="body" sz="half" idx="1"/>
          </p:nvPr>
        </p:nvSpPr>
        <p:spPr>
          <a:xfrm>
            <a:off x="571472" y="1385888"/>
            <a:ext cx="8218487" cy="5472112"/>
          </a:xfrm>
        </p:spPr>
        <p:txBody>
          <a:bodyPr/>
          <a:lstStyle/>
          <a:p>
            <a:pPr algn="just" eaLnBrk="1" hangingPunct="1">
              <a:buNone/>
            </a:pPr>
            <a:endParaRPr lang="pt-BR" dirty="0" smtClean="0">
              <a:effectLst/>
            </a:endParaRPr>
          </a:p>
          <a:p>
            <a:pPr algn="just"/>
            <a:r>
              <a:rPr lang="pt-BR" sz="2800" dirty="0" smtClean="0"/>
              <a:t>c) quando necessária a modificação da forma de pagamento, por imposição de circunstâncias supervenientes, mantido o valor inicial atualizado, vedada a antecipação do pagamento, com relação ao cronograma financeiro fixado, sem a correspondente contraprestação de fornecimento de bens ou execução de obra ou serviço;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ALTERAÇÃO DO CONTRATO</a:t>
            </a:r>
          </a:p>
        </p:txBody>
      </p:sp>
      <p:sp>
        <p:nvSpPr>
          <p:cNvPr id="63491" name="Rectangle 3"/>
          <p:cNvSpPr>
            <a:spLocks noGrp="1" noChangeArrowheads="1"/>
          </p:cNvSpPr>
          <p:nvPr>
            <p:ph type="body" sz="half" idx="1"/>
          </p:nvPr>
        </p:nvSpPr>
        <p:spPr>
          <a:xfrm>
            <a:off x="571472" y="1385888"/>
            <a:ext cx="8218487" cy="5472112"/>
          </a:xfrm>
        </p:spPr>
        <p:txBody>
          <a:bodyPr/>
          <a:lstStyle/>
          <a:p>
            <a:pPr algn="just" eaLnBrk="1" hangingPunct="1">
              <a:buNone/>
            </a:pPr>
            <a:endParaRPr lang="pt-BR" dirty="0" smtClean="0">
              <a:effectLst/>
            </a:endParaRPr>
          </a:p>
          <a:p>
            <a:pPr algn="just"/>
            <a:r>
              <a:rPr lang="pt-BR" sz="2800" dirty="0" smtClean="0"/>
              <a:t>O contratado fica obrigado a aceitar, nas mesmas condições contratuais, os acréscimos ou supressões que se fizerem nas obras, serviços ou compras, até 25% (vinte e cinco por cento) do valor inicial atualizado do contrato, e, no caso particular de reforma de edifício ou de equipamento, até o limite de 50% (cinqüenta por cento) para os seus acréscimos.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ALTERAÇÃO DO CONTRATO</a:t>
            </a:r>
          </a:p>
        </p:txBody>
      </p:sp>
      <p:sp>
        <p:nvSpPr>
          <p:cNvPr id="63491" name="Rectangle 3"/>
          <p:cNvSpPr>
            <a:spLocks noGrp="1" noChangeArrowheads="1"/>
          </p:cNvSpPr>
          <p:nvPr>
            <p:ph type="body" sz="half" idx="1"/>
          </p:nvPr>
        </p:nvSpPr>
        <p:spPr>
          <a:xfrm>
            <a:off x="571472" y="1385888"/>
            <a:ext cx="8218487" cy="5472112"/>
          </a:xfrm>
        </p:spPr>
        <p:txBody>
          <a:bodyPr/>
          <a:lstStyle/>
          <a:p>
            <a:pPr algn="just" eaLnBrk="1" hangingPunct="1">
              <a:buNone/>
            </a:pPr>
            <a:endParaRPr lang="pt-BR" dirty="0" smtClean="0">
              <a:effectLst/>
            </a:endParaRPr>
          </a:p>
          <a:p>
            <a:pPr algn="just"/>
            <a:r>
              <a:rPr lang="pt-BR" sz="2800" dirty="0" smtClean="0"/>
              <a:t>Nenhum acréscimo ou supressão poderá exceder os limites estabelecidos salvo as supressões resultantes de acordo celebrado entre os contratantes.</a:t>
            </a:r>
          </a:p>
          <a:p>
            <a:pPr algn="just"/>
            <a:r>
              <a:rPr lang="pt-BR" sz="2800" dirty="0" smtClean="0"/>
              <a:t>Quaisquer tributos ou encargos legais criados, alterados ou extintos, bem como a superveniência de disposições legais, quando ocorridas após a data da apresentação da proposta, de comprovada repercussão nos preços contratados, implicarão a revisão destes para mais ou para menos, conforme o caso.</a:t>
            </a:r>
          </a:p>
          <a:p>
            <a:endParaRPr lang="pt-BR" sz="28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285728"/>
            <a:ext cx="8229600" cy="1143000"/>
          </a:xfrm>
        </p:spPr>
        <p:txBody>
          <a:bodyPr/>
          <a:lstStyle/>
          <a:p>
            <a:pPr eaLnBrk="1" hangingPunct="1">
              <a:defRPr/>
            </a:pPr>
            <a:r>
              <a:rPr lang="pt-BR" sz="4000" b="1" dirty="0" smtClean="0">
                <a:solidFill>
                  <a:schemeClr val="tx1"/>
                </a:solidFill>
              </a:rPr>
              <a:t>ALTERAÇÃO DO CONTRATO</a:t>
            </a:r>
          </a:p>
        </p:txBody>
      </p:sp>
      <p:sp>
        <p:nvSpPr>
          <p:cNvPr id="63491" name="Rectangle 3"/>
          <p:cNvSpPr>
            <a:spLocks noGrp="1" noChangeArrowheads="1"/>
          </p:cNvSpPr>
          <p:nvPr>
            <p:ph type="body" sz="half" idx="1"/>
          </p:nvPr>
        </p:nvSpPr>
        <p:spPr>
          <a:xfrm>
            <a:off x="571472" y="1385888"/>
            <a:ext cx="8218487" cy="5472112"/>
          </a:xfrm>
        </p:spPr>
        <p:txBody>
          <a:bodyPr/>
          <a:lstStyle/>
          <a:p>
            <a:pPr>
              <a:buNone/>
            </a:pPr>
            <a:endParaRPr lang="pt-BR" sz="2800" dirty="0" smtClean="0"/>
          </a:p>
          <a:p>
            <a:endParaRPr lang="pt-BR" sz="2800" dirty="0" smtClean="0"/>
          </a:p>
          <a:p>
            <a:pPr algn="just"/>
            <a:r>
              <a:rPr lang="pt-BR" dirty="0" smtClean="0"/>
              <a:t>Em havendo alteração unilateral do contrato que aumente os encargos do contratado, a Administração deverá restabelecer, por aditamento, o equilíbrio econômico-financeiro inicial.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defRPr/>
            </a:pPr>
            <a:r>
              <a:rPr lang="pt-BR" sz="4000" b="1" dirty="0" smtClean="0">
                <a:solidFill>
                  <a:schemeClr val="tx1"/>
                </a:solidFill>
              </a:rPr>
              <a:t>    EXTINÇÃO DO CONTRATO</a:t>
            </a:r>
          </a:p>
        </p:txBody>
      </p:sp>
      <p:sp>
        <p:nvSpPr>
          <p:cNvPr id="66563"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eaLnBrk="1" hangingPunct="1"/>
            <a:endParaRPr lang="pt-BR" dirty="0" smtClean="0">
              <a:effectLst/>
            </a:endParaRPr>
          </a:p>
          <a:p>
            <a:pPr algn="just" eaLnBrk="1" hangingPunct="1"/>
            <a:r>
              <a:rPr lang="pt-BR" dirty="0" smtClean="0">
                <a:effectLst/>
              </a:rPr>
              <a:t>É a cessação do objeto do vínculo obrigacional entre as partes pelo integral cumprimento de suas cláusulas ou pelo seu rompimento, através da rescisão ou anulação.</a:t>
            </a:r>
          </a:p>
          <a:p>
            <a:pPr algn="just" eaLnBrk="1" hangingPunct="1"/>
            <a:r>
              <a:rPr lang="pt-BR" dirty="0" smtClean="0">
                <a:effectLst/>
              </a:rPr>
              <a:t>Com a extinção, desaparecem as relação negociais entre os contratantes</a:t>
            </a:r>
          </a:p>
          <a:p>
            <a:pPr algn="just" eaLnBrk="1" hangingPunct="1"/>
            <a:endParaRPr lang="pt-BR" dirty="0" smtClean="0">
              <a:effectLst/>
            </a:endParaRPr>
          </a:p>
          <a:p>
            <a:pPr eaLnBrk="1" hangingPunct="1"/>
            <a:endParaRPr lang="pt-BR" dirty="0" smtClean="0">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eaLnBrk="1" hangingPunct="1">
              <a:defRPr/>
            </a:pPr>
            <a:r>
              <a:rPr lang="pt-BR" sz="4000" b="1" dirty="0" smtClean="0">
                <a:solidFill>
                  <a:schemeClr val="tx1"/>
                </a:solidFill>
              </a:rPr>
              <a:t>       EXTINÇÃO DO CONTRATO – CONCLUSÃO DO OBJETO</a:t>
            </a:r>
          </a:p>
        </p:txBody>
      </p:sp>
      <p:sp>
        <p:nvSpPr>
          <p:cNvPr id="67587"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eaLnBrk="1" hangingPunct="1"/>
            <a:endParaRPr lang="pt-BR" dirty="0" smtClean="0">
              <a:effectLst/>
            </a:endParaRPr>
          </a:p>
          <a:p>
            <a:pPr algn="just" eaLnBrk="1" hangingPunct="1"/>
            <a:r>
              <a:rPr lang="pt-BR" dirty="0" smtClean="0">
                <a:effectLst/>
              </a:rPr>
              <a:t>Ocorre quando as partes cumprem integralmente suas prestações contratuais, ou seja, a realização do objeto do ajuste por uma delas e o pagamento do preço pela outra.</a:t>
            </a:r>
          </a:p>
          <a:p>
            <a:pPr algn="just" eaLnBrk="1" hangingPunct="1"/>
            <a:r>
              <a:rPr lang="pt-BR" dirty="0" smtClean="0">
                <a:effectLst/>
              </a:rPr>
              <a:t>Com o recebimento definitivo, gera-se o reconhecimento da conclusão do objeto e a sua extinção.</a:t>
            </a:r>
          </a:p>
          <a:p>
            <a:pPr eaLnBrk="1" hangingPunct="1"/>
            <a:endParaRPr lang="pt-BR" dirty="0" smtClean="0">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pt-BR" sz="4000" b="1" dirty="0" smtClean="0">
                <a:solidFill>
                  <a:schemeClr val="tx1"/>
                </a:solidFill>
              </a:rPr>
              <a:t>       EXTINÇÃO DO CONTRATO – TÉRMINO DO PRAZO</a:t>
            </a:r>
          </a:p>
        </p:txBody>
      </p:sp>
      <p:sp>
        <p:nvSpPr>
          <p:cNvPr id="68611"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eaLnBrk="1" hangingPunct="1"/>
            <a:endParaRPr lang="pt-BR" dirty="0" smtClean="0">
              <a:effectLst/>
            </a:endParaRPr>
          </a:p>
          <a:p>
            <a:pPr algn="just" eaLnBrk="1" hangingPunct="1"/>
            <a:r>
              <a:rPr lang="pt-BR" dirty="0" smtClean="0">
                <a:effectLst/>
              </a:rPr>
              <a:t>Ocorre nos contratos por tempo determinado em que o prazo se expira, gerando a extinção do contrato.</a:t>
            </a:r>
          </a:p>
          <a:p>
            <a:pPr algn="just" eaLnBrk="1" hangingPunct="1"/>
            <a:r>
              <a:rPr lang="pt-BR" dirty="0" smtClean="0">
                <a:effectLst/>
              </a:rPr>
              <a:t>Com a expiração do prazo de vigência contratual opera-se a extinção do contrato</a:t>
            </a:r>
          </a:p>
          <a:p>
            <a:pPr eaLnBrk="1" hangingPunct="1"/>
            <a:endParaRPr lang="pt-BR" dirty="0" smtClean="0">
              <a:effectLst/>
            </a:endParaRPr>
          </a:p>
          <a:p>
            <a:pPr eaLnBrk="1" hangingPunct="1"/>
            <a:endParaRPr lang="pt-BR" dirty="0" smtClean="0">
              <a:effectLs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eaLnBrk="1" hangingPunct="1">
              <a:defRPr/>
            </a:pPr>
            <a:r>
              <a:rPr lang="pt-BR" sz="3600" b="1" dirty="0" smtClean="0">
                <a:solidFill>
                  <a:schemeClr val="tx1"/>
                </a:solidFill>
              </a:rPr>
              <a:t>      INEXECUÇÃO DO CONTRATO</a:t>
            </a:r>
          </a:p>
        </p:txBody>
      </p:sp>
      <p:sp>
        <p:nvSpPr>
          <p:cNvPr id="77827"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eaLnBrk="1" hangingPunct="1">
              <a:buFont typeface="Wingdings" pitchFamily="2" charset="2"/>
              <a:buNone/>
            </a:pPr>
            <a:endParaRPr lang="pt-BR" dirty="0" smtClean="0">
              <a:effectLst/>
            </a:endParaRPr>
          </a:p>
          <a:p>
            <a:pPr algn="just" eaLnBrk="1" hangingPunct="1"/>
            <a:r>
              <a:rPr lang="pt-BR" dirty="0" smtClean="0">
                <a:effectLst/>
              </a:rPr>
              <a:t>É o descumprimento de suas cláusulas, no todo ou em parte.</a:t>
            </a:r>
          </a:p>
          <a:p>
            <a:pPr algn="just" eaLnBrk="1" hangingPunct="1"/>
            <a:r>
              <a:rPr lang="pt-BR" dirty="0" smtClean="0">
                <a:effectLst/>
              </a:rPr>
              <a:t>Pode ocorrer por ação ou omissão</a:t>
            </a:r>
          </a:p>
          <a:p>
            <a:pPr algn="just" eaLnBrk="1" hangingPunct="1"/>
            <a:r>
              <a:rPr lang="pt-BR" dirty="0" smtClean="0">
                <a:effectLst/>
              </a:rPr>
              <a:t>Pode ser culposa ou sem culpa</a:t>
            </a:r>
          </a:p>
          <a:p>
            <a:pPr algn="just" eaLnBrk="1" hangingPunct="1"/>
            <a:r>
              <a:rPr lang="pt-BR" dirty="0" smtClean="0">
                <a:effectLst/>
              </a:rPr>
              <a:t>Enseja retardamento da execução do contrato ou descumprimento integral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71472" y="571480"/>
            <a:ext cx="8229600" cy="1143000"/>
          </a:xfrm>
        </p:spPr>
        <p:txBody>
          <a:bodyPr/>
          <a:lstStyle/>
          <a:p>
            <a:pPr eaLnBrk="1" hangingPunct="1">
              <a:defRPr/>
            </a:pPr>
            <a:r>
              <a:rPr lang="pt-BR" sz="3600" b="1" dirty="0" smtClean="0">
                <a:solidFill>
                  <a:schemeClr val="tx1"/>
                </a:solidFill>
              </a:rPr>
              <a:t>CONTRATO ADMINISTRATIVO</a:t>
            </a:r>
          </a:p>
        </p:txBody>
      </p:sp>
      <p:sp>
        <p:nvSpPr>
          <p:cNvPr id="10243" name="Rectangle 3"/>
          <p:cNvSpPr>
            <a:spLocks noGrp="1" noChangeArrowheads="1"/>
          </p:cNvSpPr>
          <p:nvPr>
            <p:ph type="body" sz="half" idx="1"/>
          </p:nvPr>
        </p:nvSpPr>
        <p:spPr>
          <a:xfrm>
            <a:off x="468313" y="1628775"/>
            <a:ext cx="8218487" cy="4321175"/>
          </a:xfrm>
        </p:spPr>
        <p:txBody>
          <a:bodyPr/>
          <a:lstStyle/>
          <a:p>
            <a:pPr eaLnBrk="1" hangingPunct="1"/>
            <a:endParaRPr lang="pt-BR" b="1" dirty="0" smtClean="0">
              <a:effectLst/>
            </a:endParaRPr>
          </a:p>
          <a:p>
            <a:pPr algn="just" eaLnBrk="1" hangingPunct="1"/>
            <a:r>
              <a:rPr lang="pt-BR" dirty="0" smtClean="0">
                <a:effectLst/>
              </a:rPr>
              <a:t>Contrato administrativo é o ajuste que a Administração Pública, agindo nessa qualidade, firma com o particular ou com outra entidade administrativa para a consecução de seus objetivos de interesse público, nas condições estabelecidas pela própria Administração.</a:t>
            </a:r>
          </a:p>
          <a:p>
            <a:pPr eaLnBrk="1" hangingPunct="1"/>
            <a:endParaRPr lang="pt-BR" sz="2800" b="1" dirty="0" smtClean="0">
              <a:effectLs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r>
              <a:rPr lang="pt-BR" sz="3600" b="1" smtClean="0">
                <a:solidFill>
                  <a:schemeClr val="tx1"/>
                </a:solidFill>
              </a:rPr>
              <a:t>INEXECUÇÃO SEM CULPA</a:t>
            </a:r>
          </a:p>
        </p:txBody>
      </p:sp>
      <p:sp>
        <p:nvSpPr>
          <p:cNvPr id="79875"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Decorre de atos ou fatos estranhos à conduta da parte, retardando ou impedindo totalmente a execução do contrato.</a:t>
            </a:r>
          </a:p>
          <a:p>
            <a:pPr algn="just" eaLnBrk="1" hangingPunct="1"/>
            <a:r>
              <a:rPr lang="pt-BR" dirty="0" smtClean="0">
                <a:effectLst/>
              </a:rPr>
              <a:t>Não haverá responsabilidade para os contratantes, porque os eventos são causas justificadoras da inexecução do contrato.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r>
              <a:rPr lang="pt-BR" sz="3600" b="1" dirty="0" smtClean="0">
                <a:solidFill>
                  <a:schemeClr val="tx1"/>
                </a:solidFill>
              </a:rPr>
              <a:t>        CAUSAS JUSTIFICADORAS DA INEXECUÇÃO DO CONTRATO</a:t>
            </a:r>
          </a:p>
        </p:txBody>
      </p:sp>
      <p:sp>
        <p:nvSpPr>
          <p:cNvPr id="80899"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smtClean="0">
              <a:effectLst/>
            </a:endParaRPr>
          </a:p>
          <a:p>
            <a:pPr eaLnBrk="1" hangingPunct="1">
              <a:buFont typeface="Wingdings" pitchFamily="2" charset="2"/>
              <a:buNone/>
            </a:pPr>
            <a:endParaRPr lang="pt-BR" smtClean="0">
              <a:effectLst/>
            </a:endParaRPr>
          </a:p>
          <a:p>
            <a:pPr eaLnBrk="1" hangingPunct="1"/>
            <a:r>
              <a:rPr lang="pt-BR" smtClean="0">
                <a:effectLst/>
              </a:rPr>
              <a:t>Teoria da imprevisão</a:t>
            </a:r>
          </a:p>
          <a:p>
            <a:pPr eaLnBrk="1" hangingPunct="1"/>
            <a:r>
              <a:rPr lang="pt-BR" smtClean="0">
                <a:effectLst/>
              </a:rPr>
              <a:t>Força maior</a:t>
            </a:r>
          </a:p>
          <a:p>
            <a:pPr eaLnBrk="1" hangingPunct="1"/>
            <a:r>
              <a:rPr lang="pt-BR" smtClean="0">
                <a:effectLst/>
              </a:rPr>
              <a:t>Caso fortuito</a:t>
            </a:r>
          </a:p>
          <a:p>
            <a:pPr eaLnBrk="1" hangingPunct="1"/>
            <a:r>
              <a:rPr lang="pt-BR" smtClean="0">
                <a:effectLst/>
              </a:rPr>
              <a:t>Fato do Príncipe</a:t>
            </a:r>
          </a:p>
          <a:p>
            <a:pPr eaLnBrk="1" hangingPunct="1"/>
            <a:r>
              <a:rPr lang="pt-BR" smtClean="0">
                <a:effectLst/>
              </a:rPr>
              <a:t>Fato da Administração</a:t>
            </a:r>
          </a:p>
          <a:p>
            <a:pPr eaLnBrk="1" hangingPunct="1"/>
            <a:r>
              <a:rPr lang="pt-BR" smtClean="0">
                <a:effectLst/>
              </a:rPr>
              <a:t>Interferência imprevistas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defRPr/>
            </a:pPr>
            <a:r>
              <a:rPr lang="pt-BR" sz="3600" b="1" smtClean="0">
                <a:solidFill>
                  <a:schemeClr val="tx1"/>
                </a:solidFill>
              </a:rPr>
              <a:t>CARACTERÍSTICAS DA INEXECUÇÃO</a:t>
            </a:r>
          </a:p>
        </p:txBody>
      </p:sp>
      <p:sp>
        <p:nvSpPr>
          <p:cNvPr id="88067"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smtClean="0">
              <a:effectLst/>
            </a:endParaRPr>
          </a:p>
          <a:p>
            <a:pPr eaLnBrk="1" hangingPunct="1"/>
            <a:r>
              <a:rPr lang="pt-BR" smtClean="0">
                <a:effectLst/>
              </a:rPr>
              <a:t>Responsabilidade Civil</a:t>
            </a:r>
          </a:p>
          <a:p>
            <a:pPr eaLnBrk="1" hangingPunct="1"/>
            <a:endParaRPr lang="pt-BR" smtClean="0">
              <a:effectLst/>
            </a:endParaRPr>
          </a:p>
          <a:p>
            <a:pPr eaLnBrk="1" hangingPunct="1"/>
            <a:r>
              <a:rPr lang="pt-BR" smtClean="0">
                <a:effectLst/>
              </a:rPr>
              <a:t>Responsabilidade Administrativa</a:t>
            </a:r>
          </a:p>
          <a:p>
            <a:pPr eaLnBrk="1" hangingPunct="1"/>
            <a:endParaRPr lang="pt-BR" smtClean="0">
              <a:effectLst/>
            </a:endParaRPr>
          </a:p>
          <a:p>
            <a:pPr eaLnBrk="1" hangingPunct="1"/>
            <a:r>
              <a:rPr lang="pt-BR" smtClean="0">
                <a:effectLst/>
              </a:rPr>
              <a:t>Suspensão provisória</a:t>
            </a:r>
          </a:p>
          <a:p>
            <a:pPr eaLnBrk="1" hangingPunct="1"/>
            <a:endParaRPr lang="pt-BR" smtClean="0">
              <a:effectLst/>
            </a:endParaRPr>
          </a:p>
          <a:p>
            <a:pPr eaLnBrk="1" hangingPunct="1"/>
            <a:r>
              <a:rPr lang="pt-BR" smtClean="0">
                <a:effectLst/>
              </a:rPr>
              <a:t>Declaração de inidoneidade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defRPr/>
            </a:pPr>
            <a:r>
              <a:rPr lang="pt-BR" sz="3600" b="1" smtClean="0">
                <a:solidFill>
                  <a:schemeClr val="tx1"/>
                </a:solidFill>
              </a:rPr>
              <a:t>RESCISÃO DO CONTRATO</a:t>
            </a:r>
          </a:p>
        </p:txBody>
      </p:sp>
      <p:sp>
        <p:nvSpPr>
          <p:cNvPr id="95235"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eaLnBrk="1" hangingPunct="1">
              <a:buFont typeface="Wingdings" pitchFamily="2" charset="2"/>
              <a:buNone/>
            </a:pPr>
            <a:endParaRPr lang="pt-BR" dirty="0" smtClean="0">
              <a:effectLst/>
            </a:endParaRPr>
          </a:p>
          <a:p>
            <a:pPr algn="just" eaLnBrk="1" hangingPunct="1"/>
            <a:r>
              <a:rPr lang="pt-BR" dirty="0" smtClean="0">
                <a:effectLst/>
              </a:rPr>
              <a:t>É o desfazimento do contrato durante sua execução por inadimplência de uma das partes, pela superveniência de eventos que impeçam ou tornem inconveniente o prosseguimento do ajuste ou pela ocorrência de fatos que acarretem seu rompimento de pleno direito.</a:t>
            </a:r>
          </a:p>
          <a:p>
            <a:pPr eaLnBrk="1" hangingPunct="1"/>
            <a:endParaRPr lang="pt-BR" dirty="0" smtClean="0">
              <a:effectLs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eaLnBrk="1" hangingPunct="1">
              <a:defRPr/>
            </a:pPr>
            <a:r>
              <a:rPr lang="pt-BR" sz="3600" b="1" smtClean="0">
                <a:solidFill>
                  <a:schemeClr val="tx1"/>
                </a:solidFill>
              </a:rPr>
              <a:t>ESPÉCIES DE RESCISÃO CONTRATUAL</a:t>
            </a:r>
          </a:p>
        </p:txBody>
      </p:sp>
      <p:sp>
        <p:nvSpPr>
          <p:cNvPr id="96259"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smtClean="0">
              <a:effectLst/>
            </a:endParaRPr>
          </a:p>
          <a:p>
            <a:pPr eaLnBrk="1" hangingPunct="1">
              <a:buFont typeface="Wingdings" pitchFamily="2" charset="2"/>
              <a:buNone/>
            </a:pPr>
            <a:endParaRPr lang="pt-BR" smtClean="0">
              <a:effectLst/>
            </a:endParaRPr>
          </a:p>
          <a:p>
            <a:pPr eaLnBrk="1" hangingPunct="1"/>
            <a:r>
              <a:rPr lang="pt-BR" smtClean="0">
                <a:effectLst/>
              </a:rPr>
              <a:t>Rescisão administrativa</a:t>
            </a:r>
          </a:p>
          <a:p>
            <a:pPr eaLnBrk="1" hangingPunct="1"/>
            <a:r>
              <a:rPr lang="pt-BR" smtClean="0">
                <a:effectLst/>
              </a:rPr>
              <a:t>Rescisão amigável</a:t>
            </a:r>
          </a:p>
          <a:p>
            <a:pPr eaLnBrk="1" hangingPunct="1"/>
            <a:r>
              <a:rPr lang="pt-BR" smtClean="0">
                <a:effectLst/>
              </a:rPr>
              <a:t>Rescisão judicial</a:t>
            </a:r>
          </a:p>
          <a:p>
            <a:pPr eaLnBrk="1" hangingPunct="1"/>
            <a:r>
              <a:rPr lang="pt-BR" smtClean="0">
                <a:effectLst/>
              </a:rPr>
              <a:t>Rescisão de pleno direito</a:t>
            </a:r>
          </a:p>
          <a:p>
            <a:pPr eaLnBrk="1" hangingPunct="1"/>
            <a:endParaRPr lang="pt-BR" smtClean="0">
              <a:effectLst/>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eaLnBrk="1" hangingPunct="1">
              <a:defRPr/>
            </a:pPr>
            <a:r>
              <a:rPr lang="pt-BR" sz="3600" b="1" dirty="0" smtClean="0">
                <a:solidFill>
                  <a:schemeClr val="tx1"/>
                </a:solidFill>
              </a:rPr>
              <a:t>    RESCISÃO ADMINISTRATIVA</a:t>
            </a:r>
          </a:p>
        </p:txBody>
      </p:sp>
      <p:sp>
        <p:nvSpPr>
          <p:cNvPr id="97283"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eaLnBrk="1" hangingPunct="1">
              <a:buFont typeface="Wingdings" pitchFamily="2" charset="2"/>
              <a:buNone/>
            </a:pPr>
            <a:endParaRPr lang="pt-BR" dirty="0" smtClean="0">
              <a:effectLst/>
            </a:endParaRPr>
          </a:p>
          <a:p>
            <a:pPr algn="just" eaLnBrk="1" hangingPunct="1"/>
            <a:r>
              <a:rPr lang="pt-BR" dirty="0" smtClean="0">
                <a:effectLst/>
              </a:rPr>
              <a:t>É a efetivada por ato próprio e unilateral da Administração, por inadimplência do contratado por interesse do serviço público.</a:t>
            </a:r>
          </a:p>
          <a:p>
            <a:pPr algn="just" eaLnBrk="1" hangingPunct="1"/>
            <a:r>
              <a:rPr lang="pt-BR" dirty="0" smtClean="0">
                <a:effectLst/>
              </a:rPr>
              <a:t>A Administração põe termo à execução do contrato e assume seu objeto, independentemente de ordem judicial</a:t>
            </a:r>
          </a:p>
          <a:p>
            <a:pPr algn="just" eaLnBrk="1" hangingPunct="1"/>
            <a:endParaRPr lang="pt-BR" dirty="0" smtClean="0">
              <a:effectLs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914400" y="714356"/>
            <a:ext cx="8229600" cy="1143000"/>
          </a:xfrm>
        </p:spPr>
        <p:txBody>
          <a:bodyPr/>
          <a:lstStyle/>
          <a:p>
            <a:pPr eaLnBrk="1" hangingPunct="1">
              <a:defRPr/>
            </a:pPr>
            <a:r>
              <a:rPr lang="pt-BR" sz="3600" b="1" dirty="0" smtClean="0">
                <a:solidFill>
                  <a:schemeClr val="tx1"/>
                </a:solidFill>
              </a:rPr>
              <a:t>RESCISÃO ADMINISTRATIVA POR INADIMPLÊNCIA DO CONTRATADO</a:t>
            </a:r>
          </a:p>
        </p:txBody>
      </p:sp>
      <p:sp>
        <p:nvSpPr>
          <p:cNvPr id="99331"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Ocorre quando se descumpre cláusula essencial de contrato gerando retardamento ou paralisação da execução  ou desvirtuamento do seu objeto.</a:t>
            </a:r>
          </a:p>
          <a:p>
            <a:pPr algn="just" eaLnBrk="1" hangingPunct="1"/>
            <a:r>
              <a:rPr lang="pt-BR" dirty="0" smtClean="0">
                <a:effectLst/>
              </a:rPr>
              <a:t>Inadimplência culposa – resultante de imprudência, negligência ou imperícia</a:t>
            </a:r>
          </a:p>
          <a:p>
            <a:pPr algn="just" eaLnBrk="1" hangingPunct="1"/>
            <a:r>
              <a:rPr lang="pt-BR" dirty="0" smtClean="0">
                <a:effectLst/>
              </a:rPr>
              <a:t>Inadimplência sem culpa – decorrente de força maior, caso fortuito, fato do princípio ou fato da Administração</a:t>
            </a:r>
          </a:p>
          <a:p>
            <a:pPr algn="just" eaLnBrk="1" hangingPunct="1"/>
            <a:endParaRPr lang="pt-BR" dirty="0" smtClean="0">
              <a:effectLst/>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defRPr/>
            </a:pPr>
            <a:r>
              <a:rPr lang="pt-BR" sz="3600" b="1" dirty="0" smtClean="0">
                <a:solidFill>
                  <a:schemeClr val="tx1"/>
                </a:solidFill>
              </a:rPr>
              <a:t>     INADIMPLÊNCIA CULPOSA</a:t>
            </a:r>
          </a:p>
        </p:txBody>
      </p:sp>
      <p:sp>
        <p:nvSpPr>
          <p:cNvPr id="100355"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Obriga o contratado a reparar o dano</a:t>
            </a:r>
          </a:p>
          <a:p>
            <a:pPr algn="just" eaLnBrk="1" hangingPunct="1"/>
            <a:r>
              <a:rPr lang="pt-BR" dirty="0" smtClean="0">
                <a:effectLst/>
              </a:rPr>
              <a:t>Autoriza a Administração a utilizar as garantias</a:t>
            </a:r>
          </a:p>
          <a:p>
            <a:pPr algn="just" eaLnBrk="1" hangingPunct="1"/>
            <a:r>
              <a:rPr lang="pt-BR" dirty="0" smtClean="0">
                <a:effectLst/>
              </a:rPr>
              <a:t>Autoriza a Administração a reter os créditos do inadimplente para pagar os prejuízos decorrentes da inexecução</a:t>
            </a:r>
          </a:p>
          <a:p>
            <a:pPr algn="just" eaLnBrk="1" hangingPunct="1"/>
            <a:r>
              <a:rPr lang="pt-BR" dirty="0" smtClean="0">
                <a:effectLst/>
              </a:rPr>
              <a:t>Gera aplicabilidade de sanções – suspensão provisória, declaração de inidoneidade, dentre outras</a:t>
            </a:r>
          </a:p>
          <a:p>
            <a:pPr algn="just" eaLnBrk="1" hangingPunct="1"/>
            <a:endParaRPr lang="pt-BR" dirty="0" smtClean="0">
              <a:effectLst/>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defRPr/>
            </a:pPr>
            <a:r>
              <a:rPr lang="pt-BR" sz="3600" b="1" dirty="0" smtClean="0">
                <a:solidFill>
                  <a:schemeClr val="tx1"/>
                </a:solidFill>
              </a:rPr>
              <a:t>      INADIMPLÊNCIA SEM CULPA</a:t>
            </a:r>
          </a:p>
        </p:txBody>
      </p:sp>
      <p:sp>
        <p:nvSpPr>
          <p:cNvPr id="101379"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sz="2800" dirty="0" smtClean="0">
              <a:effectLst/>
            </a:endParaRPr>
          </a:p>
          <a:p>
            <a:pPr algn="just" eaLnBrk="1" hangingPunct="1"/>
            <a:r>
              <a:rPr lang="pt-BR" sz="2800" dirty="0" smtClean="0">
                <a:effectLst/>
              </a:rPr>
              <a:t>Não será devida indenização pelo contratado</a:t>
            </a:r>
          </a:p>
          <a:p>
            <a:pPr algn="just" eaLnBrk="1" hangingPunct="1"/>
            <a:r>
              <a:rPr lang="pt-BR" sz="2800" dirty="0" smtClean="0">
                <a:effectLst/>
              </a:rPr>
              <a:t>A Administração não poderá reter garantias nem créditos do contratado</a:t>
            </a:r>
          </a:p>
          <a:p>
            <a:pPr algn="just" eaLnBrk="1" hangingPunct="1"/>
            <a:r>
              <a:rPr lang="pt-BR" sz="2800" dirty="0" smtClean="0">
                <a:effectLst/>
              </a:rPr>
              <a:t>A Administração assume o objeto do contrato, no local e estado em que se encontre e prossegue na execução</a:t>
            </a:r>
          </a:p>
          <a:p>
            <a:pPr algn="just" eaLnBrk="1" hangingPunct="1"/>
            <a:r>
              <a:rPr lang="pt-BR" sz="2800" dirty="0" smtClean="0">
                <a:effectLst/>
              </a:rPr>
              <a:t>Nesse caso pode-se recorrer ao instituto da ocupação provisória para impedir a prolongada paralisação das obras e serviços</a:t>
            </a:r>
          </a:p>
          <a:p>
            <a:pPr eaLnBrk="1" hangingPunct="1"/>
            <a:endParaRPr lang="pt-BR" sz="2800" dirty="0" smtClean="0">
              <a:effectLst/>
            </a:endParaRPr>
          </a:p>
          <a:p>
            <a:pPr eaLnBrk="1" hangingPunct="1"/>
            <a:endParaRPr lang="pt-BR" sz="2800" dirty="0" smtClean="0">
              <a:effectLs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defRPr/>
            </a:pPr>
            <a:r>
              <a:rPr lang="pt-BR" sz="3600" b="1" dirty="0" smtClean="0">
                <a:solidFill>
                  <a:schemeClr val="tx1"/>
                </a:solidFill>
              </a:rPr>
              <a:t>     RESCISÃO POR INTERESSE PÚBLICO</a:t>
            </a:r>
          </a:p>
        </p:txBody>
      </p:sp>
      <p:sp>
        <p:nvSpPr>
          <p:cNvPr id="102403"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O interesse público autoriza a cessação do ajuste quando se torna inútil ou prejudicial à coletividade</a:t>
            </a:r>
          </a:p>
          <a:p>
            <a:pPr algn="just" eaLnBrk="1" hangingPunct="1"/>
            <a:r>
              <a:rPr lang="pt-BR" dirty="0" smtClean="0">
                <a:effectLst/>
              </a:rPr>
              <a:t>A Administração fixará o valor da indenização cabível</a:t>
            </a:r>
          </a:p>
          <a:p>
            <a:pPr algn="just" eaLnBrk="1" hangingPunct="1"/>
            <a:r>
              <a:rPr lang="pt-BR" dirty="0" smtClean="0">
                <a:effectLst/>
              </a:rPr>
              <a:t>Caso o contratado não concorde com os valores deverá recorrer às vias judiciais</a:t>
            </a:r>
          </a:p>
          <a:p>
            <a:pPr algn="just" eaLnBrk="1" hangingPunct="1"/>
            <a:endParaRPr lang="pt-BR" dirty="0" smtClean="0">
              <a:effectLst/>
            </a:endParaRPr>
          </a:p>
          <a:p>
            <a:pPr algn="just" eaLnBrk="1" hangingPunct="1"/>
            <a:endParaRPr lang="pt-BR" dirty="0" smtClean="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42910" y="571480"/>
            <a:ext cx="8229600" cy="1143000"/>
          </a:xfrm>
        </p:spPr>
        <p:txBody>
          <a:bodyPr/>
          <a:lstStyle/>
          <a:p>
            <a:pPr eaLnBrk="1" hangingPunct="1">
              <a:defRPr/>
            </a:pPr>
            <a:r>
              <a:rPr lang="pt-BR" sz="3600" b="1" dirty="0" smtClean="0">
                <a:solidFill>
                  <a:schemeClr val="tx1"/>
                </a:solidFill>
              </a:rPr>
              <a:t>CARACTERÍSTICAS DO CONTRATO ADMINISTRATIVO</a:t>
            </a:r>
          </a:p>
        </p:txBody>
      </p:sp>
      <p:sp>
        <p:nvSpPr>
          <p:cNvPr id="11267" name="Rectangle 3"/>
          <p:cNvSpPr>
            <a:spLocks noGrp="1" noChangeArrowheads="1"/>
          </p:cNvSpPr>
          <p:nvPr>
            <p:ph type="body" sz="half" idx="1"/>
          </p:nvPr>
        </p:nvSpPr>
        <p:spPr>
          <a:xfrm>
            <a:off x="468313" y="1628775"/>
            <a:ext cx="8218487" cy="4321175"/>
          </a:xfrm>
        </p:spPr>
        <p:txBody>
          <a:bodyPr/>
          <a:lstStyle/>
          <a:p>
            <a:pPr eaLnBrk="1" hangingPunct="1"/>
            <a:endParaRPr lang="pt-BR" b="1" dirty="0" smtClean="0">
              <a:effectLst/>
            </a:endParaRPr>
          </a:p>
          <a:p>
            <a:pPr algn="just" eaLnBrk="1" hangingPunct="1"/>
            <a:r>
              <a:rPr lang="pt-BR" dirty="0" smtClean="0"/>
              <a:t>Presença da Administração Pública como Poder Público;</a:t>
            </a:r>
          </a:p>
          <a:p>
            <a:pPr algn="just" eaLnBrk="1" hangingPunct="1"/>
            <a:r>
              <a:rPr lang="pt-BR" dirty="0" smtClean="0">
                <a:effectLst/>
              </a:rPr>
              <a:t>Finalidade Pública;</a:t>
            </a:r>
          </a:p>
          <a:p>
            <a:pPr algn="just" eaLnBrk="1" hangingPunct="1"/>
            <a:r>
              <a:rPr lang="pt-BR" dirty="0" smtClean="0"/>
              <a:t>Obediência à forma prescrita em lei;</a:t>
            </a:r>
          </a:p>
          <a:p>
            <a:pPr algn="just" eaLnBrk="1" hangingPunct="1"/>
            <a:r>
              <a:rPr lang="pt-BR" dirty="0" smtClean="0">
                <a:effectLst/>
              </a:rPr>
              <a:t>Procedimento Legal;</a:t>
            </a:r>
          </a:p>
          <a:p>
            <a:pPr algn="just" eaLnBrk="1" hangingPunct="1"/>
            <a:r>
              <a:rPr lang="pt-BR" dirty="0" smtClean="0"/>
              <a:t>Natureza de Contrato de Adesão</a:t>
            </a:r>
          </a:p>
          <a:p>
            <a:pPr algn="just" eaLnBrk="1" hangingPunct="1"/>
            <a:r>
              <a:rPr lang="pt-BR" dirty="0" smtClean="0">
                <a:effectLst/>
              </a:rPr>
              <a:t>Cláusulas Exorbitantes</a:t>
            </a:r>
          </a:p>
          <a:p>
            <a:pPr eaLnBrk="1" hangingPunct="1"/>
            <a:endParaRPr lang="pt-BR" dirty="0" smtClean="0">
              <a:effectLst/>
            </a:endParaRPr>
          </a:p>
          <a:p>
            <a:pPr eaLnBrk="1" hangingPunct="1"/>
            <a:endParaRPr lang="pt-BR" sz="2800" b="1" dirty="0" smtClean="0">
              <a:effectLs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defRPr/>
            </a:pPr>
            <a:r>
              <a:rPr lang="pt-BR" sz="3600" b="1" smtClean="0">
                <a:solidFill>
                  <a:schemeClr val="tx1"/>
                </a:solidFill>
              </a:rPr>
              <a:t>RESCISÃO AMIGÁVEL</a:t>
            </a:r>
          </a:p>
        </p:txBody>
      </p:sp>
      <p:sp>
        <p:nvSpPr>
          <p:cNvPr id="103427"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É a decorrente de mútuo acordo entre as partes, visando a extinção do contrato.</a:t>
            </a:r>
          </a:p>
          <a:p>
            <a:pPr algn="just" eaLnBrk="1" hangingPunct="1"/>
            <a:r>
              <a:rPr lang="pt-BR" dirty="0" smtClean="0">
                <a:effectLst/>
              </a:rPr>
              <a:t>A rescisão deverá atender à mesma formalidade da contratação</a:t>
            </a:r>
          </a:p>
          <a:p>
            <a:pPr algn="just" eaLnBrk="1" hangingPunct="1"/>
            <a:r>
              <a:rPr lang="pt-BR" dirty="0" smtClean="0">
                <a:effectLst/>
              </a:rPr>
              <a:t>A autoridade signatária deverá ser a mesma do contrato original</a:t>
            </a:r>
          </a:p>
          <a:p>
            <a:pPr algn="just" eaLnBrk="1" hangingPunct="1"/>
            <a:r>
              <a:rPr lang="pt-BR" dirty="0" smtClean="0">
                <a:effectLst/>
              </a:rPr>
              <a:t>Regra: Efeito ex </a:t>
            </a:r>
            <a:r>
              <a:rPr lang="pt-BR" dirty="0" err="1" smtClean="0">
                <a:effectLst/>
              </a:rPr>
              <a:t>nunc</a:t>
            </a:r>
            <a:r>
              <a:rPr lang="pt-BR" dirty="0" smtClean="0">
                <a:effectLst/>
              </a:rPr>
              <a:t> – opera efeito a partir da data em que foi firmada</a:t>
            </a:r>
          </a:p>
          <a:p>
            <a:pPr algn="just" eaLnBrk="1" hangingPunct="1"/>
            <a:endParaRPr lang="pt-BR" dirty="0" smtClean="0">
              <a:effectLst/>
            </a:endParaRPr>
          </a:p>
          <a:p>
            <a:pPr algn="just" eaLnBrk="1" hangingPunct="1"/>
            <a:endParaRPr lang="pt-BR" dirty="0" smtClean="0">
              <a:effectLs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eaLnBrk="1" hangingPunct="1">
              <a:defRPr/>
            </a:pPr>
            <a:r>
              <a:rPr lang="pt-BR" sz="3600" b="1" smtClean="0">
                <a:solidFill>
                  <a:schemeClr val="tx1"/>
                </a:solidFill>
              </a:rPr>
              <a:t>RESCISÃO JUDICIAL</a:t>
            </a:r>
          </a:p>
        </p:txBody>
      </p:sp>
      <p:sp>
        <p:nvSpPr>
          <p:cNvPr id="104451"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dirty="0" smtClean="0">
              <a:effectLst/>
            </a:endParaRPr>
          </a:p>
          <a:p>
            <a:pPr algn="just" eaLnBrk="1" hangingPunct="1"/>
            <a:r>
              <a:rPr lang="pt-BR" dirty="0" smtClean="0">
                <a:effectLst/>
              </a:rPr>
              <a:t>É a decretada pelo Poder Judiciário em ação proposta pela parte que tiver direito à extinção do contrato</a:t>
            </a:r>
          </a:p>
          <a:p>
            <a:pPr algn="just" eaLnBrk="1" hangingPunct="1"/>
            <a:r>
              <a:rPr lang="pt-BR" dirty="0" smtClean="0">
                <a:effectLst/>
              </a:rPr>
              <a:t>Pode ser proposta pela Administração ou pelo contratado</a:t>
            </a:r>
          </a:p>
          <a:p>
            <a:pPr algn="just" eaLnBrk="1" hangingPunct="1"/>
            <a:r>
              <a:rPr lang="pt-BR" dirty="0" smtClean="0">
                <a:effectLst/>
              </a:rPr>
              <a:t>Será obrigatória para o contratado e facultativa para a Administração (pode operar a rescisão administrativamente)</a:t>
            </a:r>
          </a:p>
          <a:p>
            <a:pPr algn="just" eaLnBrk="1" hangingPunct="1">
              <a:buFont typeface="Wingdings" pitchFamily="2" charset="2"/>
              <a:buNone/>
            </a:pPr>
            <a:endParaRPr lang="pt-BR" dirty="0" smtClean="0">
              <a:effectLst/>
            </a:endParaRPr>
          </a:p>
          <a:p>
            <a:pPr algn="just" eaLnBrk="1" hangingPunct="1"/>
            <a:endParaRPr lang="pt-BR" dirty="0" smtClean="0">
              <a:effectLs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pt-BR" sz="3600" b="1" dirty="0" smtClean="0">
                <a:solidFill>
                  <a:schemeClr val="tx1"/>
                </a:solidFill>
              </a:rPr>
              <a:t>         RESCISÃO DE PLENO DIREITO</a:t>
            </a:r>
          </a:p>
        </p:txBody>
      </p:sp>
      <p:sp>
        <p:nvSpPr>
          <p:cNvPr id="105475" name="Rectangle 3"/>
          <p:cNvSpPr>
            <a:spLocks noGrp="1" noChangeArrowheads="1"/>
          </p:cNvSpPr>
          <p:nvPr>
            <p:ph type="body" sz="half" idx="1"/>
          </p:nvPr>
        </p:nvSpPr>
        <p:spPr>
          <a:xfrm>
            <a:off x="468313" y="1125538"/>
            <a:ext cx="8218487" cy="5472112"/>
          </a:xfrm>
        </p:spPr>
        <p:txBody>
          <a:bodyPr/>
          <a:lstStyle/>
          <a:p>
            <a:pPr eaLnBrk="1" hangingPunct="1">
              <a:buFont typeface="Wingdings" pitchFamily="2" charset="2"/>
              <a:buNone/>
            </a:pPr>
            <a:endParaRPr lang="pt-BR" sz="2800" dirty="0" smtClean="0">
              <a:effectLst/>
            </a:endParaRPr>
          </a:p>
          <a:p>
            <a:pPr algn="just" eaLnBrk="1" hangingPunct="1"/>
            <a:r>
              <a:rPr lang="pt-BR" sz="2800" dirty="0" smtClean="0">
                <a:effectLst/>
              </a:rPr>
              <a:t>Ocorre independentemente da manifestação de vontade de qualquer das partes, diante da ocorrência de fato extintivo do contrato.</a:t>
            </a:r>
          </a:p>
          <a:p>
            <a:pPr algn="just" eaLnBrk="1" hangingPunct="1"/>
            <a:r>
              <a:rPr lang="pt-BR" sz="2800" dirty="0" smtClean="0">
                <a:effectLst/>
              </a:rPr>
              <a:t>Exemplos: falecimento do contratado, dissolução de sociedade, falência de empresa.</a:t>
            </a:r>
          </a:p>
          <a:p>
            <a:pPr algn="just" eaLnBrk="1" hangingPunct="1"/>
            <a:r>
              <a:rPr lang="pt-BR" sz="2800" dirty="0" smtClean="0">
                <a:effectLst/>
              </a:rPr>
              <a:t>Não há necessidade de ato formal de rescisão ou decisão judicial</a:t>
            </a:r>
          </a:p>
          <a:p>
            <a:pPr algn="just" eaLnBrk="1" hangingPunct="1"/>
            <a:r>
              <a:rPr lang="pt-BR" sz="2800" dirty="0" smtClean="0">
                <a:effectLst/>
              </a:rPr>
              <a:t>A rescisão pode operar com ou sem indenização, dependendo do contrato</a:t>
            </a:r>
          </a:p>
          <a:p>
            <a:pPr algn="just" eaLnBrk="1" hangingPunct="1"/>
            <a:endParaRPr lang="pt-BR" sz="2800" dirty="0" smtClean="0">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642910" y="714356"/>
            <a:ext cx="8229600" cy="1143000"/>
          </a:xfrm>
        </p:spPr>
        <p:txBody>
          <a:bodyPr/>
          <a:lstStyle/>
          <a:p>
            <a:pPr eaLnBrk="1" hangingPunct="1">
              <a:defRPr/>
            </a:pPr>
            <a:r>
              <a:rPr lang="pt-BR" sz="3600" b="1" dirty="0" smtClean="0">
                <a:solidFill>
                  <a:schemeClr val="tx1"/>
                </a:solidFill>
              </a:rPr>
              <a:t>PRINCIPAIS CLÁSULAS EXORBITANTES</a:t>
            </a:r>
          </a:p>
        </p:txBody>
      </p:sp>
      <p:sp>
        <p:nvSpPr>
          <p:cNvPr id="20483" name="Rectangle 3"/>
          <p:cNvSpPr>
            <a:spLocks noGrp="1" noChangeArrowheads="1"/>
          </p:cNvSpPr>
          <p:nvPr>
            <p:ph type="body" sz="half" idx="1"/>
          </p:nvPr>
        </p:nvSpPr>
        <p:spPr>
          <a:xfrm>
            <a:off x="468313" y="1628775"/>
            <a:ext cx="8218487" cy="4321175"/>
          </a:xfrm>
        </p:spPr>
        <p:txBody>
          <a:bodyPr/>
          <a:lstStyle/>
          <a:p>
            <a:pPr eaLnBrk="1" hangingPunct="1">
              <a:lnSpc>
                <a:spcPct val="80000"/>
              </a:lnSpc>
            </a:pPr>
            <a:endParaRPr lang="pt-BR" sz="2800" b="1" dirty="0" smtClean="0">
              <a:effectLst/>
            </a:endParaRPr>
          </a:p>
          <a:p>
            <a:pPr eaLnBrk="1" hangingPunct="1">
              <a:lnSpc>
                <a:spcPct val="80000"/>
              </a:lnSpc>
            </a:pPr>
            <a:endParaRPr lang="pt-BR" sz="2800" dirty="0" smtClean="0">
              <a:effectLst/>
            </a:endParaRPr>
          </a:p>
          <a:p>
            <a:pPr algn="just" eaLnBrk="1" hangingPunct="1">
              <a:lnSpc>
                <a:spcPct val="80000"/>
              </a:lnSpc>
            </a:pPr>
            <a:r>
              <a:rPr lang="pt-BR" dirty="0" smtClean="0">
                <a:effectLst/>
              </a:rPr>
              <a:t>Alteração e rescisão unilateral do contrato</a:t>
            </a:r>
          </a:p>
          <a:p>
            <a:pPr algn="just" eaLnBrk="1" hangingPunct="1">
              <a:lnSpc>
                <a:spcPct val="80000"/>
              </a:lnSpc>
            </a:pPr>
            <a:r>
              <a:rPr lang="pt-BR" dirty="0" smtClean="0">
                <a:effectLst/>
              </a:rPr>
              <a:t>Equilíbrio econômico-financeiro</a:t>
            </a:r>
          </a:p>
          <a:p>
            <a:pPr algn="just" eaLnBrk="1" hangingPunct="1">
              <a:lnSpc>
                <a:spcPct val="80000"/>
              </a:lnSpc>
            </a:pPr>
            <a:r>
              <a:rPr lang="pt-BR" dirty="0" smtClean="0">
                <a:effectLst/>
              </a:rPr>
              <a:t>Revisão de preços e tarifas</a:t>
            </a:r>
          </a:p>
          <a:p>
            <a:pPr algn="just" eaLnBrk="1" hangingPunct="1">
              <a:lnSpc>
                <a:spcPct val="80000"/>
              </a:lnSpc>
            </a:pPr>
            <a:r>
              <a:rPr lang="pt-BR" dirty="0" err="1" smtClean="0">
                <a:effectLst/>
              </a:rPr>
              <a:t>Inoponibilidade</a:t>
            </a:r>
            <a:r>
              <a:rPr lang="pt-BR" dirty="0" smtClean="0">
                <a:effectLst/>
              </a:rPr>
              <a:t> da exceção de contrato não cumprido</a:t>
            </a:r>
          </a:p>
          <a:p>
            <a:pPr algn="just" eaLnBrk="1" hangingPunct="1">
              <a:lnSpc>
                <a:spcPct val="80000"/>
              </a:lnSpc>
            </a:pPr>
            <a:r>
              <a:rPr lang="pt-BR" dirty="0" smtClean="0">
                <a:effectLst/>
              </a:rPr>
              <a:t>Controle do contrato</a:t>
            </a:r>
          </a:p>
          <a:p>
            <a:pPr algn="just" eaLnBrk="1" hangingPunct="1">
              <a:lnSpc>
                <a:spcPct val="80000"/>
              </a:lnSpc>
            </a:pPr>
            <a:r>
              <a:rPr lang="pt-BR" dirty="0" smtClean="0">
                <a:effectLst/>
              </a:rPr>
              <a:t>Ocupação provisória</a:t>
            </a:r>
          </a:p>
          <a:p>
            <a:pPr algn="just" eaLnBrk="1" hangingPunct="1">
              <a:lnSpc>
                <a:spcPct val="80000"/>
              </a:lnSpc>
            </a:pPr>
            <a:r>
              <a:rPr lang="pt-BR" dirty="0" smtClean="0">
                <a:effectLst/>
              </a:rPr>
              <a:t>Penalidades contratuais</a:t>
            </a:r>
          </a:p>
          <a:p>
            <a:pPr eaLnBrk="1" hangingPunct="1">
              <a:lnSpc>
                <a:spcPct val="80000"/>
              </a:lnSpc>
            </a:pPr>
            <a:endParaRPr lang="pt-BR" sz="2400" b="1" dirty="0" smtClean="0">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defRPr/>
            </a:pPr>
            <a:r>
              <a:rPr lang="pt-BR" sz="3600" b="1" dirty="0" smtClean="0">
                <a:solidFill>
                  <a:schemeClr val="tx1"/>
                </a:solidFill>
              </a:rPr>
              <a:t>ALTERAÇÃO E RESCISÃO UNILATERAIS</a:t>
            </a:r>
          </a:p>
        </p:txBody>
      </p:sp>
      <p:sp>
        <p:nvSpPr>
          <p:cNvPr id="21507" name="Rectangle 3"/>
          <p:cNvSpPr>
            <a:spLocks noGrp="1" noChangeArrowheads="1"/>
          </p:cNvSpPr>
          <p:nvPr>
            <p:ph type="body" sz="half" idx="1"/>
          </p:nvPr>
        </p:nvSpPr>
        <p:spPr>
          <a:xfrm>
            <a:off x="468313" y="1628775"/>
            <a:ext cx="8218487" cy="4321175"/>
          </a:xfrm>
        </p:spPr>
        <p:txBody>
          <a:bodyPr/>
          <a:lstStyle/>
          <a:p>
            <a:pPr algn="just" eaLnBrk="1" hangingPunct="1">
              <a:lnSpc>
                <a:spcPct val="90000"/>
              </a:lnSpc>
            </a:pPr>
            <a:r>
              <a:rPr lang="pt-BR" dirty="0" smtClean="0">
                <a:effectLst/>
              </a:rPr>
              <a:t>É a variação do interesse público que autoriza a alteração do contrato e até mesmo a sua extinção.</a:t>
            </a:r>
          </a:p>
          <a:p>
            <a:pPr algn="just" eaLnBrk="1" hangingPunct="1">
              <a:lnSpc>
                <a:spcPct val="90000"/>
              </a:lnSpc>
            </a:pPr>
            <a:r>
              <a:rPr lang="pt-BR" dirty="0" smtClean="0">
                <a:effectLst/>
              </a:rPr>
              <a:t>É inerente à Administração e pode ser feito ainda que não expressamente prevista em lei ou cláusula contratual</a:t>
            </a:r>
          </a:p>
          <a:p>
            <a:pPr algn="just" eaLnBrk="1" hangingPunct="1">
              <a:lnSpc>
                <a:spcPct val="90000"/>
              </a:lnSpc>
            </a:pPr>
            <a:r>
              <a:rPr lang="pt-BR" dirty="0" smtClean="0">
                <a:effectLst/>
              </a:rPr>
              <a:t>O particular não pode ser valer de tal direito pois o interesse público prevalece sobre o interesse privado</a:t>
            </a:r>
          </a:p>
          <a:p>
            <a:pPr eaLnBrk="1" hangingPunct="1">
              <a:lnSpc>
                <a:spcPct val="90000"/>
              </a:lnSpc>
            </a:pPr>
            <a:endParaRPr lang="pt-BR" sz="2800" b="1" dirty="0" smtClean="0">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14400" y="500042"/>
            <a:ext cx="8229600" cy="1143000"/>
          </a:xfrm>
        </p:spPr>
        <p:txBody>
          <a:bodyPr/>
          <a:lstStyle/>
          <a:p>
            <a:pPr eaLnBrk="1" hangingPunct="1">
              <a:defRPr/>
            </a:pPr>
            <a:r>
              <a:rPr lang="pt-BR" sz="4000" b="1" dirty="0" smtClean="0">
                <a:solidFill>
                  <a:schemeClr val="tx1"/>
                </a:solidFill>
              </a:rPr>
              <a:t>ALTERAÇÃO UNILATERAL</a:t>
            </a:r>
          </a:p>
        </p:txBody>
      </p:sp>
      <p:sp>
        <p:nvSpPr>
          <p:cNvPr id="22531" name="Rectangle 3"/>
          <p:cNvSpPr>
            <a:spLocks noGrp="1" noChangeArrowheads="1"/>
          </p:cNvSpPr>
          <p:nvPr>
            <p:ph type="body" sz="half" idx="1"/>
          </p:nvPr>
        </p:nvSpPr>
        <p:spPr>
          <a:xfrm>
            <a:off x="468313" y="1628775"/>
            <a:ext cx="8218487" cy="4321175"/>
          </a:xfrm>
        </p:spPr>
        <p:txBody>
          <a:bodyPr/>
          <a:lstStyle/>
          <a:p>
            <a:pPr algn="just" eaLnBrk="1" hangingPunct="1">
              <a:lnSpc>
                <a:spcPct val="90000"/>
              </a:lnSpc>
            </a:pPr>
            <a:r>
              <a:rPr lang="pt-BR" dirty="0" smtClean="0">
                <a:effectLst/>
              </a:rPr>
              <a:t>A Administração não pode renunciar previamente à faculdade de exercer tal direito</a:t>
            </a:r>
          </a:p>
          <a:p>
            <a:pPr algn="just" eaLnBrk="1" hangingPunct="1">
              <a:lnSpc>
                <a:spcPct val="90000"/>
              </a:lnSpc>
            </a:pPr>
            <a:r>
              <a:rPr lang="pt-BR" dirty="0" smtClean="0">
                <a:effectLst/>
              </a:rPr>
              <a:t>O fundamento da alteração encontra-se na competência de organizar e administrar as obras e serviços públicos</a:t>
            </a:r>
          </a:p>
          <a:p>
            <a:pPr algn="just" eaLnBrk="1" hangingPunct="1">
              <a:lnSpc>
                <a:spcPct val="90000"/>
              </a:lnSpc>
            </a:pPr>
            <a:r>
              <a:rPr lang="pt-BR" dirty="0" smtClean="0">
                <a:effectLst/>
              </a:rPr>
              <a:t>Somente as cláusulas regulamentares ou de serviço podem ser atingidas pela alteração.</a:t>
            </a:r>
          </a:p>
          <a:p>
            <a:pPr algn="just" eaLnBrk="1" hangingPunct="1">
              <a:lnSpc>
                <a:spcPct val="90000"/>
              </a:lnSpc>
            </a:pPr>
            <a:endParaRPr lang="pt-BR" sz="2800" b="1" dirty="0" smtClean="0">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defRPr/>
            </a:pPr>
            <a:r>
              <a:rPr lang="pt-BR" sz="4000" b="1" dirty="0" smtClean="0">
                <a:solidFill>
                  <a:schemeClr val="tx1"/>
                </a:solidFill>
              </a:rPr>
              <a:t>      RESCISÃO UNILATERAL</a:t>
            </a:r>
          </a:p>
        </p:txBody>
      </p:sp>
      <p:sp>
        <p:nvSpPr>
          <p:cNvPr id="23555" name="Rectangle 3"/>
          <p:cNvSpPr>
            <a:spLocks noGrp="1" noChangeArrowheads="1"/>
          </p:cNvSpPr>
          <p:nvPr>
            <p:ph type="body" sz="half" idx="1"/>
          </p:nvPr>
        </p:nvSpPr>
        <p:spPr>
          <a:xfrm>
            <a:off x="468313" y="1628775"/>
            <a:ext cx="8218487" cy="4321175"/>
          </a:xfrm>
        </p:spPr>
        <p:txBody>
          <a:bodyPr/>
          <a:lstStyle/>
          <a:p>
            <a:pPr algn="just" eaLnBrk="1" hangingPunct="1"/>
            <a:r>
              <a:rPr lang="pt-BR" dirty="0" smtClean="0">
                <a:effectLst/>
              </a:rPr>
              <a:t>É preceito de ordem pública</a:t>
            </a:r>
          </a:p>
          <a:p>
            <a:pPr algn="just" eaLnBrk="1" hangingPunct="1"/>
            <a:r>
              <a:rPr lang="pt-BR" dirty="0" smtClean="0">
                <a:effectLst/>
              </a:rPr>
              <a:t>Não pode ser alegado pelo particular</a:t>
            </a:r>
          </a:p>
          <a:p>
            <a:pPr algn="just" eaLnBrk="1" hangingPunct="1"/>
            <a:r>
              <a:rPr lang="pt-BR" dirty="0" smtClean="0">
                <a:effectLst/>
              </a:rPr>
              <a:t>Decorre do princípio da continuidade do serviço público</a:t>
            </a:r>
          </a:p>
          <a:p>
            <a:pPr algn="just" eaLnBrk="1" hangingPunct="1"/>
            <a:r>
              <a:rPr lang="pt-BR" dirty="0" smtClean="0">
                <a:effectLst/>
              </a:rPr>
              <a:t>Rescisão unilateral ou administrativa pode ocorrer tanto por inadimplência do contrato como por interesse público ou cassação da normal execução do contrato</a:t>
            </a:r>
          </a:p>
          <a:p>
            <a:pPr eaLnBrk="1" hangingPunct="1"/>
            <a:endParaRPr lang="pt-BR" sz="2800" b="1" dirty="0" smtClean="0">
              <a:effectLst/>
            </a:endParaRPr>
          </a:p>
        </p:txBody>
      </p:sp>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2050</Words>
  <Application>Microsoft Office PowerPoint</Application>
  <PresentationFormat>Apresentação na tela (4:3)</PresentationFormat>
  <Paragraphs>278</Paragraphs>
  <Slides>52</Slides>
  <Notes>1</Notes>
  <HiddenSlides>0</HiddenSlides>
  <MMClips>0</MMClips>
  <ScaleCrop>false</ScaleCrop>
  <HeadingPairs>
    <vt:vector size="4" baseType="variant">
      <vt:variant>
        <vt:lpstr>Tema</vt:lpstr>
      </vt:variant>
      <vt:variant>
        <vt:i4>1</vt:i4>
      </vt:variant>
      <vt:variant>
        <vt:lpstr>Títulos de slides</vt:lpstr>
      </vt:variant>
      <vt:variant>
        <vt:i4>52</vt:i4>
      </vt:variant>
    </vt:vector>
  </HeadingPairs>
  <TitlesOfParts>
    <vt:vector size="53" baseType="lpstr">
      <vt:lpstr>Design padrão</vt:lpstr>
      <vt:lpstr>ASPECTOS GERAIS DOS CONTRATOS ADMINISTRATIVOS</vt:lpstr>
      <vt:lpstr>LICITAÇÕES E CONTRATOS</vt:lpstr>
      <vt:lpstr>LICITAÇÕES E CONTRATOS</vt:lpstr>
      <vt:lpstr>CONTRATO ADMINISTRATIVO</vt:lpstr>
      <vt:lpstr>CARACTERÍSTICAS DO CONTRATO ADMINISTRATIVO</vt:lpstr>
      <vt:lpstr>PRINCIPAIS CLÁSULAS EXORBITANTES</vt:lpstr>
      <vt:lpstr>ALTERAÇÃO E RESCISÃO UNILATERAIS</vt:lpstr>
      <vt:lpstr>ALTERAÇÃO UNILATERAL</vt:lpstr>
      <vt:lpstr>      RESCISÃO UNILATERAL</vt:lpstr>
      <vt:lpstr>     EQUILÍBRIO FINANCEIRO</vt:lpstr>
      <vt:lpstr>        REAJUSTAMENTO DE PREÇOS E TARIFAS</vt:lpstr>
      <vt:lpstr>EXCEÇÃO DE CONTRATO NÃO CUMPRIDO</vt:lpstr>
      <vt:lpstr>EXCEÇÃO DE CONTRATO NÃO CUMPRIDO</vt:lpstr>
      <vt:lpstr>    Artigo 78, inciso XV, da Lei nº 8666/93.  </vt:lpstr>
      <vt:lpstr>     CONTROLE DO CONTRATO</vt:lpstr>
      <vt:lpstr>APLICAÇÃO DE PENALIDADES CONTRATUAIS</vt:lpstr>
      <vt:lpstr>    CONTEÚDO DO CONTRATO ADMINISTRATIVO</vt:lpstr>
      <vt:lpstr>       CLÁUSULAS CONTRATUAIS</vt:lpstr>
      <vt:lpstr>     CLÁUSULAS CONTRATUAIS</vt:lpstr>
      <vt:lpstr>  CLÁUSULAS ESSENCIAIS</vt:lpstr>
      <vt:lpstr>     CLÁUSULAS ESSENCIAIS</vt:lpstr>
      <vt:lpstr>GARANTIAS PARA EXECUÇÃO DO CONTRATO</vt:lpstr>
      <vt:lpstr>MODALIDADES DE GARANTIA</vt:lpstr>
      <vt:lpstr>ACOMPANHAMENTO DA EXECUÇÃO DO CONTRATO</vt:lpstr>
      <vt:lpstr>FISCALIZAÇÃO DO CONTRATO</vt:lpstr>
      <vt:lpstr>ORIENTAÇÃO</vt:lpstr>
      <vt:lpstr>RECEBIMENTO DO OBJETO DO CONTRATO</vt:lpstr>
      <vt:lpstr>RECEBIMENTO – OBRAS E SERVIÇOS</vt:lpstr>
      <vt:lpstr>RECEBIMENTO – COMPRAS</vt:lpstr>
      <vt:lpstr>ALTERAÇÃO DO CONTRATO</vt:lpstr>
      <vt:lpstr>ALTERAÇÃO DO CONTRATO</vt:lpstr>
      <vt:lpstr>ALTERAÇÃO DO CONTRATO</vt:lpstr>
      <vt:lpstr>ALTERAÇÃO DO CONTRATO</vt:lpstr>
      <vt:lpstr>ALTERAÇÃO DO CONTRATO</vt:lpstr>
      <vt:lpstr>ALTERAÇÃO DO CONTRATO</vt:lpstr>
      <vt:lpstr>    EXTINÇÃO DO CONTRATO</vt:lpstr>
      <vt:lpstr>       EXTINÇÃO DO CONTRATO – CONCLUSÃO DO OBJETO</vt:lpstr>
      <vt:lpstr>       EXTINÇÃO DO CONTRATO – TÉRMINO DO PRAZO</vt:lpstr>
      <vt:lpstr>      INEXECUÇÃO DO CONTRATO</vt:lpstr>
      <vt:lpstr>INEXECUÇÃO SEM CULPA</vt:lpstr>
      <vt:lpstr>        CAUSAS JUSTIFICADORAS DA INEXECUÇÃO DO CONTRATO</vt:lpstr>
      <vt:lpstr>CARACTERÍSTICAS DA INEXECUÇÃO</vt:lpstr>
      <vt:lpstr>RESCISÃO DO CONTRATO</vt:lpstr>
      <vt:lpstr>ESPÉCIES DE RESCISÃO CONTRATUAL</vt:lpstr>
      <vt:lpstr>    RESCISÃO ADMINISTRATIVA</vt:lpstr>
      <vt:lpstr>RESCISÃO ADMINISTRATIVA POR INADIMPLÊNCIA DO CONTRATADO</vt:lpstr>
      <vt:lpstr>     INADIMPLÊNCIA CULPOSA</vt:lpstr>
      <vt:lpstr>      INADIMPLÊNCIA SEM CULPA</vt:lpstr>
      <vt:lpstr>     RESCISÃO POR INTERESSE PÚBLICO</vt:lpstr>
      <vt:lpstr>RESCISÃO AMIGÁVEL</vt:lpstr>
      <vt:lpstr>RESCISÃO JUDICIAL</vt:lpstr>
      <vt:lpstr>         RESCISÃO DE PLENO DIREITO</vt:lpstr>
    </vt:vector>
  </TitlesOfParts>
  <Company>Cia. Paulista de Obras e Serviços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001834_BARBARA</dc:creator>
  <cp:lastModifiedBy>Diego</cp:lastModifiedBy>
  <cp:revision>30</cp:revision>
  <dcterms:created xsi:type="dcterms:W3CDTF">2013-02-26T19:50:40Z</dcterms:created>
  <dcterms:modified xsi:type="dcterms:W3CDTF">2015-11-05T12:51:11Z</dcterms:modified>
</cp:coreProperties>
</file>