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02" r:id="rId3"/>
    <p:sldId id="312" r:id="rId4"/>
    <p:sldId id="314" r:id="rId5"/>
    <p:sldId id="315" r:id="rId6"/>
    <p:sldId id="310" r:id="rId7"/>
    <p:sldId id="311" r:id="rId8"/>
    <p:sldId id="316" r:id="rId9"/>
    <p:sldId id="301" r:id="rId10"/>
    <p:sldId id="300" r:id="rId11"/>
    <p:sldId id="317" r:id="rId12"/>
    <p:sldId id="304" r:id="rId13"/>
    <p:sldId id="323" r:id="rId14"/>
    <p:sldId id="305" r:id="rId15"/>
    <p:sldId id="306" r:id="rId16"/>
    <p:sldId id="308" r:id="rId17"/>
    <p:sldId id="324" r:id="rId18"/>
    <p:sldId id="318" r:id="rId19"/>
    <p:sldId id="307" r:id="rId20"/>
    <p:sldId id="319" r:id="rId21"/>
    <p:sldId id="320" r:id="rId22"/>
    <p:sldId id="321" r:id="rId23"/>
    <p:sldId id="322" r:id="rId24"/>
    <p:sldId id="298" r:id="rId25"/>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1026" y="4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dirty="0" smtClean="0"/>
              <a:t>Clique para editar o estilo do título mestre</a:t>
            </a:r>
            <a:endParaRPr lang="pt-BR" dirty="0"/>
          </a:p>
        </p:txBody>
      </p:sp>
      <p:sp>
        <p:nvSpPr>
          <p:cNvPr id="3" name="Espaço Reservado para Data 3"/>
          <p:cNvSpPr>
            <a:spLocks noGrp="1"/>
          </p:cNvSpPr>
          <p:nvPr>
            <p:ph type="dt" sz="half" idx="10"/>
          </p:nvPr>
        </p:nvSpPr>
        <p:spPr/>
        <p:txBody>
          <a:bodyPr/>
          <a:lstStyle>
            <a:lvl1pPr>
              <a:defRPr/>
            </a:lvl1pPr>
          </a:lstStyle>
          <a:p>
            <a:pPr>
              <a:defRPr/>
            </a:pPr>
            <a:fld id="{BF1066E0-D6C0-4E92-BAA0-81D9C2F3F418}" type="datetimeFigureOut">
              <a:rPr lang="pt-BR"/>
              <a:pPr>
                <a:defRPr/>
              </a:pPr>
              <a:t>19/07/2012</a:t>
            </a:fld>
            <a:endParaRPr lang="pt-BR"/>
          </a:p>
        </p:txBody>
      </p:sp>
    </p:spTree>
    <p:extLst>
      <p:ext uri="{BB962C8B-B14F-4D97-AF65-F5344CB8AC3E}">
        <p14:creationId xmlns:p14="http://schemas.microsoft.com/office/powerpoint/2010/main" val="390776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AEF8F175-AEA4-4E2B-A0FA-29C455A66CC4}" type="datetimeFigureOut">
              <a:rPr lang="pt-BR" smtClean="0"/>
              <a:t>19/07/2012</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105052CE-9A93-40F0-A97B-605AB9259E8A}" type="slidenum">
              <a:rPr lang="pt-BR" smtClean="0"/>
              <a:t>‹nº›</a:t>
            </a:fld>
            <a:endParaRPr lang="pt-BR"/>
          </a:p>
        </p:txBody>
      </p:sp>
    </p:spTree>
    <p:extLst>
      <p:ext uri="{BB962C8B-B14F-4D97-AF65-F5344CB8AC3E}">
        <p14:creationId xmlns:p14="http://schemas.microsoft.com/office/powerpoint/2010/main" val="42123424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Imagem 6" descr="Figura1.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Espaço Reservado para Título 1"/>
          <p:cNvSpPr>
            <a:spLocks noGrp="1"/>
          </p:cNvSpPr>
          <p:nvPr>
            <p:ph type="title"/>
          </p:nvPr>
        </p:nvSpPr>
        <p:spPr bwMode="auto">
          <a:xfrm>
            <a:off x="2555875" y="115888"/>
            <a:ext cx="613092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smtClean="0"/>
              <a:t>TÍTULO</a:t>
            </a:r>
          </a:p>
        </p:txBody>
      </p:sp>
      <p:sp>
        <p:nvSpPr>
          <p:cNvPr id="1028" name="Espaço Reservado para Tex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smtClean="0"/>
              <a:t>TEXTO</a:t>
            </a:r>
          </a:p>
          <a:p>
            <a:pPr lvl="0"/>
            <a:endParaRPr lang="pt-BR" smtClean="0"/>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912934C-AFC2-4C71-9EEF-8945D6E0D23B}" type="datetimeFigureOut">
              <a:rPr lang="pt-BR"/>
              <a:pPr>
                <a:defRPr/>
              </a:pPr>
              <a:t>19/07/2012</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Planilha_do_Microsoft_Excel2.xlsx"/><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package" Target="../embeddings/Planilha_do_Microsoft_Excel1.xlsx"/><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24365" y="2492896"/>
            <a:ext cx="7201787" cy="1702160"/>
          </a:xfrm>
          <a:ln cmpd="sng">
            <a:solidFill>
              <a:schemeClr val="tx1"/>
            </a:solidFill>
          </a:ln>
        </p:spPr>
        <p:txBody>
          <a:bodyPr>
            <a:normAutofit/>
          </a:bodyPr>
          <a:lstStyle/>
          <a:p>
            <a:r>
              <a:rPr lang="pt-BR" b="1" dirty="0" smtClean="0"/>
              <a:t>DESTINAÇÃO DE RECURSOS</a:t>
            </a:r>
            <a:endParaRPr lang="pt-BR"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2050" name="Picture 2" descr="C:\Users\Rafael\AppData\Local\Microsoft\Windows\Temporary Internet Files\Content.IE5\OLF8EV7Y\MP90044910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4365104"/>
            <a:ext cx="2492896" cy="249289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Rafael\AppData\Local\Microsoft\Windows\Temporary Internet Files\Content.IE5\5ZZV9LU9\MC9002380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4640568"/>
            <a:ext cx="2590800" cy="194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6822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1916832"/>
            <a:ext cx="7994972" cy="1954381"/>
          </a:xfrm>
          <a:prstGeom prst="rect">
            <a:avLst/>
          </a:prstGeom>
          <a:scene3d>
            <a:camera prst="orthographicFront"/>
            <a:lightRig rig="threePt" dir="t"/>
          </a:scene3d>
          <a:sp3d>
            <a:bevelT prst="relaxedInset"/>
          </a:sp3d>
        </p:spPr>
        <p:style>
          <a:lnRef idx="3">
            <a:schemeClr val="lt1"/>
          </a:lnRef>
          <a:fillRef idx="1">
            <a:schemeClr val="accent1"/>
          </a:fillRef>
          <a:effectRef idx="1">
            <a:schemeClr val="accent1"/>
          </a:effectRef>
          <a:fontRef idx="minor">
            <a:schemeClr val="lt1"/>
          </a:fontRef>
        </p:style>
        <p:txBody>
          <a:bodyPr wrap="square" rtlCol="0">
            <a:spAutoFit/>
          </a:bodyPr>
          <a:lstStyle/>
          <a:p>
            <a:pPr lvl="0"/>
            <a:r>
              <a:rPr lang="pt-BR" sz="2800" dirty="0" smtClean="0"/>
              <a:t>Detalhamento TCE</a:t>
            </a:r>
          </a:p>
          <a:p>
            <a:pPr lvl="0"/>
            <a:endParaRPr lang="pt-BR" sz="900" dirty="0"/>
          </a:p>
          <a:p>
            <a:pPr lvl="0"/>
            <a:r>
              <a:rPr lang="pt-BR" sz="2800" dirty="0" smtClean="0"/>
              <a:t>01.00 – Recursos Ordinários </a:t>
            </a:r>
          </a:p>
          <a:p>
            <a:pPr lvl="0"/>
            <a:r>
              <a:rPr lang="pt-BR" sz="2800" dirty="0" smtClean="0"/>
              <a:t>01.18 – </a:t>
            </a:r>
            <a:r>
              <a:rPr lang="pt-BR" sz="2800" dirty="0"/>
              <a:t>Recursos </a:t>
            </a:r>
            <a:r>
              <a:rPr lang="pt-BR" sz="2800" dirty="0" err="1" smtClean="0"/>
              <a:t>Fundeb</a:t>
            </a:r>
            <a:r>
              <a:rPr lang="pt-BR" sz="2800" dirty="0" smtClean="0"/>
              <a:t> 60%</a:t>
            </a:r>
          </a:p>
          <a:p>
            <a:pPr lvl="0"/>
            <a:r>
              <a:rPr lang="pt-BR" sz="2800" dirty="0" smtClean="0"/>
              <a:t>01.24 – Recursos de Convênios Outros </a:t>
            </a:r>
            <a:endParaRPr lang="pt-BR" sz="28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1" name="CaixaDeTexto 10"/>
          <p:cNvSpPr txBox="1"/>
          <p:nvPr/>
        </p:nvSpPr>
        <p:spPr>
          <a:xfrm>
            <a:off x="673100" y="4221088"/>
            <a:ext cx="7994972" cy="2385268"/>
          </a:xfrm>
          <a:prstGeom prst="rect">
            <a:avLst/>
          </a:prstGeom>
          <a:scene3d>
            <a:camera prst="orthographicFront"/>
            <a:lightRig rig="threePt" dir="t"/>
          </a:scene3d>
          <a:sp3d>
            <a:bevelT w="114300" prst="artDeco"/>
          </a:sp3d>
        </p:spPr>
        <p:style>
          <a:lnRef idx="3">
            <a:schemeClr val="lt1"/>
          </a:lnRef>
          <a:fillRef idx="1">
            <a:schemeClr val="accent1"/>
          </a:fillRef>
          <a:effectRef idx="1">
            <a:schemeClr val="accent1"/>
          </a:effectRef>
          <a:fontRef idx="minor">
            <a:schemeClr val="lt1"/>
          </a:fontRef>
        </p:style>
        <p:txBody>
          <a:bodyPr wrap="square" rtlCol="0">
            <a:spAutoFit/>
          </a:bodyPr>
          <a:lstStyle/>
          <a:p>
            <a:pPr lvl="0"/>
            <a:r>
              <a:rPr lang="pt-BR" sz="2800" dirty="0" smtClean="0"/>
              <a:t>Detalhamento Município</a:t>
            </a:r>
          </a:p>
          <a:p>
            <a:pPr lvl="0"/>
            <a:endParaRPr lang="pt-BR" sz="900" dirty="0"/>
          </a:p>
          <a:p>
            <a:pPr lvl="0"/>
            <a:r>
              <a:rPr lang="pt-BR" sz="2800" dirty="0" smtClean="0"/>
              <a:t>01.00</a:t>
            </a:r>
            <a:r>
              <a:rPr lang="pt-BR" sz="2800" dirty="0" smtClean="0">
                <a:solidFill>
                  <a:srgbClr val="FF0000"/>
                </a:solidFill>
              </a:rPr>
              <a:t>.01</a:t>
            </a:r>
            <a:r>
              <a:rPr lang="pt-BR" sz="2800" dirty="0" smtClean="0"/>
              <a:t> – Recursos Ordinários XXXX</a:t>
            </a:r>
          </a:p>
          <a:p>
            <a:pPr lvl="0"/>
            <a:r>
              <a:rPr lang="pt-BR" sz="2800" dirty="0" smtClean="0"/>
              <a:t>01.24.</a:t>
            </a:r>
            <a:r>
              <a:rPr lang="pt-BR" sz="2800" dirty="0" smtClean="0">
                <a:solidFill>
                  <a:srgbClr val="FF0000"/>
                </a:solidFill>
              </a:rPr>
              <a:t>01</a:t>
            </a:r>
            <a:r>
              <a:rPr lang="pt-BR" sz="2800" dirty="0" smtClean="0"/>
              <a:t> – Recursos de Convênio – A </a:t>
            </a:r>
          </a:p>
          <a:p>
            <a:r>
              <a:rPr lang="pt-BR" sz="2800" dirty="0" smtClean="0"/>
              <a:t>01.24.</a:t>
            </a:r>
            <a:r>
              <a:rPr lang="pt-BR" sz="2800" dirty="0" smtClean="0">
                <a:solidFill>
                  <a:srgbClr val="FF0000"/>
                </a:solidFill>
              </a:rPr>
              <a:t>02</a:t>
            </a:r>
            <a:r>
              <a:rPr lang="pt-BR" sz="2800" dirty="0" smtClean="0"/>
              <a:t> </a:t>
            </a:r>
            <a:r>
              <a:rPr lang="pt-BR" sz="2800" dirty="0"/>
              <a:t>– Recursos de Convênio – </a:t>
            </a:r>
            <a:r>
              <a:rPr lang="pt-BR" sz="2800" dirty="0" smtClean="0"/>
              <a:t>R</a:t>
            </a:r>
          </a:p>
          <a:p>
            <a:pPr lvl="0"/>
            <a:r>
              <a:rPr lang="pt-BR" sz="2800" dirty="0" smtClean="0"/>
              <a:t>01.24.</a:t>
            </a:r>
            <a:r>
              <a:rPr lang="pt-BR" sz="2800" dirty="0" smtClean="0">
                <a:solidFill>
                  <a:srgbClr val="FF0000"/>
                </a:solidFill>
              </a:rPr>
              <a:t>03</a:t>
            </a:r>
            <a:r>
              <a:rPr lang="pt-BR" sz="2800" dirty="0" smtClean="0"/>
              <a:t> </a:t>
            </a:r>
            <a:r>
              <a:rPr lang="pt-BR" sz="2800" dirty="0"/>
              <a:t>– Recursos de Convênio – X</a:t>
            </a:r>
          </a:p>
        </p:txBody>
      </p:sp>
      <p:sp>
        <p:nvSpPr>
          <p:cNvPr id="4" name="Multiplicar 3"/>
          <p:cNvSpPr/>
          <p:nvPr/>
        </p:nvSpPr>
        <p:spPr>
          <a:xfrm>
            <a:off x="4213386" y="3594720"/>
            <a:ext cx="914400" cy="914400"/>
          </a:xfrm>
          <a:prstGeom prst="mathMultiply">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17344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to 6"/>
          <p:cNvGraphicFramePr>
            <a:graphicFrameLocks noChangeAspect="1"/>
          </p:cNvGraphicFramePr>
          <p:nvPr>
            <p:extLst>
              <p:ext uri="{D42A27DB-BD31-4B8C-83A1-F6EECF244321}">
                <p14:modId xmlns:p14="http://schemas.microsoft.com/office/powerpoint/2010/main" val="3386627955"/>
              </p:ext>
            </p:extLst>
          </p:nvPr>
        </p:nvGraphicFramePr>
        <p:xfrm>
          <a:off x="0" y="1997075"/>
          <a:ext cx="9182100" cy="3448050"/>
        </p:xfrm>
        <a:graphic>
          <a:graphicData uri="http://schemas.openxmlformats.org/presentationml/2006/ole">
            <mc:AlternateContent xmlns:mc="http://schemas.openxmlformats.org/markup-compatibility/2006">
              <mc:Choice xmlns:v="urn:schemas-microsoft-com:vml" Requires="v">
                <p:oleObj spid="_x0000_s2064" name="Planilha" r:id="rId3" imgW="9182039" imgH="3448132" progId="Excel.Sheet.12">
                  <p:embed/>
                </p:oleObj>
              </mc:Choice>
              <mc:Fallback>
                <p:oleObj name="Planilha" r:id="rId3" imgW="9182039" imgH="3448132" progId="Excel.Sheet.12">
                  <p:embed/>
                  <p:pic>
                    <p:nvPicPr>
                      <p:cNvPr id="0" name=""/>
                      <p:cNvPicPr/>
                      <p:nvPr/>
                    </p:nvPicPr>
                    <p:blipFill>
                      <a:blip r:embed="rId4"/>
                      <a:stretch>
                        <a:fillRect/>
                      </a:stretch>
                    </p:blipFill>
                    <p:spPr>
                      <a:xfrm>
                        <a:off x="0" y="1997075"/>
                        <a:ext cx="9182100" cy="3448050"/>
                      </a:xfrm>
                      <a:prstGeom prst="rect">
                        <a:avLst/>
                      </a:prstGeom>
                    </p:spPr>
                  </p:pic>
                </p:oleObj>
              </mc:Fallback>
            </mc:AlternateContent>
          </a:graphicData>
        </a:graphic>
      </p:graphicFrame>
    </p:spTree>
    <p:extLst>
      <p:ext uri="{BB962C8B-B14F-4D97-AF65-F5344CB8AC3E}">
        <p14:creationId xmlns:p14="http://schemas.microsoft.com/office/powerpoint/2010/main" val="2116402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376311" y="2360342"/>
            <a:ext cx="3259585" cy="1384995"/>
          </a:xfrm>
          <a:prstGeom prst="rect">
            <a:avLst/>
          </a:prstGeom>
          <a:solidFill>
            <a:schemeClr val="accent4">
              <a:lumMod val="20000"/>
              <a:lumOff val="80000"/>
            </a:schemeClr>
          </a:solidFill>
          <a:scene3d>
            <a:camera prst="orthographicFront"/>
            <a:lightRig rig="threePt" dir="t"/>
          </a:scene3d>
          <a:sp3d>
            <a:bevelT w="114300" prst="artDeco"/>
          </a:sp3d>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pt-BR" sz="2800" dirty="0" smtClean="0"/>
              <a:t>Receita Ensino 25%</a:t>
            </a:r>
          </a:p>
          <a:p>
            <a:pPr lvl="0"/>
            <a:r>
              <a:rPr lang="pt-BR" sz="2800" dirty="0" smtClean="0"/>
              <a:t>DFR – 0101</a:t>
            </a:r>
          </a:p>
          <a:p>
            <a:pPr lvl="0"/>
            <a:r>
              <a:rPr lang="pt-BR" sz="2800" dirty="0" smtClean="0"/>
              <a:t>A Utilizar</a:t>
            </a:r>
            <a:endParaRPr lang="pt-BR" sz="28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1" name="CaixaDeTexto 10"/>
          <p:cNvSpPr txBox="1"/>
          <p:nvPr/>
        </p:nvSpPr>
        <p:spPr>
          <a:xfrm>
            <a:off x="2555776" y="4077072"/>
            <a:ext cx="3598065" cy="1384995"/>
          </a:xfrm>
          <a:prstGeom prst="rect">
            <a:avLst/>
          </a:prstGeom>
          <a:solidFill>
            <a:schemeClr val="accent4">
              <a:lumMod val="20000"/>
              <a:lumOff val="80000"/>
            </a:schemeClr>
          </a:solidFill>
          <a:scene3d>
            <a:camera prst="orthographicFront"/>
            <a:lightRig rig="threePt" dir="t"/>
          </a:scene3d>
          <a:sp3d>
            <a:bevelT w="114300" prst="artDeco"/>
          </a:sp3d>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pt-BR" sz="2800" dirty="0" smtClean="0"/>
              <a:t>Despesa Ensino 28%</a:t>
            </a:r>
          </a:p>
          <a:p>
            <a:pPr lvl="0"/>
            <a:r>
              <a:rPr lang="pt-BR" sz="2800" dirty="0" smtClean="0"/>
              <a:t>DFR – 0101</a:t>
            </a:r>
          </a:p>
          <a:p>
            <a:pPr lvl="0"/>
            <a:r>
              <a:rPr lang="pt-BR" sz="2800" dirty="0" smtClean="0"/>
              <a:t>Comprometida</a:t>
            </a:r>
            <a:endParaRPr lang="pt-BR" sz="2800" dirty="0"/>
          </a:p>
        </p:txBody>
      </p:sp>
      <p:sp>
        <p:nvSpPr>
          <p:cNvPr id="12" name="CaixaDeTexto 11"/>
          <p:cNvSpPr txBox="1"/>
          <p:nvPr/>
        </p:nvSpPr>
        <p:spPr>
          <a:xfrm>
            <a:off x="5364088" y="2349214"/>
            <a:ext cx="3466852" cy="1384995"/>
          </a:xfrm>
          <a:prstGeom prst="rect">
            <a:avLst/>
          </a:prstGeom>
          <a:solidFill>
            <a:schemeClr val="accent4">
              <a:lumMod val="20000"/>
              <a:lumOff val="80000"/>
            </a:schemeClr>
          </a:solidFill>
          <a:scene3d>
            <a:camera prst="orthographicFront"/>
            <a:lightRig rig="threePt" dir="t"/>
          </a:scene3d>
          <a:sp3d>
            <a:bevelT w="114300" prst="artDeco"/>
          </a:sp3d>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pt-BR" sz="2800" dirty="0" smtClean="0"/>
              <a:t>Receita Ordinário</a:t>
            </a:r>
          </a:p>
          <a:p>
            <a:pPr lvl="0"/>
            <a:r>
              <a:rPr lang="pt-BR" sz="2800" dirty="0" smtClean="0"/>
              <a:t>DFR – 0100</a:t>
            </a:r>
          </a:p>
          <a:p>
            <a:pPr lvl="0"/>
            <a:r>
              <a:rPr lang="pt-BR" sz="2800" dirty="0" smtClean="0"/>
              <a:t>A Utilizar</a:t>
            </a:r>
            <a:endParaRPr lang="pt-BR" sz="2800" dirty="0"/>
          </a:p>
        </p:txBody>
      </p:sp>
      <p:sp>
        <p:nvSpPr>
          <p:cNvPr id="13" name="CaixaDeTexto 12"/>
          <p:cNvSpPr txBox="1"/>
          <p:nvPr/>
        </p:nvSpPr>
        <p:spPr>
          <a:xfrm>
            <a:off x="1905494" y="6093296"/>
            <a:ext cx="4898628" cy="523220"/>
          </a:xfrm>
          <a:prstGeom prst="rect">
            <a:avLst/>
          </a:prstGeom>
          <a:scene3d>
            <a:camera prst="orthographicFront"/>
            <a:lightRig rig="threePt" dir="t"/>
          </a:scene3d>
          <a:sp3d>
            <a:bevelT w="114300" prst="artDeco"/>
          </a:sp3d>
        </p:spPr>
        <p:style>
          <a:lnRef idx="1">
            <a:schemeClr val="accent6"/>
          </a:lnRef>
          <a:fillRef idx="2">
            <a:schemeClr val="accent6"/>
          </a:fillRef>
          <a:effectRef idx="1">
            <a:schemeClr val="accent6"/>
          </a:effectRef>
          <a:fontRef idx="minor">
            <a:schemeClr val="dk1"/>
          </a:fontRef>
        </p:style>
        <p:txBody>
          <a:bodyPr wrap="square" rtlCol="0">
            <a:spAutoFit/>
          </a:bodyPr>
          <a:lstStyle/>
          <a:p>
            <a:pPr lvl="0"/>
            <a:r>
              <a:rPr lang="pt-BR" sz="2800" dirty="0" smtClean="0"/>
              <a:t>Ajuste ao final do exercício ???</a:t>
            </a:r>
            <a:endParaRPr lang="pt-BR" sz="2800" dirty="0"/>
          </a:p>
        </p:txBody>
      </p:sp>
    </p:spTree>
    <p:extLst>
      <p:ext uri="{BB962C8B-B14F-4D97-AF65-F5344CB8AC3E}">
        <p14:creationId xmlns:p14="http://schemas.microsoft.com/office/powerpoint/2010/main" val="22062247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2348880"/>
            <a:ext cx="4258940" cy="1384995"/>
          </a:xfrm>
          <a:prstGeom prst="rect">
            <a:avLst/>
          </a:prstGeom>
          <a:solidFill>
            <a:schemeClr val="accent4">
              <a:lumMod val="20000"/>
              <a:lumOff val="80000"/>
            </a:schemeClr>
          </a:solidFill>
          <a:scene3d>
            <a:camera prst="orthographicFront"/>
            <a:lightRig rig="threePt" dir="t"/>
          </a:scene3d>
          <a:sp3d>
            <a:bevelT w="114300" prst="artDeco"/>
          </a:sp3d>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pt-BR" sz="2800" b="1" dirty="0" smtClean="0"/>
              <a:t>Transferências Bancarias</a:t>
            </a:r>
          </a:p>
          <a:p>
            <a:pPr lvl="0"/>
            <a:r>
              <a:rPr lang="pt-BR" sz="2800" b="1" dirty="0"/>
              <a:t>	</a:t>
            </a:r>
            <a:r>
              <a:rPr lang="pt-BR" sz="2800" b="1" dirty="0" smtClean="0"/>
              <a:t>Manter destinação?</a:t>
            </a:r>
          </a:p>
          <a:p>
            <a:pPr lvl="0"/>
            <a:r>
              <a:rPr lang="pt-BR" sz="2800" b="1" dirty="0"/>
              <a:t>	</a:t>
            </a:r>
            <a:r>
              <a:rPr lang="pt-BR" sz="2800" b="1" dirty="0" smtClean="0"/>
              <a:t>Alterar destinação?</a:t>
            </a:r>
            <a:endParaRPr lang="pt-BR" sz="28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1" name="CaixaDeTexto 10"/>
          <p:cNvSpPr txBox="1"/>
          <p:nvPr/>
        </p:nvSpPr>
        <p:spPr>
          <a:xfrm>
            <a:off x="3779912" y="4653136"/>
            <a:ext cx="4258940" cy="954107"/>
          </a:xfrm>
          <a:prstGeom prst="rect">
            <a:avLst/>
          </a:prstGeom>
          <a:solidFill>
            <a:schemeClr val="accent4">
              <a:lumMod val="20000"/>
              <a:lumOff val="80000"/>
            </a:schemeClr>
          </a:solidFill>
          <a:scene3d>
            <a:camera prst="orthographicFront"/>
            <a:lightRig rig="threePt" dir="t"/>
          </a:scene3d>
          <a:sp3d>
            <a:bevelT w="114300" prst="artDeco"/>
          </a:sp3d>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pt-BR" sz="2800" b="1" dirty="0" smtClean="0"/>
              <a:t>Convênios</a:t>
            </a:r>
          </a:p>
          <a:p>
            <a:pPr lvl="0"/>
            <a:r>
              <a:rPr lang="pt-BR" sz="2800" b="1" dirty="0" smtClean="0"/>
              <a:t>Folha</a:t>
            </a:r>
            <a:endParaRPr lang="pt-BR" sz="2800" b="1" dirty="0"/>
          </a:p>
        </p:txBody>
      </p:sp>
      <p:sp>
        <p:nvSpPr>
          <p:cNvPr id="4" name="CaixaDeTexto 3"/>
          <p:cNvSpPr txBox="1"/>
          <p:nvPr/>
        </p:nvSpPr>
        <p:spPr>
          <a:xfrm>
            <a:off x="520700" y="5229200"/>
            <a:ext cx="2895216" cy="1384995"/>
          </a:xfrm>
          <a:prstGeom prst="rect">
            <a:avLst/>
          </a:prstGeom>
          <a:scene3d>
            <a:camera prst="orthographicFront"/>
            <a:lightRig rig="threePt" dir="t"/>
          </a:scene3d>
          <a:sp3d>
            <a:bevelT w="114300" prst="artDeco"/>
          </a:sp3d>
        </p:spPr>
        <p:style>
          <a:lnRef idx="1">
            <a:schemeClr val="dk1"/>
          </a:lnRef>
          <a:fillRef idx="2">
            <a:schemeClr val="dk1"/>
          </a:fillRef>
          <a:effectRef idx="1">
            <a:schemeClr val="dk1"/>
          </a:effectRef>
          <a:fontRef idx="minor">
            <a:schemeClr val="dk1"/>
          </a:fontRef>
        </p:style>
        <p:txBody>
          <a:bodyPr wrap="none" rtlCol="0">
            <a:spAutoFit/>
          </a:bodyPr>
          <a:lstStyle/>
          <a:p>
            <a:r>
              <a:rPr lang="pt-BR" sz="2800" b="1" dirty="0" smtClean="0"/>
              <a:t>Saldos dos Bancos</a:t>
            </a:r>
          </a:p>
          <a:p>
            <a:r>
              <a:rPr lang="pt-BR" sz="2800" b="1" dirty="0"/>
              <a:t>	</a:t>
            </a:r>
            <a:r>
              <a:rPr lang="pt-BR" sz="2800" b="1" dirty="0" smtClean="0"/>
              <a:t>Negativo</a:t>
            </a:r>
          </a:p>
          <a:p>
            <a:r>
              <a:rPr lang="pt-BR" sz="2800" b="1" dirty="0"/>
              <a:t>	</a:t>
            </a:r>
            <a:r>
              <a:rPr lang="pt-BR" sz="2800" b="1" dirty="0" smtClean="0"/>
              <a:t>Positivo</a:t>
            </a:r>
            <a:endParaRPr lang="pt-BR" sz="2800" b="1" dirty="0"/>
          </a:p>
        </p:txBody>
      </p:sp>
    </p:spTree>
    <p:extLst>
      <p:ext uri="{BB962C8B-B14F-4D97-AF65-F5344CB8AC3E}">
        <p14:creationId xmlns:p14="http://schemas.microsoft.com/office/powerpoint/2010/main" val="2475513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1916832"/>
            <a:ext cx="7994972" cy="2185214"/>
          </a:xfrm>
          <a:prstGeom prst="rect">
            <a:avLst/>
          </a:prstGeom>
          <a:noFill/>
        </p:spPr>
        <p:txBody>
          <a:bodyPr wrap="square" rtlCol="0">
            <a:spAutoFit/>
          </a:bodyPr>
          <a:lstStyle/>
          <a:p>
            <a:endParaRPr lang="pt-BR" sz="2400" b="1" u="sng" dirty="0" smtClean="0"/>
          </a:p>
          <a:p>
            <a:pPr lvl="0"/>
            <a:r>
              <a:rPr lang="pt-BR" sz="2800" dirty="0"/>
              <a:t>Transferências </a:t>
            </a:r>
            <a:r>
              <a:rPr lang="pt-BR" sz="2800" dirty="0" smtClean="0"/>
              <a:t>Financeiras</a:t>
            </a:r>
          </a:p>
          <a:p>
            <a:pPr lvl="0"/>
            <a:r>
              <a:rPr lang="pt-BR" sz="2800" dirty="0"/>
              <a:t>	</a:t>
            </a:r>
            <a:r>
              <a:rPr lang="pt-BR" sz="2800" dirty="0" smtClean="0"/>
              <a:t>Registro no compensado</a:t>
            </a:r>
          </a:p>
          <a:p>
            <a:pPr lvl="0"/>
            <a:r>
              <a:rPr lang="pt-BR" sz="2800" dirty="0"/>
              <a:t>	</a:t>
            </a:r>
            <a:r>
              <a:rPr lang="pt-BR" sz="2800" dirty="0" smtClean="0"/>
              <a:t>Manutenção dos vínculos</a:t>
            </a:r>
          </a:p>
          <a:p>
            <a:pPr lvl="0"/>
            <a:r>
              <a:rPr lang="pt-BR" sz="2800" dirty="0"/>
              <a:t>	</a:t>
            </a:r>
            <a:r>
              <a:rPr lang="pt-BR" sz="2800" dirty="0" smtClean="0"/>
              <a:t>Suplementação Superávit/Excesso </a:t>
            </a:r>
            <a:endParaRPr lang="pt-BR" sz="28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1370962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1916832"/>
            <a:ext cx="7994972" cy="1754326"/>
          </a:xfrm>
          <a:prstGeom prst="rect">
            <a:avLst/>
          </a:prstGeom>
          <a:noFill/>
        </p:spPr>
        <p:txBody>
          <a:bodyPr wrap="square" rtlCol="0">
            <a:spAutoFit/>
          </a:bodyPr>
          <a:lstStyle/>
          <a:p>
            <a:endParaRPr lang="pt-BR" sz="2400" b="1" u="sng" dirty="0" smtClean="0"/>
          </a:p>
          <a:p>
            <a:pPr lvl="0"/>
            <a:r>
              <a:rPr lang="pt-BR" sz="2800" dirty="0" err="1"/>
              <a:t>DDO’s</a:t>
            </a:r>
            <a:endParaRPr lang="pt-BR" sz="2800" dirty="0"/>
          </a:p>
          <a:p>
            <a:pPr lvl="0"/>
            <a:r>
              <a:rPr lang="pt-BR" sz="2800" dirty="0" smtClean="0"/>
              <a:t>	Retenções </a:t>
            </a:r>
            <a:r>
              <a:rPr lang="pt-BR" sz="2800" dirty="0"/>
              <a:t>de IRRF, </a:t>
            </a:r>
            <a:r>
              <a:rPr lang="pt-BR" sz="2800" dirty="0" smtClean="0"/>
              <a:t>ISS</a:t>
            </a:r>
          </a:p>
          <a:p>
            <a:pPr lvl="0"/>
            <a:r>
              <a:rPr lang="pt-BR" sz="2800" dirty="0"/>
              <a:t>	</a:t>
            </a:r>
            <a:r>
              <a:rPr lang="pt-BR" sz="2800" dirty="0" smtClean="0"/>
              <a:t>Saldos Financeiro X Compensado</a:t>
            </a:r>
            <a:endParaRPr lang="pt-BR" sz="28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4" name="CaixaDeTexto 3"/>
          <p:cNvSpPr txBox="1"/>
          <p:nvPr/>
        </p:nvSpPr>
        <p:spPr>
          <a:xfrm>
            <a:off x="1403648" y="4509120"/>
            <a:ext cx="6187015" cy="1200329"/>
          </a:xfrm>
          <a:prstGeom prst="rect">
            <a:avLst/>
          </a:prstGeom>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wrap="none" rtlCol="0">
            <a:spAutoFit/>
          </a:bodyPr>
          <a:lstStyle/>
          <a:p>
            <a:r>
              <a:rPr lang="pt-BR" sz="2400" b="1" dirty="0" smtClean="0"/>
              <a:t>Pagamento DDO e após lançamento em receita</a:t>
            </a:r>
          </a:p>
          <a:p>
            <a:r>
              <a:rPr lang="pt-BR" sz="2400" b="1" dirty="0" smtClean="0"/>
              <a:t>                       ???</a:t>
            </a:r>
          </a:p>
          <a:p>
            <a:r>
              <a:rPr lang="pt-BR" sz="2400" b="1" dirty="0" smtClean="0"/>
              <a:t>Lançamento direto de DDO em Receita</a:t>
            </a:r>
            <a:endParaRPr lang="pt-BR" sz="2400" b="1" dirty="0"/>
          </a:p>
        </p:txBody>
      </p:sp>
    </p:spTree>
    <p:extLst>
      <p:ext uri="{BB962C8B-B14F-4D97-AF65-F5344CB8AC3E}">
        <p14:creationId xmlns:p14="http://schemas.microsoft.com/office/powerpoint/2010/main" val="2581215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1772816"/>
            <a:ext cx="7787332" cy="1938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r>
              <a:rPr lang="pt-BR" sz="2400" b="1" dirty="0" smtClean="0">
                <a:latin typeface="Arial" pitchFamily="34" charset="0"/>
                <a:cs typeface="Arial" pitchFamily="34" charset="0"/>
              </a:rPr>
              <a:t>Realizável</a:t>
            </a:r>
            <a:endParaRPr lang="pt-BR" sz="2400" b="1" dirty="0">
              <a:latin typeface="Arial" pitchFamily="34" charset="0"/>
              <a:cs typeface="Arial" pitchFamily="34" charset="0"/>
            </a:endParaRPr>
          </a:p>
          <a:p>
            <a:pPr lvl="0"/>
            <a:r>
              <a:rPr lang="pt-BR" sz="2400" b="1" dirty="0" smtClean="0">
                <a:latin typeface="Arial" pitchFamily="34" charset="0"/>
                <a:cs typeface="Arial" pitchFamily="34" charset="0"/>
              </a:rPr>
              <a:t>	Salário Família</a:t>
            </a:r>
          </a:p>
          <a:p>
            <a:pPr lvl="0"/>
            <a:r>
              <a:rPr lang="pt-BR" sz="2400" b="1" dirty="0">
                <a:latin typeface="Arial" pitchFamily="34" charset="0"/>
                <a:cs typeface="Arial" pitchFamily="34" charset="0"/>
              </a:rPr>
              <a:t>	</a:t>
            </a:r>
            <a:r>
              <a:rPr lang="pt-BR" sz="2400" b="1" dirty="0" smtClean="0">
                <a:latin typeface="Arial" pitchFamily="34" charset="0"/>
                <a:cs typeface="Arial" pitchFamily="34" charset="0"/>
              </a:rPr>
              <a:t>Salário Maternidade</a:t>
            </a:r>
          </a:p>
          <a:p>
            <a:pPr lvl="0"/>
            <a:r>
              <a:rPr lang="pt-BR" sz="2400" b="1" dirty="0">
                <a:latin typeface="Arial" pitchFamily="34" charset="0"/>
                <a:cs typeface="Arial" pitchFamily="34" charset="0"/>
              </a:rPr>
              <a:t>	</a:t>
            </a:r>
            <a:r>
              <a:rPr lang="pt-BR" sz="2400" b="1" dirty="0" smtClean="0">
                <a:latin typeface="Arial" pitchFamily="34" charset="0"/>
                <a:cs typeface="Arial" pitchFamily="34" charset="0"/>
              </a:rPr>
              <a:t>Precatórios (Mudança DFR)</a:t>
            </a:r>
          </a:p>
          <a:p>
            <a:pPr lvl="0"/>
            <a:r>
              <a:rPr lang="pt-BR" sz="2400" b="1" dirty="0">
                <a:latin typeface="Arial" pitchFamily="34" charset="0"/>
                <a:cs typeface="Arial" pitchFamily="34" charset="0"/>
              </a:rPr>
              <a:t>	</a:t>
            </a:r>
            <a:r>
              <a:rPr lang="pt-BR" sz="2400" b="1" dirty="0" smtClean="0">
                <a:latin typeface="Arial" pitchFamily="34" charset="0"/>
                <a:cs typeface="Arial" pitchFamily="34" charset="0"/>
              </a:rPr>
              <a:t>	Orçamento DFR – Receita/Despesa???</a:t>
            </a:r>
            <a:endParaRPr lang="pt-BR" sz="2400" b="1" dirty="0">
              <a:latin typeface="Arial" pitchFamily="34" charset="0"/>
              <a:cs typeface="Arial" pitchFamily="34" charset="0"/>
            </a:endParaRPr>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4" name="CaixaDeTexto 3"/>
          <p:cNvSpPr txBox="1"/>
          <p:nvPr/>
        </p:nvSpPr>
        <p:spPr>
          <a:xfrm>
            <a:off x="661745" y="4005064"/>
            <a:ext cx="8226291" cy="1384995"/>
          </a:xfrm>
          <a:prstGeom prst="rect">
            <a:avLst/>
          </a:prstGeom>
          <a:scene3d>
            <a:camera prst="orthographicFront"/>
            <a:lightRig rig="threePt" dir="t"/>
          </a:scene3d>
          <a:sp3d>
            <a:bevelT w="114300" prst="artDeco"/>
          </a:sp3d>
        </p:spPr>
        <p:style>
          <a:lnRef idx="1">
            <a:schemeClr val="accent6"/>
          </a:lnRef>
          <a:fillRef idx="2">
            <a:schemeClr val="accent6"/>
          </a:fillRef>
          <a:effectRef idx="1">
            <a:schemeClr val="accent6"/>
          </a:effectRef>
          <a:fontRef idx="minor">
            <a:schemeClr val="dk1"/>
          </a:fontRef>
        </p:style>
        <p:txBody>
          <a:bodyPr wrap="none" rtlCol="0">
            <a:spAutoFit/>
          </a:bodyPr>
          <a:lstStyle/>
          <a:p>
            <a:r>
              <a:rPr lang="pt-BR" sz="2800" dirty="0" smtClean="0"/>
              <a:t>Definição de Lançamentos Salário Família/Maternidade</a:t>
            </a:r>
          </a:p>
          <a:p>
            <a:r>
              <a:rPr lang="pt-BR" sz="2800" dirty="0"/>
              <a:t>	</a:t>
            </a:r>
            <a:r>
              <a:rPr lang="pt-BR" sz="2800" dirty="0" smtClean="0"/>
              <a:t>Retenção na Contribuição Patronal</a:t>
            </a:r>
          </a:p>
          <a:p>
            <a:r>
              <a:rPr lang="pt-BR" sz="2800" dirty="0"/>
              <a:t>	</a:t>
            </a:r>
            <a:r>
              <a:rPr lang="pt-BR" sz="2800" dirty="0" smtClean="0"/>
              <a:t>	Direto ou passar p/DDO???</a:t>
            </a:r>
          </a:p>
        </p:txBody>
      </p:sp>
      <p:sp>
        <p:nvSpPr>
          <p:cNvPr id="5" name="CaixaDeTexto 4"/>
          <p:cNvSpPr txBox="1"/>
          <p:nvPr/>
        </p:nvSpPr>
        <p:spPr>
          <a:xfrm>
            <a:off x="673100" y="5485071"/>
            <a:ext cx="5733301" cy="954107"/>
          </a:xfrm>
          <a:prstGeom prst="rect">
            <a:avLst/>
          </a:prstGeom>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wrap="none" rtlCol="0">
            <a:spAutoFit/>
          </a:bodyPr>
          <a:lstStyle/>
          <a:p>
            <a:r>
              <a:rPr lang="pt-BR" sz="2800" dirty="0" smtClean="0"/>
              <a:t>Abertura dos Saldos de Salário Família</a:t>
            </a:r>
          </a:p>
          <a:p>
            <a:r>
              <a:rPr lang="pt-BR" sz="2800" dirty="0"/>
              <a:t>	</a:t>
            </a:r>
            <a:r>
              <a:rPr lang="pt-BR" sz="2800" dirty="0" smtClean="0"/>
              <a:t>DFR – 01 ou 03???</a:t>
            </a:r>
            <a:endParaRPr lang="pt-BR" sz="2800" dirty="0"/>
          </a:p>
        </p:txBody>
      </p:sp>
    </p:spTree>
    <p:extLst>
      <p:ext uri="{BB962C8B-B14F-4D97-AF65-F5344CB8AC3E}">
        <p14:creationId xmlns:p14="http://schemas.microsoft.com/office/powerpoint/2010/main" val="1009979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2276872"/>
            <a:ext cx="7571308" cy="181588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lvl="0"/>
            <a:r>
              <a:rPr lang="pt-BR" sz="2800" dirty="0" smtClean="0"/>
              <a:t>Saldos de Superávit – 03.X1</a:t>
            </a:r>
          </a:p>
          <a:p>
            <a:pPr lvl="0"/>
            <a:r>
              <a:rPr lang="pt-BR" sz="2800" dirty="0" smtClean="0"/>
              <a:t>	Não empenhamento no vinculo 03.X1</a:t>
            </a:r>
          </a:p>
          <a:p>
            <a:pPr lvl="0"/>
            <a:r>
              <a:rPr lang="pt-BR" sz="2800" dirty="0"/>
              <a:t>	E</a:t>
            </a:r>
            <a:r>
              <a:rPr lang="pt-BR" sz="2800" dirty="0" smtClean="0"/>
              <a:t>mpenho no exercício no vínculo 01.X1</a:t>
            </a:r>
          </a:p>
          <a:p>
            <a:pPr lvl="0"/>
            <a:r>
              <a:rPr lang="pt-BR" sz="2800" dirty="0"/>
              <a:t>	</a:t>
            </a:r>
            <a:r>
              <a:rPr lang="pt-BR" sz="2800" dirty="0" smtClean="0"/>
              <a:t>Saldos Positivos e Negativos</a:t>
            </a:r>
            <a:endParaRPr lang="pt-BR" sz="28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4" name="CaixaDeTexto 3"/>
          <p:cNvSpPr txBox="1"/>
          <p:nvPr/>
        </p:nvSpPr>
        <p:spPr>
          <a:xfrm>
            <a:off x="1403648" y="4509120"/>
            <a:ext cx="4356064" cy="523220"/>
          </a:xfrm>
          <a:prstGeom prst="rect">
            <a:avLst/>
          </a:prstGeom>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wrap="none" rtlCol="0">
            <a:spAutoFit/>
          </a:bodyPr>
          <a:lstStyle/>
          <a:p>
            <a:r>
              <a:rPr lang="pt-BR" sz="2800" b="1" dirty="0" smtClean="0"/>
              <a:t>Ajuste Final do Exercício ???</a:t>
            </a:r>
          </a:p>
        </p:txBody>
      </p:sp>
    </p:spTree>
    <p:extLst>
      <p:ext uri="{BB962C8B-B14F-4D97-AF65-F5344CB8AC3E}">
        <p14:creationId xmlns:p14="http://schemas.microsoft.com/office/powerpoint/2010/main" val="2038858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0"/>
            <a:ext cx="5616624" cy="1743686"/>
          </a:xfrm>
          <a:ln cmpd="sng">
            <a:noFill/>
          </a:ln>
        </p:spPr>
        <p:txBody>
          <a:bodyPr>
            <a:normAutofit/>
          </a:bodyPr>
          <a:lstStyle/>
          <a:p>
            <a:r>
              <a:rPr lang="pt-BR" sz="3200" b="1" dirty="0" smtClean="0"/>
              <a:t>DESTINAÇÃO DE RECURSOS</a:t>
            </a:r>
            <a:endParaRPr lang="pt-BR" sz="32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4" name="Retângulo 3"/>
          <p:cNvSpPr/>
          <p:nvPr/>
        </p:nvSpPr>
        <p:spPr>
          <a:xfrm>
            <a:off x="825500" y="2564904"/>
            <a:ext cx="2520280" cy="2592288"/>
          </a:xfrm>
          <a:prstGeom prst="rect">
            <a:avLst/>
          </a:prstGeom>
          <a:solidFill>
            <a:schemeClr val="accent1">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000" b="1" dirty="0" smtClean="0">
                <a:solidFill>
                  <a:schemeClr val="tx2"/>
                </a:solidFill>
                <a:latin typeface="Arial" pitchFamily="34" charset="0"/>
                <a:cs typeface="Arial" pitchFamily="34" charset="0"/>
              </a:rPr>
              <a:t>Saldo Final de 2011</a:t>
            </a:r>
            <a:endParaRPr lang="pt-BR" sz="4000" b="1" dirty="0">
              <a:solidFill>
                <a:schemeClr val="tx2"/>
              </a:solidFill>
              <a:latin typeface="Arial" pitchFamily="34" charset="0"/>
              <a:cs typeface="Arial" pitchFamily="34" charset="0"/>
            </a:endParaRPr>
          </a:p>
        </p:txBody>
      </p:sp>
      <p:sp>
        <p:nvSpPr>
          <p:cNvPr id="11" name="Retângulo 10"/>
          <p:cNvSpPr/>
          <p:nvPr/>
        </p:nvSpPr>
        <p:spPr>
          <a:xfrm>
            <a:off x="5796136" y="2544272"/>
            <a:ext cx="2520280" cy="2592288"/>
          </a:xfrm>
          <a:prstGeom prst="rect">
            <a:avLst/>
          </a:prstGeom>
          <a:solidFill>
            <a:schemeClr val="accent1">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000" b="1" dirty="0" smtClean="0">
                <a:solidFill>
                  <a:schemeClr val="tx2"/>
                </a:solidFill>
                <a:latin typeface="Arial" pitchFamily="34" charset="0"/>
                <a:cs typeface="Arial" pitchFamily="34" charset="0"/>
              </a:rPr>
              <a:t>Saldo Inicial de 2012</a:t>
            </a:r>
            <a:endParaRPr lang="pt-BR" sz="4000" b="1" dirty="0">
              <a:solidFill>
                <a:schemeClr val="tx2"/>
              </a:solidFill>
              <a:latin typeface="Arial" pitchFamily="34" charset="0"/>
              <a:cs typeface="Arial" pitchFamily="34" charset="0"/>
            </a:endParaRPr>
          </a:p>
        </p:txBody>
      </p:sp>
      <p:sp>
        <p:nvSpPr>
          <p:cNvPr id="12" name="Multiplicar 11"/>
          <p:cNvSpPr/>
          <p:nvPr/>
        </p:nvSpPr>
        <p:spPr>
          <a:xfrm>
            <a:off x="3851920" y="3212976"/>
            <a:ext cx="1368152" cy="1084640"/>
          </a:xfrm>
          <a:prstGeom prst="mathMultiply">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2771220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368300" y="1700808"/>
            <a:ext cx="8452172" cy="5262979"/>
          </a:xfrm>
          <a:prstGeom prst="rect">
            <a:avLst/>
          </a:prstGeom>
          <a:noFill/>
        </p:spPr>
        <p:txBody>
          <a:bodyPr wrap="square" rtlCol="0">
            <a:spAutoFit/>
          </a:bodyPr>
          <a:lstStyle/>
          <a:p>
            <a:r>
              <a:rPr lang="pt-BR" sz="2400" b="1" u="sng" dirty="0"/>
              <a:t>Saldos de Abertura 2012</a:t>
            </a:r>
            <a:endParaRPr lang="pt-BR" sz="2400" dirty="0"/>
          </a:p>
          <a:p>
            <a:r>
              <a:rPr lang="pt-BR" sz="2400" dirty="0"/>
              <a:t> </a:t>
            </a:r>
          </a:p>
          <a:p>
            <a:r>
              <a:rPr lang="pt-BR" sz="2400" u="sng" dirty="0"/>
              <a:t>Verificação em cada contabilidade da Administração Direta e Indireta</a:t>
            </a:r>
            <a:endParaRPr lang="pt-BR" sz="2400" dirty="0"/>
          </a:p>
          <a:p>
            <a:r>
              <a:rPr lang="pt-BR" sz="2400" dirty="0"/>
              <a:t> </a:t>
            </a:r>
          </a:p>
          <a:p>
            <a:pPr marL="342900" lvl="0" indent="-342900">
              <a:buFont typeface="Arial" pitchFamily="34" charset="0"/>
              <a:buChar char="•"/>
            </a:pPr>
            <a:r>
              <a:rPr lang="pt-BR" sz="2400" dirty="0"/>
              <a:t>Verificar se os saldos de abertura 2012, estão de acordo com os saldos encerrados em 2011, nas contabilidades das Administrações direta e indireta do município. Nas contas que tem detalhamento das destinações de recursos devem fazer o confronto até este nível.</a:t>
            </a:r>
          </a:p>
          <a:p>
            <a:pPr marL="342900" lvl="0" indent="-342900">
              <a:buFont typeface="Arial" pitchFamily="34" charset="0"/>
              <a:buChar char="•"/>
            </a:pPr>
            <a:r>
              <a:rPr lang="pt-BR" sz="2400" dirty="0"/>
              <a:t> Verificar se os saldos das iniciais das contas no </a:t>
            </a:r>
            <a:r>
              <a:rPr lang="pt-BR" sz="2400" dirty="0" err="1"/>
              <a:t>e-Sfinge</a:t>
            </a:r>
            <a:r>
              <a:rPr lang="pt-BR" sz="2400" dirty="0"/>
              <a:t> 1 º Bimestre de 2012, estão de acordo com os saldos de encerramento do </a:t>
            </a:r>
            <a:r>
              <a:rPr lang="pt-BR" sz="2400" dirty="0" err="1"/>
              <a:t>e-Sfinge</a:t>
            </a:r>
            <a:r>
              <a:rPr lang="pt-BR" sz="2400" dirty="0"/>
              <a:t> 6º Bimestre 2011.</a:t>
            </a:r>
          </a:p>
          <a:p>
            <a:endParaRPr lang="pt-BR" sz="2400" b="1" u="sng" dirty="0" smtClean="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3180353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673100" y="1916832"/>
            <a:ext cx="7994972" cy="1323439"/>
          </a:xfrm>
          <a:prstGeom prst="rect">
            <a:avLst/>
          </a:prstGeom>
          <a:noFill/>
        </p:spPr>
        <p:txBody>
          <a:bodyPr wrap="square" rtlCol="0">
            <a:spAutoFit/>
          </a:bodyPr>
          <a:lstStyle/>
          <a:p>
            <a:endParaRPr lang="pt-BR" sz="2400" b="1" u="sng" dirty="0" smtClean="0"/>
          </a:p>
          <a:p>
            <a:pPr lvl="0"/>
            <a:r>
              <a:rPr lang="pt-BR" sz="2800" b="1" dirty="0" smtClean="0"/>
              <a:t>Conferências de Saldos</a:t>
            </a:r>
          </a:p>
          <a:p>
            <a:pPr lvl="0"/>
            <a:r>
              <a:rPr lang="pt-BR" sz="2800" b="1" u="sng" dirty="0" smtClean="0"/>
              <a:t>2011 e 2012</a:t>
            </a:r>
            <a:endParaRPr lang="pt-BR" sz="2400" b="1" u="sng"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027" name="Picture 3" descr="C:\Users\Rafael\AppData\Local\Microsoft\Windows\Temporary Internet Files\Content.IE5\22ECLJMO\MC90005683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3428999"/>
            <a:ext cx="3040833" cy="2587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8434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0"/>
            <a:ext cx="5616624" cy="1743686"/>
          </a:xfrm>
          <a:ln cmpd="sng">
            <a:noFill/>
          </a:ln>
        </p:spPr>
        <p:txBody>
          <a:bodyPr>
            <a:normAutofit/>
          </a:bodyPr>
          <a:lstStyle/>
          <a:p>
            <a:r>
              <a:rPr lang="pt-BR" sz="3200" b="1" dirty="0" smtClean="0"/>
              <a:t>DESTINAÇÃO DE RECURSOS</a:t>
            </a:r>
            <a:endParaRPr lang="pt-BR" sz="32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1" name="Retângulo 10"/>
          <p:cNvSpPr/>
          <p:nvPr/>
        </p:nvSpPr>
        <p:spPr>
          <a:xfrm>
            <a:off x="2216922" y="2564904"/>
            <a:ext cx="3744416" cy="2592288"/>
          </a:xfrm>
          <a:prstGeom prst="rect">
            <a:avLst/>
          </a:prstGeom>
          <a:solidFill>
            <a:schemeClr val="accent1">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000" b="1" dirty="0" smtClean="0">
                <a:solidFill>
                  <a:schemeClr val="tx2"/>
                </a:solidFill>
                <a:latin typeface="Arial" pitchFamily="34" charset="0"/>
                <a:cs typeface="Arial" pitchFamily="34" charset="0"/>
              </a:rPr>
              <a:t>Movimentação e Saldos em 2012</a:t>
            </a:r>
            <a:endParaRPr lang="pt-BR" sz="4000"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23842055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368300" y="1630927"/>
            <a:ext cx="8452172" cy="4893647"/>
          </a:xfrm>
          <a:prstGeom prst="rect">
            <a:avLst/>
          </a:prstGeom>
          <a:noFill/>
        </p:spPr>
        <p:txBody>
          <a:bodyPr wrap="square" rtlCol="0">
            <a:spAutoFit/>
          </a:bodyPr>
          <a:lstStyle/>
          <a:p>
            <a:r>
              <a:rPr lang="pt-BR" sz="2400" b="1" u="sng" dirty="0"/>
              <a:t>Movimentação e Saldos até abril 2012</a:t>
            </a:r>
            <a:endParaRPr lang="pt-BR" sz="2400" dirty="0"/>
          </a:p>
          <a:p>
            <a:r>
              <a:rPr lang="pt-BR" sz="2400" dirty="0"/>
              <a:t> </a:t>
            </a:r>
          </a:p>
          <a:p>
            <a:r>
              <a:rPr lang="pt-BR" sz="2400" u="sng" dirty="0"/>
              <a:t>Verificação em cada contabilidade da Administração Direta e Indireta</a:t>
            </a:r>
            <a:endParaRPr lang="pt-BR" sz="2400" dirty="0"/>
          </a:p>
          <a:p>
            <a:r>
              <a:rPr lang="pt-BR" sz="2400" dirty="0"/>
              <a:t> </a:t>
            </a:r>
          </a:p>
          <a:p>
            <a:pPr marL="342900" lvl="0" indent="-342900">
              <a:buFont typeface="Arial" pitchFamily="34" charset="0"/>
              <a:buChar char="•"/>
            </a:pPr>
            <a:r>
              <a:rPr lang="pt-BR" sz="2400" dirty="0"/>
              <a:t>Fazer as mesmas verificações apontadas no Saldos de 2011, no que diz respeito as contas 1.9.3.2.9.02.01 e 1.9.3.2.9.02.02., utilizando relatórios que demonstrem a movimentação/saldos até 30 de abril de 2012.</a:t>
            </a:r>
          </a:p>
          <a:p>
            <a:pPr marL="342900" lvl="0" indent="-342900">
              <a:buFont typeface="Arial" pitchFamily="34" charset="0"/>
              <a:buChar char="•"/>
            </a:pPr>
            <a:r>
              <a:rPr lang="pt-BR" sz="2400" dirty="0"/>
              <a:t>Caso necessário realizar os lançamentos de ajustes dos saldos, com detalhamento no histórico, de preferência em um dia específico e mencionando no relatório de Controle Interno</a:t>
            </a:r>
            <a:r>
              <a:rPr lang="pt-BR" sz="2400" dirty="0" smtClean="0"/>
              <a:t>.</a:t>
            </a:r>
            <a:endParaRPr lang="pt-BR" sz="24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067246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368300" y="1630927"/>
            <a:ext cx="8452172" cy="4893647"/>
          </a:xfrm>
          <a:prstGeom prst="rect">
            <a:avLst/>
          </a:prstGeom>
          <a:noFill/>
        </p:spPr>
        <p:txBody>
          <a:bodyPr wrap="square" rtlCol="0">
            <a:spAutoFit/>
          </a:bodyPr>
          <a:lstStyle/>
          <a:p>
            <a:r>
              <a:rPr lang="pt-BR" sz="2400" b="1" u="sng" dirty="0"/>
              <a:t>Movimentação e Saldos até junho 2012</a:t>
            </a:r>
            <a:endParaRPr lang="pt-BR" sz="2400" dirty="0"/>
          </a:p>
          <a:p>
            <a:r>
              <a:rPr lang="pt-BR" sz="2400" dirty="0"/>
              <a:t> </a:t>
            </a:r>
          </a:p>
          <a:p>
            <a:r>
              <a:rPr lang="pt-BR" sz="2400" u="sng" dirty="0"/>
              <a:t>Verificação em cada contabilidade da Administração Direta e Indireta</a:t>
            </a:r>
            <a:endParaRPr lang="pt-BR" sz="2400" dirty="0"/>
          </a:p>
          <a:p>
            <a:r>
              <a:rPr lang="pt-BR" sz="2400" dirty="0"/>
              <a:t> </a:t>
            </a:r>
          </a:p>
          <a:p>
            <a:pPr marL="342900" lvl="0" indent="-342900">
              <a:buFont typeface="Arial" pitchFamily="34" charset="0"/>
              <a:buChar char="•"/>
            </a:pPr>
            <a:r>
              <a:rPr lang="pt-BR" sz="2400" dirty="0"/>
              <a:t>Fazer as mesmas verificações apontadas no Saldos de 2011, no que diz respeito as contas 1.9.3.2.9.02.01 e 1.9.3.2.9.02.02., utilizando relatórios que demonstrem a movimentação/saldos até 30 de junho de 2012.</a:t>
            </a:r>
          </a:p>
          <a:p>
            <a:pPr marL="342900" lvl="0" indent="-342900">
              <a:buFont typeface="Arial" pitchFamily="34" charset="0"/>
              <a:buChar char="•"/>
            </a:pPr>
            <a:r>
              <a:rPr lang="pt-BR" sz="2400" dirty="0"/>
              <a:t>Caso necessário realizar os lançamentos de ajustes dos saldos, com detalhamento no histórico, de preferência em um dia específico e mencionando no relatório de Controle Interno</a:t>
            </a:r>
            <a:r>
              <a:rPr lang="pt-BR" sz="2400" dirty="0" smtClean="0"/>
              <a:t>.</a:t>
            </a:r>
            <a:endParaRPr lang="pt-BR" sz="24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64629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368300" y="1630927"/>
            <a:ext cx="8452172" cy="2677656"/>
          </a:xfrm>
          <a:prstGeom prst="rect">
            <a:avLst/>
          </a:prstGeom>
          <a:noFill/>
        </p:spPr>
        <p:txBody>
          <a:bodyPr wrap="square" rtlCol="0">
            <a:spAutoFit/>
          </a:bodyPr>
          <a:lstStyle/>
          <a:p>
            <a:r>
              <a:rPr lang="pt-BR" sz="2400" b="1" u="sng" dirty="0"/>
              <a:t>Movimentação de julho até dezembro/2012</a:t>
            </a:r>
            <a:endParaRPr lang="pt-BR" sz="2400" dirty="0"/>
          </a:p>
          <a:p>
            <a:r>
              <a:rPr lang="pt-BR" sz="2400" dirty="0"/>
              <a:t> </a:t>
            </a:r>
          </a:p>
          <a:p>
            <a:r>
              <a:rPr lang="pt-BR" sz="2400" dirty="0"/>
              <a:t>Realizar todos os meses a verificação de Saldos do Ativo e Passivo Financeiro com as contas 1.9.3.2.9.02.01 e 1.9.3.2.9.02.02, e caso necessário fazer ajustes a cada mês, evitando diferenças maiores ao final do exercício. </a:t>
            </a:r>
          </a:p>
          <a:p>
            <a:endParaRPr lang="pt-BR" sz="2400"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38145065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7584" y="2708920"/>
            <a:ext cx="7201787" cy="1702160"/>
          </a:xfrm>
          <a:ln cmpd="sng">
            <a:solidFill>
              <a:schemeClr val="tx1"/>
            </a:solidFill>
          </a:ln>
        </p:spPr>
        <p:txBody>
          <a:bodyPr>
            <a:normAutofit/>
          </a:bodyPr>
          <a:lstStyle/>
          <a:p>
            <a:r>
              <a:rPr lang="pt-BR" b="1" dirty="0" smtClean="0"/>
              <a:t>Obrigado</a:t>
            </a:r>
            <a:endParaRPr lang="pt-BR" b="1" dirty="0"/>
          </a:p>
        </p:txBody>
      </p:sp>
      <p:sp>
        <p:nvSpPr>
          <p:cNvPr id="3" name="CaixaDeTexto 2"/>
          <p:cNvSpPr txBox="1"/>
          <p:nvPr/>
        </p:nvSpPr>
        <p:spPr>
          <a:xfrm>
            <a:off x="3650412" y="5683489"/>
            <a:ext cx="2519792" cy="461665"/>
          </a:xfrm>
          <a:prstGeom prst="rect">
            <a:avLst/>
          </a:prstGeom>
          <a:noFill/>
        </p:spPr>
        <p:txBody>
          <a:bodyPr wrap="none" rtlCol="0">
            <a:spAutoFit/>
          </a:bodyPr>
          <a:lstStyle/>
          <a:p>
            <a:r>
              <a:rPr lang="pt-BR" sz="2400" b="1" dirty="0" smtClean="0"/>
              <a:t>José Rafael Corrêa</a:t>
            </a:r>
            <a:endParaRPr lang="pt-BR" sz="24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1153117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0"/>
            <a:ext cx="5616624" cy="1743686"/>
          </a:xfrm>
          <a:ln cmpd="sng">
            <a:noFill/>
          </a:ln>
        </p:spPr>
        <p:txBody>
          <a:bodyPr>
            <a:normAutofit/>
          </a:bodyPr>
          <a:lstStyle/>
          <a:p>
            <a:r>
              <a:rPr lang="pt-BR" sz="3200" b="1" dirty="0" smtClean="0"/>
              <a:t>DESTINAÇÃO DE RECURSOS</a:t>
            </a:r>
            <a:endParaRPr lang="pt-BR" sz="32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4" name="Retângulo 3"/>
          <p:cNvSpPr/>
          <p:nvPr/>
        </p:nvSpPr>
        <p:spPr>
          <a:xfrm>
            <a:off x="3131840" y="2420888"/>
            <a:ext cx="2520280" cy="2592288"/>
          </a:xfrm>
          <a:prstGeom prst="rect">
            <a:avLst/>
          </a:prstGeom>
          <a:solidFill>
            <a:schemeClr val="accent1">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4000" b="1" dirty="0" smtClean="0">
                <a:solidFill>
                  <a:schemeClr val="tx2"/>
                </a:solidFill>
                <a:latin typeface="Arial" pitchFamily="34" charset="0"/>
                <a:cs typeface="Arial" pitchFamily="34" charset="0"/>
              </a:rPr>
              <a:t>Saldos Final de 2011</a:t>
            </a:r>
            <a:endParaRPr lang="pt-BR" sz="4000"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806304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9512" y="1756797"/>
            <a:ext cx="8568952" cy="5101203"/>
          </a:xfrm>
        </p:spPr>
        <p:txBody>
          <a:bodyPr/>
          <a:lstStyle/>
          <a:p>
            <a:pPr algn="l"/>
            <a:r>
              <a:rPr lang="pt-BR" sz="1800" b="1" u="sng" dirty="0">
                <a:latin typeface="Arial" pitchFamily="34" charset="0"/>
                <a:cs typeface="Arial" pitchFamily="34" charset="0"/>
              </a:rPr>
              <a:t>Verificação em cada contabilidade da Administração Direta e Indireta</a:t>
            </a:r>
            <a:r>
              <a:rPr lang="pt-BR" sz="1800" b="1" dirty="0">
                <a:latin typeface="Arial" pitchFamily="34" charset="0"/>
                <a:cs typeface="Arial" pitchFamily="34" charset="0"/>
              </a:rPr>
              <a:t/>
            </a:r>
            <a:br>
              <a:rPr lang="pt-BR" sz="1800" b="1" dirty="0">
                <a:latin typeface="Arial" pitchFamily="34" charset="0"/>
                <a:cs typeface="Arial" pitchFamily="34" charset="0"/>
              </a:rPr>
            </a:br>
            <a:r>
              <a:rPr lang="pt-BR" sz="1800" b="1" dirty="0">
                <a:latin typeface="Arial" pitchFamily="34" charset="0"/>
                <a:cs typeface="Arial" pitchFamily="34" charset="0"/>
              </a:rPr>
              <a:t> </a:t>
            </a:r>
            <a:br>
              <a:rPr lang="pt-BR" sz="1800" b="1" dirty="0">
                <a:latin typeface="Arial" pitchFamily="34" charset="0"/>
                <a:cs typeface="Arial" pitchFamily="34" charset="0"/>
              </a:rPr>
            </a:br>
            <a:r>
              <a:rPr lang="pt-BR" sz="1800" b="1" dirty="0">
                <a:latin typeface="Arial" pitchFamily="34" charset="0"/>
                <a:cs typeface="Arial" pitchFamily="34" charset="0"/>
              </a:rPr>
              <a:t>Analise dos saldos das contas de Disponibilidades do Compensado:</a:t>
            </a:r>
            <a:br>
              <a:rPr lang="pt-BR" sz="1800" b="1" dirty="0">
                <a:latin typeface="Arial" pitchFamily="34" charset="0"/>
                <a:cs typeface="Arial" pitchFamily="34" charset="0"/>
              </a:rPr>
            </a:br>
            <a:r>
              <a:rPr lang="pt-BR" sz="1800" b="1" dirty="0">
                <a:latin typeface="Arial" pitchFamily="34" charset="0"/>
                <a:cs typeface="Arial" pitchFamily="34" charset="0"/>
              </a:rPr>
              <a:t> </a:t>
            </a:r>
            <a:br>
              <a:rPr lang="pt-BR" sz="1800" b="1" dirty="0">
                <a:latin typeface="Arial" pitchFamily="34" charset="0"/>
                <a:cs typeface="Arial" pitchFamily="34" charset="0"/>
              </a:rPr>
            </a:br>
            <a:r>
              <a:rPr lang="pt-BR" sz="1800" b="1" dirty="0">
                <a:latin typeface="Arial" pitchFamily="34" charset="0"/>
                <a:cs typeface="Arial" pitchFamily="34" charset="0"/>
              </a:rPr>
              <a:t>Saldo da conta 1.9.3.2.9.02.03 – DFR Utilizada no encerramento do exercício deve ser R$ 0,00</a:t>
            </a:r>
            <a:br>
              <a:rPr lang="pt-BR" sz="1800" b="1" dirty="0">
                <a:latin typeface="Arial" pitchFamily="34" charset="0"/>
                <a:cs typeface="Arial" pitchFamily="34" charset="0"/>
              </a:rPr>
            </a:br>
            <a:r>
              <a:rPr lang="pt-BR" sz="1800" b="1" dirty="0">
                <a:latin typeface="Arial" pitchFamily="34" charset="0"/>
                <a:cs typeface="Arial" pitchFamily="34" charset="0"/>
              </a:rPr>
              <a:t> </a:t>
            </a:r>
            <a:br>
              <a:rPr lang="pt-BR" sz="1800" b="1" dirty="0">
                <a:latin typeface="Arial" pitchFamily="34" charset="0"/>
                <a:cs typeface="Arial" pitchFamily="34" charset="0"/>
              </a:rPr>
            </a:br>
            <a:r>
              <a:rPr lang="pt-BR" sz="1800" b="1" dirty="0">
                <a:latin typeface="Arial" pitchFamily="34" charset="0"/>
                <a:cs typeface="Arial" pitchFamily="34" charset="0"/>
              </a:rPr>
              <a:t>Saldo da conta 1.9.3.2.9.02.02 – DFR Comprometida, deve ser comparada com o Passivo Financeiro, sendo que os valores devem ser iguais, caso tenha diferença, esta deve ser apurada, mas lançamentos de ajustes somente devem ser feitos em 2012. Ressalta-se que os valores devem fechar também no detalhamento das disponibilidades de recurso, sendo que para esta verificação na conta do compensado deve ser observado as contas correntes das contas(disponibilidade de recursos),  nas contas do Passivo Financeiro,  Depósitos e Consignações, bem como os Restos a Pagar devem ter os valores por Disponibilidades de Recursos, para confrontar com o detalhamento da conta 1.9.3.2.9.02.02.</a:t>
            </a:r>
            <a:br>
              <a:rPr lang="pt-BR" sz="1800" b="1" dirty="0">
                <a:latin typeface="Arial" pitchFamily="34" charset="0"/>
                <a:cs typeface="Arial" pitchFamily="34" charset="0"/>
              </a:rPr>
            </a:br>
            <a:r>
              <a:rPr lang="pt-BR" sz="1400" dirty="0"/>
              <a:t> </a:t>
            </a:r>
            <a:br>
              <a:rPr lang="pt-BR" sz="1400" dirty="0"/>
            </a:br>
            <a:endParaRPr lang="pt-BR" sz="1400" dirty="0"/>
          </a:p>
        </p:txBody>
      </p:sp>
      <p:sp>
        <p:nvSpPr>
          <p:cNvPr id="3" name="Título 1"/>
          <p:cNvSpPr txBox="1">
            <a:spLocks/>
          </p:cNvSpPr>
          <p:nvPr/>
        </p:nvSpPr>
        <p:spPr bwMode="auto">
          <a:xfrm>
            <a:off x="2051720" y="0"/>
            <a:ext cx="5616624" cy="1743686"/>
          </a:xfrm>
          <a:prstGeom prst="rect">
            <a:avLst/>
          </a:prstGeom>
          <a:noFill/>
          <a:ln cmpd="sng">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pt-BR" sz="3200" b="1" smtClean="0"/>
              <a:t>DESTINAÇÃO DE RECURSOS</a:t>
            </a:r>
            <a:endParaRPr lang="pt-BR" sz="3200" b="1" dirty="0"/>
          </a:p>
        </p:txBody>
      </p:sp>
    </p:spTree>
    <p:extLst>
      <p:ext uri="{BB962C8B-B14F-4D97-AF65-F5344CB8AC3E}">
        <p14:creationId xmlns:p14="http://schemas.microsoft.com/office/powerpoint/2010/main" val="2486286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9512" y="2130425"/>
            <a:ext cx="8712968" cy="4727575"/>
          </a:xfrm>
        </p:spPr>
        <p:txBody>
          <a:bodyPr/>
          <a:lstStyle/>
          <a:p>
            <a:pPr algn="l"/>
            <a:r>
              <a:rPr lang="pt-BR" sz="1800" b="1" dirty="0" smtClean="0">
                <a:latin typeface="Arial" pitchFamily="34" charset="0"/>
                <a:cs typeface="Arial" pitchFamily="34" charset="0"/>
              </a:rPr>
              <a:t>Saldo da conta 1.9.3.2.9.02.01 – DFR a Utilizar, deve ser comparada com o Superávit Financeiro, ou seja, a diferença entre o Ativo e Passivo Financeiro, sendo que os valores devem ser iguais, caso tenha diferença, esta deve ser apurada, mas lançamentos de ajustes somente devem ser feitos em 2012. Ressalta-se que os valores devem fechar também no detalhamento das disponibilidades de recurso, sendo que para esta verificação na conta do compensado deve ser observado as contas correntes das contas(disponibilidade de recursos), e nas contas do Ativo Financeiro (Bancos e realizável) e do Passivo Financeiro(Depósitos e Consignações, bem como os Restos a Pagar), todas devem ter os valores por Disponibilidades de Recursos, para confrontar com o detalhamento da conta 1.9.3.2.9.02.01.</a:t>
            </a:r>
            <a:br>
              <a:rPr lang="pt-BR" sz="1800" b="1" dirty="0" smtClean="0">
                <a:latin typeface="Arial" pitchFamily="34" charset="0"/>
                <a:cs typeface="Arial" pitchFamily="34" charset="0"/>
              </a:rPr>
            </a:br>
            <a:r>
              <a:rPr lang="pt-BR" sz="1800" b="1" dirty="0" smtClean="0">
                <a:latin typeface="Arial" pitchFamily="34" charset="0"/>
                <a:cs typeface="Arial" pitchFamily="34" charset="0"/>
              </a:rPr>
              <a:t/>
            </a:r>
            <a:br>
              <a:rPr lang="pt-BR" sz="1800" b="1" dirty="0" smtClean="0">
                <a:latin typeface="Arial" pitchFamily="34" charset="0"/>
                <a:cs typeface="Arial" pitchFamily="34" charset="0"/>
              </a:rPr>
            </a:br>
            <a:r>
              <a:rPr lang="pt-BR" sz="1800" b="1" dirty="0" smtClean="0">
                <a:latin typeface="Arial" pitchFamily="34" charset="0"/>
                <a:cs typeface="Arial" pitchFamily="34" charset="0"/>
              </a:rPr>
              <a:t>Em caso de haver necessidade de realizar lançamentos de ajustes, realizar em 2012, de preferência com lançamentos todos no mesmo dia e informar no relatório de Controle Interno.</a:t>
            </a:r>
            <a:br>
              <a:rPr lang="pt-BR" sz="1800" b="1" dirty="0" smtClean="0">
                <a:latin typeface="Arial" pitchFamily="34" charset="0"/>
                <a:cs typeface="Arial" pitchFamily="34" charset="0"/>
              </a:rPr>
            </a:br>
            <a:endParaRPr lang="pt-BR" sz="1800" b="1" dirty="0">
              <a:latin typeface="Arial" pitchFamily="34" charset="0"/>
              <a:cs typeface="Arial" pitchFamily="34" charset="0"/>
            </a:endParaRPr>
          </a:p>
        </p:txBody>
      </p:sp>
      <p:sp>
        <p:nvSpPr>
          <p:cNvPr id="3" name="Título 1"/>
          <p:cNvSpPr txBox="1">
            <a:spLocks/>
          </p:cNvSpPr>
          <p:nvPr/>
        </p:nvSpPr>
        <p:spPr bwMode="auto">
          <a:xfrm>
            <a:off x="2051720" y="0"/>
            <a:ext cx="5616624" cy="1743686"/>
          </a:xfrm>
          <a:prstGeom prst="rect">
            <a:avLst/>
          </a:prstGeom>
          <a:noFill/>
          <a:ln cmpd="sng">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pt-BR" sz="3200" b="1" smtClean="0"/>
              <a:t>DESTINAÇÃO DE RECURSOS</a:t>
            </a:r>
            <a:endParaRPr lang="pt-BR" sz="3200" b="1" dirty="0"/>
          </a:p>
        </p:txBody>
      </p:sp>
    </p:spTree>
    <p:extLst>
      <p:ext uri="{BB962C8B-B14F-4D97-AF65-F5344CB8AC3E}">
        <p14:creationId xmlns:p14="http://schemas.microsoft.com/office/powerpoint/2010/main" val="804628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p:cNvGraphicFramePr>
            <a:graphicFrameLocks noGrp="1"/>
          </p:cNvGraphicFramePr>
          <p:nvPr>
            <p:extLst>
              <p:ext uri="{D42A27DB-BD31-4B8C-83A1-F6EECF244321}">
                <p14:modId xmlns:p14="http://schemas.microsoft.com/office/powerpoint/2010/main" val="3309128169"/>
              </p:ext>
            </p:extLst>
          </p:nvPr>
        </p:nvGraphicFramePr>
        <p:xfrm>
          <a:off x="107504" y="2060848"/>
          <a:ext cx="8928992" cy="4032448"/>
        </p:xfrm>
        <a:graphic>
          <a:graphicData uri="http://schemas.openxmlformats.org/drawingml/2006/table">
            <a:tbl>
              <a:tblPr>
                <a:tableStyleId>{5C22544A-7EE6-4342-B048-85BDC9FD1C3A}</a:tableStyleId>
              </a:tblPr>
              <a:tblGrid>
                <a:gridCol w="4464496"/>
                <a:gridCol w="4464496"/>
              </a:tblGrid>
              <a:tr h="227957">
                <a:tc>
                  <a:txBody>
                    <a:bodyPr/>
                    <a:lstStyle/>
                    <a:p>
                      <a:pPr algn="l" rtl="0" fontAlgn="ctr"/>
                      <a:r>
                        <a:rPr lang="pt-BR" sz="1400" b="1" u="none" strike="noStrike" dirty="0">
                          <a:effectLst/>
                          <a:latin typeface="Arial" pitchFamily="34" charset="0"/>
                          <a:cs typeface="Arial" pitchFamily="34" charset="0"/>
                        </a:rPr>
                        <a:t>1 ATIVO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 PASSIVO</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1.1 ATIVO CIRCULANTE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2.1 PASSIVO CIRCULANTE</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1.1.1 DISPONIVEL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2.1.1 DEPOSITOS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1.1.2 CREDITOS EM CIRCULACAO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2.1.2 OBRIGACOES EM CIRCULACAO                 </a:t>
                      </a:r>
                      <a:r>
                        <a:rPr lang="pt-BR" sz="1400" b="1" u="none" strike="noStrike" dirty="0" smtClean="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1.1.3 BENS E VALORES EM CIRCULACAO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2.1.3 EMPREST. E </a:t>
                      </a:r>
                      <a:r>
                        <a:rPr lang="pt-BR" sz="1400" b="1" u="none" strike="noStrike" dirty="0" smtClean="0">
                          <a:effectLst/>
                          <a:latin typeface="Arial" pitchFamily="34" charset="0"/>
                          <a:cs typeface="Arial" pitchFamily="34" charset="0"/>
                        </a:rPr>
                        <a:t>FINANC. EM </a:t>
                      </a:r>
                      <a:r>
                        <a:rPr lang="pt-BR" sz="1400" b="1" u="none" strike="noStrike" dirty="0">
                          <a:effectLst/>
                          <a:latin typeface="Arial" pitchFamily="34" charset="0"/>
                          <a:cs typeface="Arial" pitchFamily="34" charset="0"/>
                        </a:rPr>
                        <a:t>CIRCULACAO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1.1.4 VALORES PENDENTES A CURTO PRAZO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2.1.4 VALORES PENDENTES A CURTO PRAZO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240508">
                <a:tc>
                  <a:txBody>
                    <a:bodyPr/>
                    <a:lstStyle/>
                    <a:p>
                      <a:pPr algn="l" fontAlgn="b"/>
                      <a:r>
                        <a:rPr lang="pt-BR" sz="1400" b="1" u="none" strike="noStrike" dirty="0">
                          <a:effectLst/>
                          <a:latin typeface="Arial" pitchFamily="34" charset="0"/>
                          <a:cs typeface="Arial" pitchFamily="34" charset="0"/>
                        </a:rPr>
                        <a:t> </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 </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7957">
                <a:tc>
                  <a:txBody>
                    <a:bodyPr/>
                    <a:lstStyle/>
                    <a:p>
                      <a:pPr algn="l" rtl="0" fontAlgn="ctr"/>
                      <a:r>
                        <a:rPr lang="pt-BR" sz="1400" b="1" u="none" strike="noStrike" dirty="0">
                          <a:effectLst/>
                          <a:latin typeface="Arial" pitchFamily="34" charset="0"/>
                          <a:cs typeface="Arial" pitchFamily="34" charset="0"/>
                        </a:rPr>
                        <a:t>1.9 ATIVO COMPENSADO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 PASSIVO COMPENSADO</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1.9.1 ................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2.9.1 ...................</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1.9.2 ................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2.9.2 ...................</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9577">
                <a:tc>
                  <a:txBody>
                    <a:bodyPr/>
                    <a:lstStyle/>
                    <a:p>
                      <a:pPr algn="l" rtl="0" fontAlgn="ctr"/>
                      <a:r>
                        <a:rPr lang="pt-BR" sz="1400" b="1" u="none" strike="noStrike" dirty="0">
                          <a:effectLst/>
                          <a:latin typeface="Arial" pitchFamily="34" charset="0"/>
                          <a:cs typeface="Arial" pitchFamily="34" charset="0"/>
                        </a:rPr>
                        <a:t>1.9.3 EXECUCAO DA PROGRAMACAO FINANCEIRA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fontAlgn="b"/>
                      <a:r>
                        <a:rPr lang="pt-BR" sz="1400" b="1" u="none" strike="noStrike">
                          <a:effectLst/>
                          <a:latin typeface="Arial" pitchFamily="34" charset="0"/>
                          <a:cs typeface="Arial" pitchFamily="34" charset="0"/>
                        </a:rPr>
                        <a:t>2.9.3 EXECUCAO DA PROGRAMACAO FINANCEIRA</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9577">
                <a:tc>
                  <a:txBody>
                    <a:bodyPr/>
                    <a:lstStyle/>
                    <a:p>
                      <a:pPr algn="l" fontAlgn="b"/>
                      <a:r>
                        <a:rPr lang="pt-BR" sz="1400" b="1" u="none" strike="noStrike" dirty="0">
                          <a:effectLst/>
                          <a:latin typeface="Arial" pitchFamily="34" charset="0"/>
                          <a:cs typeface="Arial" pitchFamily="34" charset="0"/>
                        </a:rPr>
                        <a:t>1.9.3.2.9.02.01 - DFR a Utilizar</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2.9.3.2.9.00.00 - Controle das DFR</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9577">
                <a:tc>
                  <a:txBody>
                    <a:bodyPr/>
                    <a:lstStyle/>
                    <a:p>
                      <a:pPr algn="l" fontAlgn="b"/>
                      <a:r>
                        <a:rPr lang="pt-BR" sz="1400" b="1" u="none" strike="noStrike" dirty="0">
                          <a:effectLst/>
                          <a:latin typeface="Arial" pitchFamily="34" charset="0"/>
                          <a:cs typeface="Arial" pitchFamily="34" charset="0"/>
                        </a:rPr>
                        <a:t>1.9.3.2.9.02.02 - DFR Comprometida</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 </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40508">
                <a:tc>
                  <a:txBody>
                    <a:bodyPr/>
                    <a:lstStyle/>
                    <a:p>
                      <a:pPr algn="l" fontAlgn="b"/>
                      <a:r>
                        <a:rPr lang="pt-BR" sz="1400" b="1" u="none" strike="noStrike" dirty="0">
                          <a:effectLst/>
                          <a:latin typeface="Arial" pitchFamily="34" charset="0"/>
                          <a:cs typeface="Arial" pitchFamily="34" charset="0"/>
                        </a:rPr>
                        <a:t>1.9.3.2.9.02.03 - DFR Utilizada</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dirty="0">
                          <a:effectLst/>
                          <a:latin typeface="Arial" pitchFamily="34" charset="0"/>
                          <a:cs typeface="Arial" pitchFamily="34" charset="0"/>
                        </a:rPr>
                        <a:t> </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r>
            </a:tbl>
          </a:graphicData>
        </a:graphic>
      </p:graphicFrame>
      <p:sp>
        <p:nvSpPr>
          <p:cNvPr id="6" name="Retângulo 5"/>
          <p:cNvSpPr/>
          <p:nvPr/>
        </p:nvSpPr>
        <p:spPr>
          <a:xfrm>
            <a:off x="4572000" y="2636912"/>
            <a:ext cx="446449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ln w="18415" cmpd="sng">
                  <a:solidFill>
                    <a:srgbClr val="FFFFFF"/>
                  </a:solidFill>
                  <a:prstDash val="solid"/>
                </a:ln>
                <a:solidFill>
                  <a:srgbClr val="FFFFFF"/>
                </a:solidFill>
                <a:effectLst>
                  <a:innerShdw blurRad="63500" dist="50800" dir="13500000">
                    <a:prstClr val="black">
                      <a:alpha val="50000"/>
                    </a:prstClr>
                  </a:innerShdw>
                </a:effectLst>
              </a:rPr>
              <a:t>Conferir Saldos </a:t>
            </a:r>
            <a:endParaRPr lang="pt-BR" dirty="0">
              <a:ln w="18415" cmpd="sng">
                <a:solidFill>
                  <a:srgbClr val="FFFFFF"/>
                </a:solidFill>
                <a:prstDash val="solid"/>
              </a:ln>
              <a:solidFill>
                <a:srgbClr val="FFFFFF"/>
              </a:solidFill>
              <a:effectLst>
                <a:innerShdw blurRad="63500" dist="50800" dir="13500000">
                  <a:prstClr val="black">
                    <a:alpha val="50000"/>
                  </a:prstClr>
                </a:innerShdw>
              </a:effectLst>
            </a:endParaRPr>
          </a:p>
          <a:p>
            <a:pPr algn="ctr"/>
            <a:r>
              <a:rPr lang="pt-BR" dirty="0" smtClean="0">
                <a:ln w="18415" cmpd="sng">
                  <a:solidFill>
                    <a:srgbClr val="FFFFFF"/>
                  </a:solidFill>
                  <a:prstDash val="solid"/>
                </a:ln>
                <a:solidFill>
                  <a:srgbClr val="FFFFFF"/>
                </a:solidFill>
                <a:effectLst>
                  <a:innerShdw blurRad="63500" dist="50800" dir="13500000">
                    <a:prstClr val="black">
                      <a:alpha val="50000"/>
                    </a:prstClr>
                  </a:innerShdw>
                </a:effectLst>
              </a:rPr>
              <a:t>Destinação de Recursos</a:t>
            </a:r>
            <a:endParaRPr lang="pt-BR" dirty="0">
              <a:ln w="18415" cmpd="sng">
                <a:solidFill>
                  <a:srgbClr val="FFFFFF"/>
                </a:solidFill>
                <a:prstDash val="solid"/>
              </a:ln>
              <a:solidFill>
                <a:srgbClr val="FFFFFF"/>
              </a:solidFill>
              <a:effectLst>
                <a:innerShdw blurRad="63500" dist="50800" dir="13500000">
                  <a:prstClr val="black">
                    <a:alpha val="50000"/>
                  </a:prstClr>
                </a:innerShdw>
              </a:effectLst>
            </a:endParaRPr>
          </a:p>
        </p:txBody>
      </p:sp>
      <p:sp>
        <p:nvSpPr>
          <p:cNvPr id="7" name="Retângulo 6"/>
          <p:cNvSpPr/>
          <p:nvPr/>
        </p:nvSpPr>
        <p:spPr>
          <a:xfrm>
            <a:off x="107504" y="5661248"/>
            <a:ext cx="4464496"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effectLst>
                  <a:innerShdw blurRad="63500" dist="50800" dir="13500000">
                    <a:prstClr val="black">
                      <a:alpha val="50000"/>
                    </a:prstClr>
                  </a:innerShdw>
                </a:effectLst>
              </a:rPr>
              <a:t>Conferir Saldos  Destinação de Recursos</a:t>
            </a:r>
            <a:endParaRPr lang="pt-BR" dirty="0">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257501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6"/>
                                        </p:tgtEl>
                                        <p:attrNameLst>
                                          <p:attrName>style.opacity</p:attrName>
                                        </p:attrNameLst>
                                      </p:cBhvr>
                                      <p:to>
                                        <p:strVal val="0.5"/>
                                      </p:to>
                                    </p:set>
                                    <p:animEffect filter="image" prLst="opacity: 0.5">
                                      <p:cBhvr rctx="IE">
                                        <p:cTn id="7" dur="indefinite"/>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0" nodeType="clickEffect">
                                  <p:stCondLst>
                                    <p:cond delay="0"/>
                                  </p:stCondLst>
                                  <p:childTnLst>
                                    <p:set>
                                      <p:cBhvr rctx="PPT">
                                        <p:cTn id="11" dur="indefinite"/>
                                        <p:tgtEl>
                                          <p:spTgt spid="7"/>
                                        </p:tgtEl>
                                        <p:attrNameLst>
                                          <p:attrName>style.opacity</p:attrName>
                                        </p:attrNameLst>
                                      </p:cBhvr>
                                      <p:to>
                                        <p:strVal val="0.5"/>
                                      </p:to>
                                    </p:set>
                                    <p:animEffect filter="image" prLst="opacity: 0.5">
                                      <p:cBhvr rctx="IE">
                                        <p:cTn id="12" dur="indefinite"/>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p:cNvGraphicFramePr>
            <a:graphicFrameLocks noGrp="1"/>
          </p:cNvGraphicFramePr>
          <p:nvPr>
            <p:extLst>
              <p:ext uri="{D42A27DB-BD31-4B8C-83A1-F6EECF244321}">
                <p14:modId xmlns:p14="http://schemas.microsoft.com/office/powerpoint/2010/main" val="3923785457"/>
              </p:ext>
            </p:extLst>
          </p:nvPr>
        </p:nvGraphicFramePr>
        <p:xfrm>
          <a:off x="107504" y="2060848"/>
          <a:ext cx="8928992" cy="4032448"/>
        </p:xfrm>
        <a:graphic>
          <a:graphicData uri="http://schemas.openxmlformats.org/drawingml/2006/table">
            <a:tbl>
              <a:tblPr>
                <a:tableStyleId>{5C22544A-7EE6-4342-B048-85BDC9FD1C3A}</a:tableStyleId>
              </a:tblPr>
              <a:tblGrid>
                <a:gridCol w="4464496"/>
                <a:gridCol w="4464496"/>
              </a:tblGrid>
              <a:tr h="227957">
                <a:tc>
                  <a:txBody>
                    <a:bodyPr/>
                    <a:lstStyle/>
                    <a:p>
                      <a:pPr algn="l" rtl="0" fontAlgn="ctr"/>
                      <a:r>
                        <a:rPr lang="pt-BR" sz="1400" b="1" u="none" strike="noStrike" dirty="0">
                          <a:effectLst/>
                          <a:latin typeface="Arial" pitchFamily="34" charset="0"/>
                          <a:cs typeface="Arial" pitchFamily="34" charset="0"/>
                        </a:rPr>
                        <a:t>1 ATIVO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 PASSIVO</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1.1 ATIVO CIRCULANTE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2.1 PASSIVO CIRCULANTE</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1.1.1 DISPONIVEL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2.1.1 DEPOSITOS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1.1.2 CREDITOS EM CIRCULACAO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2.1.2 OBRIGACOES EM CIRCULACAO                 </a:t>
                      </a:r>
                      <a:r>
                        <a:rPr lang="pt-BR" sz="1400" b="1" u="none" strike="noStrike" dirty="0" smtClean="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1.1.3 BENS E VALORES EM CIRCULACAO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2.1.3 EMPREST. E </a:t>
                      </a:r>
                      <a:r>
                        <a:rPr lang="pt-BR" sz="1400" b="1" u="none" strike="noStrike" dirty="0" smtClean="0">
                          <a:effectLst/>
                          <a:latin typeface="Arial" pitchFamily="34" charset="0"/>
                          <a:cs typeface="Arial" pitchFamily="34" charset="0"/>
                        </a:rPr>
                        <a:t>FINANC. EM </a:t>
                      </a:r>
                      <a:r>
                        <a:rPr lang="pt-BR" sz="1400" b="1" u="none" strike="noStrike" dirty="0">
                          <a:effectLst/>
                          <a:latin typeface="Arial" pitchFamily="34" charset="0"/>
                          <a:cs typeface="Arial" pitchFamily="34" charset="0"/>
                        </a:rPr>
                        <a:t>CIRCULACAO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430729">
                <a:tc>
                  <a:txBody>
                    <a:bodyPr/>
                    <a:lstStyle/>
                    <a:p>
                      <a:pPr algn="l" rtl="0" fontAlgn="ctr"/>
                      <a:r>
                        <a:rPr lang="pt-BR" sz="1400" b="1" u="none" strike="noStrike" dirty="0">
                          <a:effectLst/>
                          <a:latin typeface="Arial" pitchFamily="34" charset="0"/>
                          <a:cs typeface="Arial" pitchFamily="34" charset="0"/>
                        </a:rPr>
                        <a:t>1.1.4 VALORES PENDENTES A CURTO PRAZO   </a:t>
                      </a:r>
                      <a:r>
                        <a:rPr lang="pt-BR" sz="1400" b="1" u="none" strike="noStrike" dirty="0" smtClean="0">
                          <a:effectLst/>
                          <a:latin typeface="Arial" pitchFamily="34" charset="0"/>
                          <a:cs typeface="Arial" pitchFamily="34" charset="0"/>
                        </a:rPr>
                        <a:t>(</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dirty="0">
                          <a:effectLst/>
                          <a:latin typeface="Arial" pitchFamily="34" charset="0"/>
                          <a:cs typeface="Arial" pitchFamily="34" charset="0"/>
                        </a:rPr>
                        <a:t>2.1.4 VALORES PENDENTES A CURTO PRAZO  </a:t>
                      </a:r>
                      <a:r>
                        <a:rPr lang="pt-BR" sz="1400" b="1" u="none" strike="noStrike" dirty="0" smtClean="0">
                          <a:effectLst/>
                          <a:latin typeface="Arial" pitchFamily="34" charset="0"/>
                          <a:cs typeface="Arial" pitchFamily="34" charset="0"/>
                        </a:rPr>
                        <a:t> (</a:t>
                      </a:r>
                      <a:r>
                        <a:rPr lang="pt-BR" sz="1400" b="1" u="none" strike="noStrike" dirty="0">
                          <a:effectLst/>
                          <a:latin typeface="Arial" pitchFamily="34" charset="0"/>
                          <a:cs typeface="Arial" pitchFamily="34" charset="0"/>
                        </a:rPr>
                        <a:t>F)</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r>
              <a:tr h="240508">
                <a:tc>
                  <a:txBody>
                    <a:bodyPr/>
                    <a:lstStyle/>
                    <a:p>
                      <a:pPr algn="l" fontAlgn="b"/>
                      <a:r>
                        <a:rPr lang="pt-BR" sz="1400" b="1" u="none" strike="noStrike" dirty="0">
                          <a:effectLst/>
                          <a:latin typeface="Arial" pitchFamily="34" charset="0"/>
                          <a:cs typeface="Arial" pitchFamily="34" charset="0"/>
                        </a:rPr>
                        <a:t> </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 </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7957">
                <a:tc>
                  <a:txBody>
                    <a:bodyPr/>
                    <a:lstStyle/>
                    <a:p>
                      <a:pPr algn="l" rtl="0" fontAlgn="ctr"/>
                      <a:r>
                        <a:rPr lang="pt-BR" sz="1400" b="1" u="none" strike="noStrike" dirty="0">
                          <a:effectLst/>
                          <a:latin typeface="Arial" pitchFamily="34" charset="0"/>
                          <a:cs typeface="Arial" pitchFamily="34" charset="0"/>
                        </a:rPr>
                        <a:t>1.9 ATIVO COMPENSADO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 PASSIVO COMPENSADO</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1.9.1 ................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2.9.1 ...................</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7957">
                <a:tc>
                  <a:txBody>
                    <a:bodyPr/>
                    <a:lstStyle/>
                    <a:p>
                      <a:pPr algn="l" rtl="0" fontAlgn="ctr"/>
                      <a:r>
                        <a:rPr lang="pt-BR" sz="1400" b="1" u="none" strike="noStrike" dirty="0">
                          <a:effectLst/>
                          <a:latin typeface="Arial" pitchFamily="34" charset="0"/>
                          <a:cs typeface="Arial" pitchFamily="34" charset="0"/>
                        </a:rPr>
                        <a:t>1.9.2 ................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rtl="0" fontAlgn="ctr"/>
                      <a:r>
                        <a:rPr lang="pt-BR" sz="1400" b="1" u="none" strike="noStrike">
                          <a:effectLst/>
                          <a:latin typeface="Arial" pitchFamily="34" charset="0"/>
                          <a:cs typeface="Arial" pitchFamily="34" charset="0"/>
                        </a:rPr>
                        <a:t>2.9.2 ...................</a:t>
                      </a:r>
                      <a:endParaRPr lang="pt-BR" sz="1400" b="1" i="0" u="none" strike="noStrike">
                        <a:solidFill>
                          <a:srgbClr val="000000"/>
                        </a:solidFill>
                        <a:effectLst/>
                        <a:latin typeface="Arial" pitchFamily="34" charset="0"/>
                        <a:cs typeface="Arial" pitchFamily="34" charset="0"/>
                      </a:endParaRPr>
                    </a:p>
                  </a:txBody>
                  <a:tcPr marL="9212" marR="9212" marT="9212" marB="0" anchor="ctr"/>
                </a:tc>
              </a:tr>
              <a:tr h="229577">
                <a:tc>
                  <a:txBody>
                    <a:bodyPr/>
                    <a:lstStyle/>
                    <a:p>
                      <a:pPr algn="l" rtl="0" fontAlgn="ctr"/>
                      <a:r>
                        <a:rPr lang="pt-BR" sz="1400" b="1" u="none" strike="noStrike" dirty="0">
                          <a:effectLst/>
                          <a:latin typeface="Arial" pitchFamily="34" charset="0"/>
                          <a:cs typeface="Arial" pitchFamily="34" charset="0"/>
                        </a:rPr>
                        <a:t>1.9.3 EXECUCAO DA PROGRAMACAO FINANCEIRA    </a:t>
                      </a:r>
                      <a:endParaRPr lang="pt-BR" sz="1400" b="1" i="0" u="none" strike="noStrike" dirty="0">
                        <a:solidFill>
                          <a:srgbClr val="000000"/>
                        </a:solidFill>
                        <a:effectLst/>
                        <a:latin typeface="Arial" pitchFamily="34" charset="0"/>
                        <a:cs typeface="Arial" pitchFamily="34" charset="0"/>
                      </a:endParaRPr>
                    </a:p>
                  </a:txBody>
                  <a:tcPr marL="9212" marR="9212" marT="9212" marB="0" anchor="ctr"/>
                </a:tc>
                <a:tc>
                  <a:txBody>
                    <a:bodyPr/>
                    <a:lstStyle/>
                    <a:p>
                      <a:pPr algn="l" fontAlgn="b"/>
                      <a:r>
                        <a:rPr lang="pt-BR" sz="1400" b="1" u="none" strike="noStrike">
                          <a:effectLst/>
                          <a:latin typeface="Arial" pitchFamily="34" charset="0"/>
                          <a:cs typeface="Arial" pitchFamily="34" charset="0"/>
                        </a:rPr>
                        <a:t>2.9.3 EXECUCAO DA PROGRAMACAO FINANCEIRA</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9577">
                <a:tc>
                  <a:txBody>
                    <a:bodyPr/>
                    <a:lstStyle/>
                    <a:p>
                      <a:pPr algn="l" fontAlgn="b"/>
                      <a:r>
                        <a:rPr lang="pt-BR" sz="1400" b="1" u="none" strike="noStrike" dirty="0">
                          <a:effectLst/>
                          <a:latin typeface="Arial" pitchFamily="34" charset="0"/>
                          <a:cs typeface="Arial" pitchFamily="34" charset="0"/>
                        </a:rPr>
                        <a:t>1.9.3.2.9.02.01 - DFR a Utilizar</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2.9.3.2.9.00.00 - Controle das DFR</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29577">
                <a:tc>
                  <a:txBody>
                    <a:bodyPr/>
                    <a:lstStyle/>
                    <a:p>
                      <a:pPr algn="l" fontAlgn="b"/>
                      <a:r>
                        <a:rPr lang="pt-BR" sz="1400" b="1" u="none" strike="noStrike" dirty="0">
                          <a:effectLst/>
                          <a:latin typeface="Arial" pitchFamily="34" charset="0"/>
                          <a:cs typeface="Arial" pitchFamily="34" charset="0"/>
                        </a:rPr>
                        <a:t>1.9.3.2.9.02.02 - DFR Comprometida</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a:effectLst/>
                          <a:latin typeface="Arial" pitchFamily="34" charset="0"/>
                          <a:cs typeface="Arial" pitchFamily="34" charset="0"/>
                        </a:rPr>
                        <a:t> </a:t>
                      </a:r>
                      <a:endParaRPr lang="pt-BR" sz="1400" b="1" i="0" u="none" strike="noStrike">
                        <a:solidFill>
                          <a:srgbClr val="000000"/>
                        </a:solidFill>
                        <a:effectLst/>
                        <a:latin typeface="Arial" pitchFamily="34" charset="0"/>
                        <a:cs typeface="Arial" pitchFamily="34" charset="0"/>
                      </a:endParaRPr>
                    </a:p>
                  </a:txBody>
                  <a:tcPr marL="9212" marR="9212" marT="9212" marB="0" anchor="b"/>
                </a:tc>
              </a:tr>
              <a:tr h="240508">
                <a:tc>
                  <a:txBody>
                    <a:bodyPr/>
                    <a:lstStyle/>
                    <a:p>
                      <a:pPr algn="l" fontAlgn="b"/>
                      <a:r>
                        <a:rPr lang="pt-BR" sz="1400" b="1" u="none" strike="noStrike" dirty="0">
                          <a:effectLst/>
                          <a:latin typeface="Arial" pitchFamily="34" charset="0"/>
                          <a:cs typeface="Arial" pitchFamily="34" charset="0"/>
                        </a:rPr>
                        <a:t>1.9.3.2.9.02.03 - DFR Utilizada</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c>
                  <a:txBody>
                    <a:bodyPr/>
                    <a:lstStyle/>
                    <a:p>
                      <a:pPr algn="l" fontAlgn="b"/>
                      <a:r>
                        <a:rPr lang="pt-BR" sz="1400" b="1" u="none" strike="noStrike" dirty="0">
                          <a:effectLst/>
                          <a:latin typeface="Arial" pitchFamily="34" charset="0"/>
                          <a:cs typeface="Arial" pitchFamily="34" charset="0"/>
                        </a:rPr>
                        <a:t> </a:t>
                      </a:r>
                      <a:endParaRPr lang="pt-BR" sz="1400" b="1" i="0" u="none" strike="noStrike" dirty="0">
                        <a:solidFill>
                          <a:srgbClr val="000000"/>
                        </a:solidFill>
                        <a:effectLst/>
                        <a:latin typeface="Arial" pitchFamily="34" charset="0"/>
                        <a:cs typeface="Arial" pitchFamily="34" charset="0"/>
                      </a:endParaRPr>
                    </a:p>
                  </a:txBody>
                  <a:tcPr marL="9212" marR="9212" marT="9212" marB="0" anchor="b"/>
                </a:tc>
              </a:tr>
            </a:tbl>
          </a:graphicData>
        </a:graphic>
      </p:graphicFrame>
      <p:sp>
        <p:nvSpPr>
          <p:cNvPr id="7" name="Retângulo 6"/>
          <p:cNvSpPr/>
          <p:nvPr/>
        </p:nvSpPr>
        <p:spPr>
          <a:xfrm>
            <a:off x="104234" y="5450993"/>
            <a:ext cx="4464496"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Conferir Saldos e Destinação de Recursos</a:t>
            </a:r>
            <a:endParaRPr lang="pt-BR" dirty="0"/>
          </a:p>
        </p:txBody>
      </p:sp>
      <p:sp>
        <p:nvSpPr>
          <p:cNvPr id="8" name="Retângulo 7"/>
          <p:cNvSpPr/>
          <p:nvPr/>
        </p:nvSpPr>
        <p:spPr>
          <a:xfrm>
            <a:off x="104234" y="2632898"/>
            <a:ext cx="446449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Conferir Saldos </a:t>
            </a:r>
          </a:p>
          <a:p>
            <a:pPr algn="ctr"/>
            <a:r>
              <a:rPr lang="pt-BR" dirty="0" smtClean="0"/>
              <a:t>Destinação de Recursos</a:t>
            </a:r>
            <a:endParaRPr lang="pt-BR" dirty="0"/>
          </a:p>
        </p:txBody>
      </p:sp>
      <p:sp>
        <p:nvSpPr>
          <p:cNvPr id="10" name="Retângulo 9"/>
          <p:cNvSpPr/>
          <p:nvPr/>
        </p:nvSpPr>
        <p:spPr>
          <a:xfrm>
            <a:off x="4568730" y="2632898"/>
            <a:ext cx="446449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Conferir Saldos</a:t>
            </a:r>
          </a:p>
          <a:p>
            <a:pPr algn="ctr"/>
            <a:r>
              <a:rPr lang="pt-BR" dirty="0" smtClean="0"/>
              <a:t>Destinação de Recursos</a:t>
            </a:r>
            <a:endParaRPr lang="pt-BR" dirty="0"/>
          </a:p>
        </p:txBody>
      </p:sp>
      <p:sp>
        <p:nvSpPr>
          <p:cNvPr id="2" name="Menos 1"/>
          <p:cNvSpPr/>
          <p:nvPr/>
        </p:nvSpPr>
        <p:spPr>
          <a:xfrm>
            <a:off x="4111530" y="2967786"/>
            <a:ext cx="914400" cy="914400"/>
          </a:xfrm>
          <a:prstGeom prst="mathMin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11516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7"/>
                                        </p:tgtEl>
                                        <p:attrNameLst>
                                          <p:attrName>style.opacity</p:attrName>
                                        </p:attrNameLst>
                                      </p:cBhvr>
                                      <p:to>
                                        <p:strVal val="0.5"/>
                                      </p:to>
                                    </p:set>
                                    <p:animEffect filter="image" prLst="opacity: 0.5">
                                      <p:cBhvr rctx="IE">
                                        <p:cTn id="7" dur="indefinite"/>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0" nodeType="clickEffect">
                                  <p:stCondLst>
                                    <p:cond delay="0"/>
                                  </p:stCondLst>
                                  <p:childTnLst>
                                    <p:set>
                                      <p:cBhvr rctx="PPT">
                                        <p:cTn id="11" dur="indefinite"/>
                                        <p:tgtEl>
                                          <p:spTgt spid="8"/>
                                        </p:tgtEl>
                                        <p:attrNameLst>
                                          <p:attrName>style.opacity</p:attrName>
                                        </p:attrNameLst>
                                      </p:cBhvr>
                                      <p:to>
                                        <p:strVal val="0.5"/>
                                      </p:to>
                                    </p:set>
                                    <p:animEffect filter="image" prLst="opacity: 0.5">
                                      <p:cBhvr rctx="IE">
                                        <p:cTn id="12" dur="indefinite"/>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mph" presetSubtype="0" grpId="0" nodeType="clickEffect">
                                  <p:stCondLst>
                                    <p:cond delay="0"/>
                                  </p:stCondLst>
                                  <p:childTnLst>
                                    <p:set>
                                      <p:cBhvr rctx="PPT">
                                        <p:cTn id="16" dur="indefinite"/>
                                        <p:tgtEl>
                                          <p:spTgt spid="10"/>
                                        </p:tgtEl>
                                        <p:attrNameLst>
                                          <p:attrName>style.opacity</p:attrName>
                                        </p:attrNameLst>
                                      </p:cBhvr>
                                      <p:to>
                                        <p:strVal val="0.5"/>
                                      </p:to>
                                    </p:set>
                                    <p:animEffect filter="image" prLst="opacity: 0.5">
                                      <p:cBhvr rctx="IE">
                                        <p:cTn id="17" dur="indefinite"/>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to 6"/>
          <p:cNvGraphicFramePr>
            <a:graphicFrameLocks noChangeAspect="1"/>
          </p:cNvGraphicFramePr>
          <p:nvPr>
            <p:extLst>
              <p:ext uri="{D42A27DB-BD31-4B8C-83A1-F6EECF244321}">
                <p14:modId xmlns:p14="http://schemas.microsoft.com/office/powerpoint/2010/main" val="2541408924"/>
              </p:ext>
            </p:extLst>
          </p:nvPr>
        </p:nvGraphicFramePr>
        <p:xfrm>
          <a:off x="0" y="1988840"/>
          <a:ext cx="9163050" cy="3448050"/>
        </p:xfrm>
        <a:graphic>
          <a:graphicData uri="http://schemas.openxmlformats.org/presentationml/2006/ole">
            <mc:AlternateContent xmlns:mc="http://schemas.openxmlformats.org/markup-compatibility/2006">
              <mc:Choice xmlns:v="urn:schemas-microsoft-com:vml" Requires="v">
                <p:oleObj spid="_x0000_s1046" name="Planilha" r:id="rId3" imgW="9163143" imgH="3448132" progId="Excel.Sheet.12">
                  <p:embed/>
                </p:oleObj>
              </mc:Choice>
              <mc:Fallback>
                <p:oleObj name="Planilha" r:id="rId3" imgW="9163143" imgH="3448132" progId="Excel.Sheet.12">
                  <p:embed/>
                  <p:pic>
                    <p:nvPicPr>
                      <p:cNvPr id="0" name=""/>
                      <p:cNvPicPr/>
                      <p:nvPr/>
                    </p:nvPicPr>
                    <p:blipFill>
                      <a:blip r:embed="rId4"/>
                      <a:stretch>
                        <a:fillRect/>
                      </a:stretch>
                    </p:blipFill>
                    <p:spPr>
                      <a:xfrm>
                        <a:off x="0" y="1988840"/>
                        <a:ext cx="9163050" cy="3448050"/>
                      </a:xfrm>
                      <a:prstGeom prst="rect">
                        <a:avLst/>
                      </a:prstGeom>
                    </p:spPr>
                  </p:pic>
                </p:oleObj>
              </mc:Fallback>
            </mc:AlternateContent>
          </a:graphicData>
        </a:graphic>
      </p:graphicFrame>
    </p:spTree>
    <p:extLst>
      <p:ext uri="{BB962C8B-B14F-4D97-AF65-F5344CB8AC3E}">
        <p14:creationId xmlns:p14="http://schemas.microsoft.com/office/powerpoint/2010/main" val="3419016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51720" y="15875"/>
            <a:ext cx="5616624" cy="1743686"/>
          </a:xfrm>
          <a:ln cmpd="sng">
            <a:noFill/>
          </a:ln>
        </p:spPr>
        <p:txBody>
          <a:bodyPr>
            <a:normAutofit/>
          </a:bodyPr>
          <a:lstStyle/>
          <a:p>
            <a:r>
              <a:rPr lang="pt-BR" sz="3200" b="1" dirty="0" smtClean="0"/>
              <a:t>DESTINAÇÃO DE RECURSOS</a:t>
            </a:r>
            <a:endParaRPr lang="pt-BR" sz="3200" b="1" dirty="0"/>
          </a:p>
        </p:txBody>
      </p:sp>
      <p:sp>
        <p:nvSpPr>
          <p:cNvPr id="3" name="CaixaDeTexto 2"/>
          <p:cNvSpPr txBox="1"/>
          <p:nvPr/>
        </p:nvSpPr>
        <p:spPr>
          <a:xfrm>
            <a:off x="1187624" y="1916832"/>
            <a:ext cx="6552728" cy="433965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endParaRPr lang="pt-BR" sz="2400" b="1" u="sng" dirty="0" smtClean="0"/>
          </a:p>
          <a:p>
            <a:pPr lvl="0"/>
            <a:r>
              <a:rPr lang="pt-BR" sz="2800" b="1" dirty="0"/>
              <a:t>Controles de Destinação de Recurso</a:t>
            </a:r>
          </a:p>
          <a:p>
            <a:r>
              <a:rPr lang="pt-BR" sz="2800" dirty="0" smtClean="0"/>
              <a:t>	Receita </a:t>
            </a:r>
            <a:r>
              <a:rPr lang="pt-BR" sz="2800" dirty="0"/>
              <a:t>e Despesa (grupos 3, 4 e </a:t>
            </a:r>
            <a:r>
              <a:rPr lang="pt-BR" sz="2800" dirty="0" smtClean="0"/>
              <a:t>9)</a:t>
            </a:r>
            <a:endParaRPr lang="pt-BR" sz="2800" dirty="0"/>
          </a:p>
          <a:p>
            <a:r>
              <a:rPr lang="pt-BR" sz="2800" dirty="0" smtClean="0"/>
              <a:t>	</a:t>
            </a:r>
            <a:r>
              <a:rPr lang="pt-BR" sz="2800" b="1" dirty="0" smtClean="0"/>
              <a:t>Ativo Circulante (Financeiro)</a:t>
            </a:r>
            <a:endParaRPr lang="pt-BR" sz="2800" b="1" dirty="0"/>
          </a:p>
          <a:p>
            <a:r>
              <a:rPr lang="pt-BR" sz="2800" dirty="0" smtClean="0"/>
              <a:t>	Passivo Circulante (Financeiro )</a:t>
            </a:r>
            <a:endParaRPr lang="pt-BR" sz="2800" dirty="0"/>
          </a:p>
          <a:p>
            <a:r>
              <a:rPr lang="pt-BR" sz="2800" dirty="0" smtClean="0"/>
              <a:t>	</a:t>
            </a:r>
            <a:r>
              <a:rPr lang="pt-BR" sz="2800" b="1" dirty="0" smtClean="0"/>
              <a:t>Contas </a:t>
            </a:r>
            <a:r>
              <a:rPr lang="pt-BR" sz="2800" b="1" dirty="0"/>
              <a:t>de </a:t>
            </a:r>
            <a:r>
              <a:rPr lang="pt-BR" sz="2800" b="1" dirty="0" smtClean="0"/>
              <a:t>compensação</a:t>
            </a:r>
          </a:p>
          <a:p>
            <a:r>
              <a:rPr lang="pt-BR" sz="2800" b="1" dirty="0"/>
              <a:t>	</a:t>
            </a:r>
            <a:r>
              <a:rPr lang="pt-BR" sz="2800" b="1" dirty="0" smtClean="0"/>
              <a:t>	1.9.3.2.9.02.01</a:t>
            </a:r>
          </a:p>
          <a:p>
            <a:r>
              <a:rPr lang="pt-BR" sz="2800" b="1" dirty="0"/>
              <a:t>	</a:t>
            </a:r>
            <a:r>
              <a:rPr lang="pt-BR" sz="2800" b="1" dirty="0" smtClean="0"/>
              <a:t>	1.9.3.2.9.02.02</a:t>
            </a:r>
          </a:p>
          <a:p>
            <a:r>
              <a:rPr lang="pt-BR" sz="2800" b="1" dirty="0"/>
              <a:t>	</a:t>
            </a:r>
            <a:r>
              <a:rPr lang="pt-BR" sz="2800" b="1" dirty="0" smtClean="0"/>
              <a:t>	1.9.3.2.9.02.03</a:t>
            </a:r>
          </a:p>
          <a:p>
            <a:r>
              <a:rPr lang="pt-BR" sz="2800" b="1" dirty="0"/>
              <a:t>	</a:t>
            </a:r>
            <a:r>
              <a:rPr lang="pt-BR" sz="2800" b="1" dirty="0" smtClean="0"/>
              <a:t>	2.9.3.2.9.01.00</a:t>
            </a:r>
            <a:endParaRPr lang="pt-BR" sz="2800" b="1" dirty="0"/>
          </a:p>
        </p:txBody>
      </p:sp>
      <p:sp>
        <p:nvSpPr>
          <p:cNvPr id="7" name="AutoShape 4" descr="http://www.fecam.org.br/a9xp/scripts/a9_thumb.php?resize=700&amp;i=/noticias/0.864120001323088426_consorcio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6" descr="http://www.fecam.org.br/a9xp/scripts/a9_thumb.php?resize=700&amp;i=/noticias/0.864120001323088426_consorcio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8" descr="http://www.fecam.org.br/a9xp/scripts/a9_thumb.php?resize=700&amp;i=/noticias/0.864120001323088426_consorcios.jp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10" name="AutoShape 10" descr="http://www.fecam.org.br/a9xp/scripts/a9_thumb.php?resize=700&amp;i=/noticias/0.864120001323088426_consorcios.jpg"/>
          <p:cNvSpPr>
            <a:spLocks noChangeAspect="1" noChangeArrowheads="1"/>
          </p:cNvSpPr>
          <p:nvPr/>
        </p:nvSpPr>
        <p:spPr bwMode="auto">
          <a:xfrm>
            <a:off x="52070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3591529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11802</TotalTime>
  <Words>631</Words>
  <Application>Microsoft Office PowerPoint</Application>
  <PresentationFormat>Apresentação na tela (4:3)</PresentationFormat>
  <Paragraphs>181</Paragraphs>
  <Slides>24</Slides>
  <Notes>0</Notes>
  <HiddenSlides>0</HiddenSlides>
  <MMClips>0</MMClips>
  <ScaleCrop>false</ScaleCrop>
  <HeadingPairs>
    <vt:vector size="6" baseType="variant">
      <vt:variant>
        <vt:lpstr>Tema</vt:lpstr>
      </vt:variant>
      <vt:variant>
        <vt:i4>1</vt:i4>
      </vt:variant>
      <vt:variant>
        <vt:lpstr>Servidores OLE incorporados</vt:lpstr>
      </vt:variant>
      <vt:variant>
        <vt:i4>1</vt:i4>
      </vt:variant>
      <vt:variant>
        <vt:lpstr>Títulos de slides</vt:lpstr>
      </vt:variant>
      <vt:variant>
        <vt:i4>24</vt:i4>
      </vt:variant>
    </vt:vector>
  </HeadingPairs>
  <TitlesOfParts>
    <vt:vector size="26" baseType="lpstr">
      <vt:lpstr>Tema do Office</vt:lpstr>
      <vt:lpstr>Planilha</vt:lpstr>
      <vt:lpstr>DESTINAÇÃO DE RECURSOS</vt:lpstr>
      <vt:lpstr>DESTINAÇÃO DE RECURSOS</vt:lpstr>
      <vt:lpstr>DESTINAÇÃO DE RECURSOS</vt:lpstr>
      <vt:lpstr>Verificação em cada contabilidade da Administração Direta e Indireta   Analise dos saldos das contas de Disponibilidades do Compensado:   Saldo da conta 1.9.3.2.9.02.03 – DFR Utilizada no encerramento do exercício deve ser R$ 0,00   Saldo da conta 1.9.3.2.9.02.02 – DFR Comprometida, deve ser comparada com o Passivo Financeiro, sendo que os valores devem ser iguais, caso tenha diferença, esta deve ser apurada, mas lançamentos de ajustes somente devem ser feitos em 2012. Ressalta-se que os valores devem fechar também no detalhamento das disponibilidades de recurso, sendo que para esta verificação na conta do compensado deve ser observado as contas correntes das contas(disponibilidade de recursos),  nas contas do Passivo Financeiro,  Depósitos e Consignações, bem como os Restos a Pagar devem ter os valores por Disponibilidades de Recursos, para confrontar com o detalhamento da conta 1.9.3.2.9.02.02.   </vt:lpstr>
      <vt:lpstr>Saldo da conta 1.9.3.2.9.02.01 – DFR a Utilizar, deve ser comparada com o Superávit Financeiro, ou seja, a diferença entre o Ativo e Passivo Financeiro, sendo que os valores devem ser iguais, caso tenha diferença, esta deve ser apurada, mas lançamentos de ajustes somente devem ser feitos em 2012. Ressalta-se que os valores devem fechar também no detalhamento das disponibilidades de recurso, sendo que para esta verificação na conta do compensado deve ser observado as contas correntes das contas(disponibilidade de recursos), e nas contas do Ativo Financeiro (Bancos e realizável) e do Passivo Financeiro(Depósitos e Consignações, bem como os Restos a Pagar), todas devem ter os valores por Disponibilidades de Recursos, para confrontar com o detalhamento da conta 1.9.3.2.9.02.01.  Em caso de haver necessidade de realizar lançamentos de ajustes, realizar em 2012, de preferência com lançamentos todos no mesmo dia e informar no relatório de Controle Interno. </vt:lpstr>
      <vt:lpstr>Apresentação do PowerPoint</vt:lpstr>
      <vt:lpstr>Apresentação do PowerPoint</vt:lpstr>
      <vt:lpstr>Apresentação do PowerPoint</vt:lpstr>
      <vt:lpstr>DESTINAÇÃO DE RECURSOS</vt:lpstr>
      <vt:lpstr>DESTINAÇÃO DE RECURSOS</vt:lpstr>
      <vt:lpstr>Apresentação do PowerPoint</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DESTINAÇÃO DE RECURSOS</vt:lpstr>
      <vt:lpstr>Obrigado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Ricardo</dc:creator>
  <cp:lastModifiedBy>Rafael</cp:lastModifiedBy>
  <cp:revision>79</cp:revision>
  <dcterms:created xsi:type="dcterms:W3CDTF">2010-11-05T11:27:25Z</dcterms:created>
  <dcterms:modified xsi:type="dcterms:W3CDTF">2012-07-19T21:30:55Z</dcterms:modified>
</cp:coreProperties>
</file>