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57" r:id="rId4"/>
    <p:sldId id="260" r:id="rId5"/>
    <p:sldId id="258" r:id="rId6"/>
    <p:sldId id="259" r:id="rId7"/>
    <p:sldId id="261" r:id="rId8"/>
    <p:sldId id="267" r:id="rId9"/>
    <p:sldId id="262" r:id="rId10"/>
    <p:sldId id="268" r:id="rId11"/>
    <p:sldId id="264" r:id="rId12"/>
    <p:sldId id="265" r:id="rId13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68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9" autoAdjust="0"/>
  </p:normalViewPr>
  <p:slideViewPr>
    <p:cSldViewPr>
      <p:cViewPr>
        <p:scale>
          <a:sx n="66" d="100"/>
          <a:sy n="66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tângulo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tângulo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tângulo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onector reto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Conector reto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Conector reto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Conector reto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Elipse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Elipse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Elipse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Elipse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22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2DC19-409A-4731-BD74-0CC9689A0D6B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23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4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8FF21-94F6-4815-A5CB-1122DDC5185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D4272-C4F3-4864-B2EB-F2D9E0A6556E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831E-577A-477C-BFBD-0470195BA18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13CA5-25FC-430C-83C8-E8E2EF80C1CA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4CB7F-D0A9-449F-9E85-A7338E436CC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17B003E-2058-4820-91D2-21F23AE853F2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5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96C4059-C588-48DC-BBBC-6C6C191566A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sp>
        <p:nvSpPr>
          <p:cNvPr id="6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tângulo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tângulo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tângulo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Conector reto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Conector reto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Conector reto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Elipse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Elipse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Elipse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Elipse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Conector reto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20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A8F6D-D7FB-49D0-B071-17C225B1803F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048E1-4572-42C9-9FEA-7287007D9C8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846D-A100-4223-BD89-EF869023BABB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6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1025-F469-4CC0-9CFB-03CA4918A5F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7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A409C-3E40-4D9B-B5D2-1BAAF64B68E3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8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50234-6D1F-4B35-B7AB-1D78D7001F2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B217B0C-0456-424A-AD37-78D16950996D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4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87679AE-3661-47AF-857D-47853E1AD06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sp>
        <p:nvSpPr>
          <p:cNvPr id="5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7BAE-85C1-43E2-A4F9-3D5F4F8E4EE4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5963-92A0-4192-B555-937A736BA2E5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Conector reto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Elipse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9EF1685-F5F6-4501-BE2A-D46C0C34FE4F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13" name="Espaço Reservado para Número de Slide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9C8BFE8-BE00-4AFE-9214-0B79EAD7C1C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sp>
        <p:nvSpPr>
          <p:cNvPr id="14" name="Espaço Reservado para Rodap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Elipse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Conector reto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12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880C9B-1DF3-4C36-B2A2-16D496263FA4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13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16CF2B-2F17-4DE6-92EF-F6217B4C167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sp>
        <p:nvSpPr>
          <p:cNvPr id="14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028" name="Espaço Reservado para Texto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EBCA319-83D2-4481-8083-DC9D68FC8709}" type="datetimeFigureOut">
              <a:rPr lang="pt-BR"/>
              <a:pPr>
                <a:defRPr/>
              </a:pPr>
              <a:t>23/3/2011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1148483-7EBC-46B2-BA5A-AAE1CCB56F3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4" r:id="rId5"/>
    <p:sldLayoutId id="2147483699" r:id="rId6"/>
    <p:sldLayoutId id="2147483693" r:id="rId7"/>
    <p:sldLayoutId id="2147483700" r:id="rId8"/>
    <p:sldLayoutId id="2147483701" r:id="rId9"/>
    <p:sldLayoutId id="2147483692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528E2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B6CEAC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F3AABE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428750"/>
            <a:ext cx="7164387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ítulo 26"/>
          <p:cNvSpPr>
            <a:spLocks noGrp="1"/>
          </p:cNvSpPr>
          <p:nvPr>
            <p:ph type="ctrTitle"/>
          </p:nvPr>
        </p:nvSpPr>
        <p:spPr>
          <a:xfrm>
            <a:off x="2828925" y="3482975"/>
            <a:ext cx="6172200" cy="588963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pt-BR" dirty="0" smtClean="0">
                <a:latin typeface="Aachen BT" pitchFamily="18" charset="0"/>
              </a:rPr>
              <a:t>1987 - 2011</a:t>
            </a:r>
            <a:endParaRPr lang="pt-BR" dirty="0">
              <a:latin typeface="Aachen BT" pitchFamily="18" charset="0"/>
            </a:endParaRPr>
          </a:p>
        </p:txBody>
      </p:sp>
      <p:sp>
        <p:nvSpPr>
          <p:cNvPr id="13315" name="Subtítulo 27"/>
          <p:cNvSpPr>
            <a:spLocks noGrp="1"/>
          </p:cNvSpPr>
          <p:nvPr>
            <p:ph type="subTitle" idx="1"/>
          </p:nvPr>
        </p:nvSpPr>
        <p:spPr>
          <a:xfrm>
            <a:off x="2214563" y="4286250"/>
            <a:ext cx="6500812" cy="1371600"/>
          </a:xfrm>
        </p:spPr>
        <p:txBody>
          <a:bodyPr/>
          <a:lstStyle/>
          <a:p>
            <a:r>
              <a:rPr lang="pt-BR" sz="3200" i="1" smtClean="0">
                <a:solidFill>
                  <a:srgbClr val="F06814"/>
                </a:solidFill>
                <a:latin typeface="AGaramond"/>
                <a:ea typeface="Arial Unicode MS"/>
                <a:cs typeface="Arial Unicode MS"/>
              </a:rPr>
              <a:t>A função primária dos jornais é comunicar à raça humana o que seus membros fazem, sentem e pensam.</a:t>
            </a:r>
            <a:r>
              <a:rPr lang="pt-BR" sz="2400" b="0" i="1" smtClean="0">
                <a:solidFill>
                  <a:srgbClr val="F06814"/>
                </a:solidFill>
                <a:ea typeface="Arial Unicode MS"/>
                <a:cs typeface="Arial Unicode MS"/>
              </a:rPr>
              <a:t> </a:t>
            </a:r>
          </a:p>
          <a:p>
            <a:endParaRPr lang="pt-BR" sz="3200" smtClean="0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938463" y="6400800"/>
            <a:ext cx="60626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600">
                <a:latin typeface="Century Schoolbook"/>
                <a:cs typeface="Times New Roman" pitchFamily="18" charset="0"/>
              </a:rPr>
              <a:t>(Do Código de Ética da América Society of Newspaper Editors)</a:t>
            </a:r>
            <a:endParaRPr lang="pt-BR" sz="1600">
              <a:latin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143000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Projeto Perfil</a:t>
            </a:r>
          </a:p>
        </p:txBody>
      </p:sp>
      <p:sp>
        <p:nvSpPr>
          <p:cNvPr id="22532" name="Subtítulo 7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endParaRPr lang="pt-BR" smtClean="0"/>
          </a:p>
        </p:txBody>
      </p:sp>
      <p:pic>
        <p:nvPicPr>
          <p:cNvPr id="22533" name="Imagem 12" descr="Logo do projeto Perfil - NOVA ORDEM sem fio pret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0"/>
            <a:ext cx="6429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Imagem 14" descr="garuva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1285875"/>
            <a:ext cx="3875087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centra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36095">
            <a:off x="-698500" y="2149475"/>
            <a:ext cx="6624638" cy="441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Subtítulo 27"/>
          <p:cNvSpPr>
            <a:spLocks noGrp="1"/>
          </p:cNvSpPr>
          <p:nvPr>
            <p:ph type="subTitle" idx="1"/>
          </p:nvPr>
        </p:nvSpPr>
        <p:spPr>
          <a:xfrm>
            <a:off x="2357438" y="1857375"/>
            <a:ext cx="6500812" cy="2643188"/>
          </a:xfrm>
        </p:spPr>
        <p:txBody>
          <a:bodyPr/>
          <a:lstStyle/>
          <a:p>
            <a:r>
              <a:rPr lang="pt-BR" sz="3200" i="1" smtClean="0">
                <a:solidFill>
                  <a:srgbClr val="F06814"/>
                </a:solidFill>
                <a:latin typeface="AGaramond"/>
                <a:ea typeface="Arial Unicode MS"/>
                <a:cs typeface="Arial Unicode MS"/>
              </a:rPr>
              <a:t>Não existe, efetivamente, nada mais interessante no mundo – nem mesmo para o mortal mais sábio e mais humilde – do que ler algo a respeito de sua pessoa</a:t>
            </a:r>
            <a:r>
              <a:rPr lang="pt-BR" sz="3200" b="0" i="1" smtClean="0">
                <a:solidFill>
                  <a:srgbClr val="F06814"/>
                </a:solidFill>
                <a:latin typeface="AGaramond"/>
                <a:ea typeface="Arial Unicode MS"/>
                <a:cs typeface="Arial Unicode MS"/>
              </a:rPr>
              <a:t>.</a:t>
            </a:r>
          </a:p>
        </p:txBody>
      </p:sp>
      <p:pic>
        <p:nvPicPr>
          <p:cNvPr id="23555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ítulo 27"/>
          <p:cNvSpPr txBox="1">
            <a:spLocks/>
          </p:cNvSpPr>
          <p:nvPr/>
        </p:nvSpPr>
        <p:spPr>
          <a:xfrm>
            <a:off x="2643188" y="5286375"/>
            <a:ext cx="6100762" cy="1214438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(Karl </a:t>
            </a:r>
            <a:r>
              <a:rPr lang="pt-BR" sz="2300" dirty="0" err="1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Konstantin</a:t>
            </a: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pt-BR" sz="2300" dirty="0" err="1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Knüppel</a:t>
            </a: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– fundador do manuscrito em alemão Der </a:t>
            </a:r>
            <a:r>
              <a:rPr lang="pt-BR" sz="2300" dirty="0" err="1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Beobachter</a:t>
            </a: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pt-BR" sz="2300" dirty="0" err="1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am</a:t>
            </a: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pt-BR" sz="2300" dirty="0" err="1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Mathiasstrom</a:t>
            </a:r>
            <a:r>
              <a:rPr lang="pt-BR" sz="2300" dirty="0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, o primeiro jornal do interior da Província de Santa Catarina, criado em 2 de novembro de 1852, em Joinville) </a:t>
            </a:r>
            <a:endParaRPr lang="pt-BR" sz="2300" dirty="0">
              <a:latin typeface="+mn-lt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pt-BR" sz="3200" i="1" dirty="0">
              <a:solidFill>
                <a:srgbClr val="000000"/>
              </a:solidFill>
              <a:latin typeface="AGaramon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7"/>
          <p:cNvSpPr>
            <a:spLocks noChangeArrowheads="1"/>
          </p:cNvSpPr>
          <p:nvPr/>
        </p:nvSpPr>
        <p:spPr bwMode="auto">
          <a:xfrm>
            <a:off x="1371600" y="24288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200">
                <a:latin typeface="Century Schoolbook"/>
              </a:rPr>
              <a:t>jornalismo@jornaldaeducacao.inf.br</a:t>
            </a:r>
          </a:p>
          <a:p>
            <a:pPr algn="ctr"/>
            <a:r>
              <a:rPr lang="pt-BR" sz="3200">
                <a:latin typeface="Century Schoolbook"/>
              </a:rPr>
              <a:t>assinaturas@jornaldaeducacao.inf.br</a:t>
            </a:r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2362200" y="5314950"/>
            <a:ext cx="55673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pt-BR" sz="2400">
                <a:latin typeface="Century Schoolbook"/>
              </a:rPr>
              <a:t>JORNAL DA EDUCAÇÃO</a:t>
            </a:r>
          </a:p>
          <a:p>
            <a:pPr marL="342900" indent="-342900">
              <a:spcBef>
                <a:spcPct val="20000"/>
              </a:spcBef>
            </a:pPr>
            <a:r>
              <a:rPr lang="pt-BR" sz="2400">
                <a:latin typeface="Century Schoolbook"/>
              </a:rPr>
              <a:t>Rua Marinho Lobo, 512 Sala 40</a:t>
            </a:r>
          </a:p>
          <a:p>
            <a:pPr marL="342900" indent="-342900">
              <a:spcBef>
                <a:spcPct val="20000"/>
              </a:spcBef>
            </a:pPr>
            <a:r>
              <a:rPr lang="pt-BR" sz="2400">
                <a:latin typeface="Century Schoolbook"/>
              </a:rPr>
              <a:t>89201-020 Joinville  SC</a:t>
            </a: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1371600" y="1785938"/>
            <a:ext cx="7772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600" b="1">
                <a:latin typeface="Century Schoolbook"/>
              </a:rPr>
              <a:t>www.jornaldaeducacao.inf.br</a:t>
            </a:r>
          </a:p>
        </p:txBody>
      </p:sp>
      <p:sp>
        <p:nvSpPr>
          <p:cNvPr id="24582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285875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Contatos</a:t>
            </a:r>
          </a:p>
        </p:txBody>
      </p:sp>
      <p:sp>
        <p:nvSpPr>
          <p:cNvPr id="24583" name="Retângulo 11"/>
          <p:cNvSpPr>
            <a:spLocks noChangeArrowheads="1"/>
          </p:cNvSpPr>
          <p:nvPr/>
        </p:nvSpPr>
        <p:spPr bwMode="auto">
          <a:xfrm>
            <a:off x="2357438" y="3857625"/>
            <a:ext cx="6286500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pt-BR" sz="2800">
                <a:latin typeface="Century Schoolbook"/>
              </a:rPr>
              <a:t>Telefones: (47) 34336120/30272160</a:t>
            </a:r>
          </a:p>
          <a:p>
            <a:pPr marL="342900" indent="-342900">
              <a:spcBef>
                <a:spcPct val="20000"/>
              </a:spcBef>
            </a:pPr>
            <a:r>
              <a:rPr lang="pt-BR" sz="2800">
                <a:latin typeface="Century Schoolbook"/>
              </a:rPr>
              <a:t>Celular: 84150630 e 99846545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ítulo 26"/>
          <p:cNvSpPr>
            <a:spLocks noGrp="1"/>
          </p:cNvSpPr>
          <p:nvPr>
            <p:ph type="ctrTitle"/>
          </p:nvPr>
        </p:nvSpPr>
        <p:spPr>
          <a:xfrm>
            <a:off x="1071563" y="1285875"/>
            <a:ext cx="7643812" cy="588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>
                <a:latin typeface="Aachen BT" pitchFamily="18" charset="0"/>
              </a:rPr>
              <a:t>1987					 2011</a:t>
            </a:r>
            <a:endParaRPr lang="pt-BR" dirty="0">
              <a:latin typeface="Aachen BT" pitchFamily="18" charset="0"/>
            </a:endParaRPr>
          </a:p>
        </p:txBody>
      </p:sp>
      <p:pic>
        <p:nvPicPr>
          <p:cNvPr id="5" name="Picture 26" descr="anexo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928813"/>
            <a:ext cx="3532187" cy="4716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 descr="cap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8" y="1935163"/>
            <a:ext cx="3530600" cy="475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Imagem 6" descr="marca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Imagem 7" descr="23 anos capa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magem 6" descr="cabjp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987550"/>
            <a:ext cx="6786563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Imagem 25" descr="marca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Subtítulo 27"/>
          <p:cNvSpPr>
            <a:spLocks noGrp="1"/>
          </p:cNvSpPr>
          <p:nvPr>
            <p:ph type="subTitle" idx="1"/>
          </p:nvPr>
        </p:nvSpPr>
        <p:spPr>
          <a:xfrm>
            <a:off x="2286000" y="4572000"/>
            <a:ext cx="6172200" cy="1803400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A coluna Direito e Educação pretende apresentar Com este novo espaço, o Jornal da Educação visa  apresentar as relações existentes entre educação e direito, de forma a fomentar a discussão, de modo interdisciplinar, das diferentes concepções da educação no contexto da estrutura tradicional do direito. Sua coordenação fica a cargo da professora, advogada e especialista em direito e processo civil e em direito e processo do trabalho, Presidente do Núcleo Jurídico da ACIJ e da Comissão OAB Vai à Escola/Subseção de Joinville, Yolanda Robert.</a:t>
            </a:r>
            <a:endParaRPr lang="pt-BR" i="1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pt-BR" dirty="0"/>
          </a:p>
        </p:txBody>
      </p:sp>
      <p:pic>
        <p:nvPicPr>
          <p:cNvPr id="15364" name="Imagem 4" descr="23 anos cap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Novidades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Subtítulo 27"/>
          <p:cNvSpPr>
            <a:spLocks noGrp="1"/>
          </p:cNvSpPr>
          <p:nvPr>
            <p:ph type="subTitle" idx="1"/>
          </p:nvPr>
        </p:nvSpPr>
        <p:spPr>
          <a:xfrm>
            <a:off x="2286000" y="4572000"/>
            <a:ext cx="6172200" cy="18034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A seção Pergunta de Professor, também criada em 2010, vem responder os principais questionamentos dos professores e demais profissionais da educação. As perguntas são respondidas por profissionais especializados e publicadas exclusivamente na edição impressa do jornal.</a:t>
            </a:r>
            <a:endParaRPr lang="pt-BR" i="1" dirty="0"/>
          </a:p>
        </p:txBody>
      </p:sp>
      <p:pic>
        <p:nvPicPr>
          <p:cNvPr id="16387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Novidades</a:t>
            </a:r>
          </a:p>
        </p:txBody>
      </p:sp>
      <p:pic>
        <p:nvPicPr>
          <p:cNvPr id="16389" name="Imagem 7" descr="pergunta de professo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2643188"/>
            <a:ext cx="6858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Subtítulo 27"/>
          <p:cNvSpPr>
            <a:spLocks noGrp="1"/>
          </p:cNvSpPr>
          <p:nvPr>
            <p:ph type="subTitle" idx="1"/>
          </p:nvPr>
        </p:nvSpPr>
        <p:spPr>
          <a:xfrm>
            <a:off x="2286000" y="4572000"/>
            <a:ext cx="6172200" cy="18034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A coluna Histórias da Educação apresenta a história da educação de Santa Catarina, é coordenada pelo PhD Norberto </a:t>
            </a:r>
            <a:r>
              <a:rPr lang="pt-BR" dirty="0" err="1" smtClean="0"/>
              <a:t>Dallabrida</a:t>
            </a:r>
            <a:r>
              <a:rPr lang="pt-BR" dirty="0" smtClean="0"/>
              <a:t>, professor na UDESC e autor de “A fabricação escolar das elites: O Ginásio Catarinense na Primeira República” e “O tempo dos ginásios: ensino secundário em Santa Catarina (final do século XIX – meados do século XX).</a:t>
            </a:r>
            <a:endParaRPr lang="pt-BR" i="1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pt-BR" dirty="0"/>
          </a:p>
        </p:txBody>
      </p:sp>
      <p:pic>
        <p:nvPicPr>
          <p:cNvPr id="17411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Conteúdo editorial regular</a:t>
            </a:r>
          </a:p>
        </p:txBody>
      </p:sp>
      <p:pic>
        <p:nvPicPr>
          <p:cNvPr id="8" name="Imagem 7" descr="Coluna História 2-5 de pági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0" y="2373313"/>
            <a:ext cx="6858000" cy="169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Subtítulo 27"/>
          <p:cNvSpPr>
            <a:spLocks noGrp="1"/>
          </p:cNvSpPr>
          <p:nvPr>
            <p:ph type="subTitle" idx="1"/>
          </p:nvPr>
        </p:nvSpPr>
        <p:spPr>
          <a:xfrm>
            <a:off x="2214563" y="4572000"/>
            <a:ext cx="6172200" cy="18034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pt-BR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A Coluna Psicologia e Educação  é coordenada pelo doutorando em Educação, Gilmar de Oliveira, que é psicólogo clínico e professor universitário, especialista em </a:t>
            </a:r>
            <a:r>
              <a:rPr lang="pt-BR" dirty="0" err="1" smtClean="0"/>
              <a:t>Neuropsicologia</a:t>
            </a:r>
            <a:r>
              <a:rPr lang="pt-BR" dirty="0" smtClean="0"/>
              <a:t> e Aprendizagem</a:t>
            </a:r>
            <a:endParaRPr lang="pt-BR" dirty="0"/>
          </a:p>
        </p:txBody>
      </p:sp>
      <p:pic>
        <p:nvPicPr>
          <p:cNvPr id="18435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Conteúdo editorial regular</a:t>
            </a:r>
          </a:p>
        </p:txBody>
      </p:sp>
      <p:pic>
        <p:nvPicPr>
          <p:cNvPr id="9" name="Imagem 8" descr="Cabeçalho novo cor MAIS CUR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0" y="2214563"/>
            <a:ext cx="6786563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Subtítulo 27"/>
          <p:cNvSpPr>
            <a:spLocks noGrp="1"/>
          </p:cNvSpPr>
          <p:nvPr>
            <p:ph type="subTitle" idx="1"/>
          </p:nvPr>
        </p:nvSpPr>
        <p:spPr>
          <a:xfrm>
            <a:off x="5357813" y="2357438"/>
            <a:ext cx="3571875" cy="392906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O investimento inicial para viabilizar a edição é de R$ 6.498,34 e cobre o custo da pesquisa e da produção de cinco páginas internas e da capa da edição especial, além da impressão de três mil exemplares extras.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pt-BR" dirty="0" smtClean="0"/>
              <a:t>Os exemplares extras são distribuídos gratuitamente aos estudantes do município, tanto das redes públicas, quanto das escolas particulares. </a:t>
            </a:r>
          </a:p>
        </p:txBody>
      </p:sp>
      <p:pic>
        <p:nvPicPr>
          <p:cNvPr id="19459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Projeto </a:t>
            </a:r>
            <a:r>
              <a:rPr lang="pt-BR" cap="none" smtClean="0">
                <a:solidFill>
                  <a:srgbClr val="F06814"/>
                </a:solidFill>
                <a:latin typeface="Aachen BT"/>
              </a:rPr>
              <a:t>EU Vivo Aqui</a:t>
            </a:r>
          </a:p>
        </p:txBody>
      </p:sp>
      <p:pic>
        <p:nvPicPr>
          <p:cNvPr id="7" name="Imagem 6" descr="1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25" y="2500313"/>
            <a:ext cx="2924175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Projeto EU Vivo Aqui</a:t>
            </a:r>
          </a:p>
        </p:txBody>
      </p:sp>
      <p:pic>
        <p:nvPicPr>
          <p:cNvPr id="20484" name="Imagem 6" descr="1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4463" y="71438"/>
            <a:ext cx="7604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Subtítulo 7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endParaRPr lang="pt-BR" smtClean="0"/>
          </a:p>
        </p:txBody>
      </p:sp>
      <p:pic>
        <p:nvPicPr>
          <p:cNvPr id="9" name="Imagem 8" descr="centr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58172">
            <a:off x="6278563" y="1066800"/>
            <a:ext cx="2954337" cy="3643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 descr="capacorup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91378">
            <a:off x="-42863" y="2578100"/>
            <a:ext cx="3282951" cy="3887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m 10" descr="centralitapo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4688" y="2571750"/>
            <a:ext cx="3344862" cy="413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agem 25" descr="marca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8"/>
            <a:ext cx="3378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Subtítulo 27"/>
          <p:cNvSpPr>
            <a:spLocks noGrp="1"/>
          </p:cNvSpPr>
          <p:nvPr>
            <p:ph type="subTitle" idx="1"/>
          </p:nvPr>
        </p:nvSpPr>
        <p:spPr>
          <a:xfrm>
            <a:off x="5500688" y="2428875"/>
            <a:ext cx="3000375" cy="3732213"/>
          </a:xfrm>
        </p:spPr>
        <p:txBody>
          <a:bodyPr/>
          <a:lstStyle/>
          <a:p>
            <a:r>
              <a:rPr lang="pt-BR" smtClean="0"/>
              <a:t>O investimento inicial para a produção de quatro páginas coloridas e uma chamada de capa na edição especial, é de  R$ 4.642,39. Este investimento cobre o custo da produção e impressão de quatro mil exemplares, para serem distribuídos gratuitamente. </a:t>
            </a:r>
          </a:p>
        </p:txBody>
      </p:sp>
      <p:pic>
        <p:nvPicPr>
          <p:cNvPr id="21507" name="Imagem 4" descr="23 anos ca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71438"/>
            <a:ext cx="7143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ítulo 5"/>
          <p:cNvSpPr>
            <a:spLocks noGrp="1"/>
          </p:cNvSpPr>
          <p:nvPr>
            <p:ph type="ctrTitle"/>
          </p:nvPr>
        </p:nvSpPr>
        <p:spPr bwMode="auto">
          <a:xfrm>
            <a:off x="1928813" y="1643063"/>
            <a:ext cx="6786562" cy="590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pt-BR" cap="none" smtClean="0">
                <a:latin typeface="Aachen BT"/>
              </a:rPr>
              <a:t>Projeto Perfil</a:t>
            </a:r>
          </a:p>
        </p:txBody>
      </p:sp>
      <p:pic>
        <p:nvPicPr>
          <p:cNvPr id="8" name="Imagem 7" descr="Logo do projeto Perfil - NOVA ORDEM sem fio pre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75" y="2357438"/>
            <a:ext cx="2408238" cy="3890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Personalizada 2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5EA226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a 2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5EA226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91</TotalTime>
  <Words>428</Words>
  <Application>Microsoft Office PowerPoint</Application>
  <PresentationFormat>On-screen Show (4:3)</PresentationFormat>
  <Paragraphs>31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Modelo de design</vt:lpstr>
      </vt:variant>
      <vt:variant>
        <vt:i4>7</vt:i4>
      </vt:variant>
      <vt:variant>
        <vt:lpstr>Títulos de slides</vt:lpstr>
      </vt:variant>
      <vt:variant>
        <vt:i4>12</vt:i4>
      </vt:variant>
    </vt:vector>
  </HeadingPairs>
  <TitlesOfParts>
    <vt:vector size="28" baseType="lpstr">
      <vt:lpstr>Century Schoolbook</vt:lpstr>
      <vt:lpstr>Arial</vt:lpstr>
      <vt:lpstr>Wingdings</vt:lpstr>
      <vt:lpstr>Wingdings 2</vt:lpstr>
      <vt:lpstr>Calibri</vt:lpstr>
      <vt:lpstr>Aachen BT</vt:lpstr>
      <vt:lpstr>AGaramond</vt:lpstr>
      <vt:lpstr>Arial Unicode MS</vt:lpstr>
      <vt:lpstr>Times New Roman</vt:lpstr>
      <vt:lpstr>Balcão Envidraçado</vt:lpstr>
      <vt:lpstr>Balcão Envidraçado</vt:lpstr>
      <vt:lpstr>Balcão Envidraçado</vt:lpstr>
      <vt:lpstr>Balcão Envidraçado</vt:lpstr>
      <vt:lpstr>Balcão Envidraçado</vt:lpstr>
      <vt:lpstr>Balcão Envidraçado</vt:lpstr>
      <vt:lpstr>Balcão Envidraçado</vt:lpstr>
      <vt:lpstr>1987 - 2011</vt:lpstr>
      <vt:lpstr>1987      2011</vt:lpstr>
      <vt:lpstr>Novidades</vt:lpstr>
      <vt:lpstr>Novidades</vt:lpstr>
      <vt:lpstr>Conteúdo editorial regular</vt:lpstr>
      <vt:lpstr>Conteúdo editorial regular</vt:lpstr>
      <vt:lpstr>Projeto EU Vivo Aqui</vt:lpstr>
      <vt:lpstr>Projeto EU Vivo Aqui</vt:lpstr>
      <vt:lpstr>Projeto Perfil</vt:lpstr>
      <vt:lpstr>Projeto Perfil</vt:lpstr>
      <vt:lpstr>Slide 11</vt:lpstr>
      <vt:lpstr>Contatos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1987 - 2011</dc:title>
  <dc:creator>Jornal</dc:creator>
  <cp:lastModifiedBy>Administrador</cp:lastModifiedBy>
  <cp:revision>13</cp:revision>
  <dcterms:created xsi:type="dcterms:W3CDTF">2011-03-22T19:49:19Z</dcterms:created>
  <dcterms:modified xsi:type="dcterms:W3CDTF">2011-03-23T12:58:36Z</dcterms:modified>
</cp:coreProperties>
</file>