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56" r:id="rId3"/>
    <p:sldId id="258" r:id="rId4"/>
    <p:sldId id="264" r:id="rId5"/>
    <p:sldId id="261" r:id="rId6"/>
    <p:sldId id="262" r:id="rId7"/>
    <p:sldId id="272" r:id="rId8"/>
    <p:sldId id="265" r:id="rId9"/>
    <p:sldId id="273" r:id="rId10"/>
    <p:sldId id="259" r:id="rId11"/>
    <p:sldId id="260" r:id="rId12"/>
    <p:sldId id="270" r:id="rId13"/>
    <p:sldId id="271" r:id="rId14"/>
    <p:sldId id="263" r:id="rId15"/>
    <p:sldId id="266" r:id="rId16"/>
    <p:sldId id="267" r:id="rId17"/>
    <p:sldId id="268" r:id="rId18"/>
    <p:sldId id="257" r:id="rId19"/>
    <p:sldId id="269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D0BD-C26C-4DA3-9B30-4E855E6F2CFD}" type="datetimeFigureOut">
              <a:rPr lang="pt-BR" smtClean="0"/>
              <a:t>15/04/2016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F5F6-9ABF-4C58-9F99-69A9DBC21F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4727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D0BD-C26C-4DA3-9B30-4E855E6F2CFD}" type="datetimeFigureOut">
              <a:rPr lang="pt-BR" smtClean="0"/>
              <a:t>15/04/2016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F5F6-9ABF-4C58-9F99-69A9DBC21F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8010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D0BD-C26C-4DA3-9B30-4E855E6F2CFD}" type="datetimeFigureOut">
              <a:rPr lang="pt-BR" smtClean="0"/>
              <a:t>15/04/2016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F5F6-9ABF-4C58-9F99-69A9DBC21FBB}" type="slidenum">
              <a:rPr lang="pt-BR" smtClean="0"/>
              <a:t>‹nº›</a:t>
            </a:fld>
            <a:endParaRPr lang="pt-B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7661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D0BD-C26C-4DA3-9B30-4E855E6F2CFD}" type="datetimeFigureOut">
              <a:rPr lang="pt-BR" smtClean="0"/>
              <a:t>15/04/2016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F5F6-9ABF-4C58-9F99-69A9DBC21F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8655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D0BD-C26C-4DA3-9B30-4E855E6F2CFD}" type="datetimeFigureOut">
              <a:rPr lang="pt-BR" smtClean="0"/>
              <a:t>15/04/2016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F5F6-9ABF-4C58-9F99-69A9DBC21FBB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0834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D0BD-C26C-4DA3-9B30-4E855E6F2CFD}" type="datetimeFigureOut">
              <a:rPr lang="pt-BR" smtClean="0"/>
              <a:t>15/04/2016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F5F6-9ABF-4C58-9F99-69A9DBC21F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6823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D0BD-C26C-4DA3-9B30-4E855E6F2CFD}" type="datetimeFigureOut">
              <a:rPr lang="pt-BR" smtClean="0"/>
              <a:t>15/04/2016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F5F6-9ABF-4C58-9F99-69A9DBC21F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8483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D0BD-C26C-4DA3-9B30-4E855E6F2CFD}" type="datetimeFigureOut">
              <a:rPr lang="pt-BR" smtClean="0"/>
              <a:t>15/04/2016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F5F6-9ABF-4C58-9F99-69A9DBC21F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268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D0BD-C26C-4DA3-9B30-4E855E6F2CFD}" type="datetimeFigureOut">
              <a:rPr lang="pt-BR" smtClean="0"/>
              <a:t>15/04/2016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F5F6-9ABF-4C58-9F99-69A9DBC21F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8859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D0BD-C26C-4DA3-9B30-4E855E6F2CFD}" type="datetimeFigureOut">
              <a:rPr lang="pt-BR" smtClean="0"/>
              <a:t>15/04/2016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F5F6-9ABF-4C58-9F99-69A9DBC21F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748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D0BD-C26C-4DA3-9B30-4E855E6F2CFD}" type="datetimeFigureOut">
              <a:rPr lang="pt-BR" smtClean="0"/>
              <a:t>15/04/2016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F5F6-9ABF-4C58-9F99-69A9DBC21F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042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D0BD-C26C-4DA3-9B30-4E855E6F2CFD}" type="datetimeFigureOut">
              <a:rPr lang="pt-BR" smtClean="0"/>
              <a:t>15/04/2016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F5F6-9ABF-4C58-9F99-69A9DBC21F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8744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D0BD-C26C-4DA3-9B30-4E855E6F2CFD}" type="datetimeFigureOut">
              <a:rPr lang="pt-BR" smtClean="0"/>
              <a:t>15/04/2016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F5F6-9ABF-4C58-9F99-69A9DBC21F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9425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D0BD-C26C-4DA3-9B30-4E855E6F2CFD}" type="datetimeFigureOut">
              <a:rPr lang="pt-BR" smtClean="0"/>
              <a:t>15/04/2016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F5F6-9ABF-4C58-9F99-69A9DBC21F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2576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D0BD-C26C-4DA3-9B30-4E855E6F2CFD}" type="datetimeFigureOut">
              <a:rPr lang="pt-BR" smtClean="0"/>
              <a:t>15/04/2016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F5F6-9ABF-4C58-9F99-69A9DBC21F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558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D0BD-C26C-4DA3-9B30-4E855E6F2CFD}" type="datetimeFigureOut">
              <a:rPr lang="pt-BR" smtClean="0"/>
              <a:t>15/04/2016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F5F6-9ABF-4C58-9F99-69A9DBC21F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4445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BD0BD-C26C-4DA3-9B30-4E855E6F2CFD}" type="datetimeFigureOut">
              <a:rPr lang="pt-BR" smtClean="0"/>
              <a:t>15/04/2016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C3F5F6-9ABF-4C58-9F99-69A9DBC21F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1564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293" y="115810"/>
            <a:ext cx="6949678" cy="6742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7561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Diagnóstico Cultural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731098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/>
              <a:t>Fragilidades e Obstáculos</a:t>
            </a:r>
          </a:p>
        </p:txBody>
      </p:sp>
      <p:pic>
        <p:nvPicPr>
          <p:cNvPr id="1026" name="Picture 2" descr="http://www.fecomvirtudes.com.br/wp-content/uploads/2013/06/fragilidade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335" y="2753446"/>
            <a:ext cx="9883330" cy="355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276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Diagnóstico Cultural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Vocações e Potencialidades</a:t>
            </a:r>
          </a:p>
          <a:p>
            <a:endParaRPr lang="pt-BR" dirty="0"/>
          </a:p>
        </p:txBody>
      </p:sp>
      <p:pic>
        <p:nvPicPr>
          <p:cNvPr id="2050" name="Picture 2" descr="http://www.cabr.com.br/images/potencialida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085" y="3765057"/>
            <a:ext cx="9888970" cy="269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428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086938"/>
              </p:ext>
            </p:extLst>
          </p:nvPr>
        </p:nvGraphicFramePr>
        <p:xfrm>
          <a:off x="0" y="0"/>
          <a:ext cx="12192000" cy="68579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348159611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3212023345"/>
                    </a:ext>
                  </a:extLst>
                </a:gridCol>
              </a:tblGrid>
              <a:tr h="2647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pt-BR" sz="1600" dirty="0">
                          <a:effectLst/>
                        </a:rPr>
                        <a:t>Fragilidades e Obstáculos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pt-BR" sz="1600">
                          <a:effectLst/>
                        </a:rPr>
                        <a:t>Vocações e Potencialidades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extLst>
                  <a:ext uri="{0D108BD9-81ED-4DB2-BD59-A6C34878D82A}">
                    <a16:rowId xmlns:a16="http://schemas.microsoft.com/office/drawing/2014/main" val="3225323728"/>
                  </a:ext>
                </a:extLst>
              </a:tr>
              <a:tr h="4308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pt-BR" sz="1600" dirty="0">
                          <a:effectLst/>
                        </a:rPr>
                        <a:t>Conselho de Política Cultural não implementado.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pt-BR" sz="1600">
                          <a:effectLst/>
                        </a:rPr>
                        <a:t>Possui o Colegiado de Cultura regional.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extLst>
                  <a:ext uri="{0D108BD9-81ED-4DB2-BD59-A6C34878D82A}">
                    <a16:rowId xmlns:a16="http://schemas.microsoft.com/office/drawing/2014/main" val="4129220578"/>
                  </a:ext>
                </a:extLst>
              </a:tr>
              <a:tr h="8714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pt-BR" sz="1600">
                          <a:effectLst/>
                        </a:rPr>
                        <a:t>Descontinuidade de ações culturais, por questões orçamentárias e administrativas.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pt-BR" sz="1600">
                          <a:effectLst/>
                        </a:rPr>
                        <a:t>Uma gestão municipal alinhada com as definições regionais de desenvolvimento integrado, através do Colegiado de Cultura regional.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extLst>
                  <a:ext uri="{0D108BD9-81ED-4DB2-BD59-A6C34878D82A}">
                    <a16:rowId xmlns:a16="http://schemas.microsoft.com/office/drawing/2014/main" val="2280250663"/>
                  </a:ext>
                </a:extLst>
              </a:tr>
              <a:tr h="5433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pt-BR" sz="1600">
                          <a:effectLst/>
                        </a:rPr>
                        <a:t>Ausência/Reduzido mecanismos de financiamento público.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pt-BR" sz="1600">
                          <a:effectLst/>
                        </a:rPr>
                        <a:t>Orçamento da cultura em torno de x% do orçamento público.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extLst>
                  <a:ext uri="{0D108BD9-81ED-4DB2-BD59-A6C34878D82A}">
                    <a16:rowId xmlns:a16="http://schemas.microsoft.com/office/drawing/2014/main" val="1957267011"/>
                  </a:ext>
                </a:extLst>
              </a:tr>
              <a:tr h="6511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pt-BR" sz="1600">
                          <a:effectLst/>
                        </a:rPr>
                        <a:t>Reduzida identificação e conhecimento da população com relação ao patrimônio cultural local.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pt-BR" sz="1600">
                          <a:effectLst/>
                        </a:rPr>
                        <a:t>Ações variadas de educação patrimonial ampliando o conhecimento da população.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extLst>
                  <a:ext uri="{0D108BD9-81ED-4DB2-BD59-A6C34878D82A}">
                    <a16:rowId xmlns:a16="http://schemas.microsoft.com/office/drawing/2014/main" val="2342757920"/>
                  </a:ext>
                </a:extLst>
              </a:tr>
              <a:tr h="6511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pt-BR" sz="1600" dirty="0">
                          <a:effectLst/>
                        </a:rPr>
                        <a:t>Deficiência na geração de dados e informações para o planejamento cultural.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pt-BR" sz="1600" dirty="0">
                          <a:effectLst/>
                        </a:rPr>
                        <a:t>Intenso calendários de eventos 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extLst>
                  <a:ext uri="{0D108BD9-81ED-4DB2-BD59-A6C34878D82A}">
                    <a16:rowId xmlns:a16="http://schemas.microsoft.com/office/drawing/2014/main" val="2054097939"/>
                  </a:ext>
                </a:extLst>
              </a:tr>
              <a:tr h="6511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pt-BR" sz="1600">
                          <a:effectLst/>
                        </a:rPr>
                        <a:t>Baixa presença na internet das atividades culturais do município.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pt-BR" sz="1600" dirty="0">
                          <a:effectLst/>
                        </a:rPr>
                        <a:t>Região peculiar de valor histórico que possui relevante potencial turístico cultural.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extLst>
                  <a:ext uri="{0D108BD9-81ED-4DB2-BD59-A6C34878D82A}">
                    <a16:rowId xmlns:a16="http://schemas.microsoft.com/office/drawing/2014/main" val="2143744601"/>
                  </a:ext>
                </a:extLst>
              </a:tr>
              <a:tr h="11007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pt-BR" sz="1600">
                          <a:effectLst/>
                        </a:rPr>
                        <a:t>Falta de infraestrutura adequada para a preservação do patrimônio cultural edificado: elaboração de parâmetros específicos, aprovação de projetos, fiscalização dos bens protegidos.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pt-BR" sz="1600">
                          <a:effectLst/>
                        </a:rPr>
                        <a:t>Possui expressivo conjunto arquitetônico, e bens imóveis de grande valor histórico.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extLst>
                  <a:ext uri="{0D108BD9-81ED-4DB2-BD59-A6C34878D82A}">
                    <a16:rowId xmlns:a16="http://schemas.microsoft.com/office/drawing/2014/main" val="2450616988"/>
                  </a:ext>
                </a:extLst>
              </a:tr>
              <a:tr h="8714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pt-BR" sz="1600">
                          <a:effectLst/>
                        </a:rPr>
                        <a:t>Falta de aproximação com o setor privado.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pt-BR" sz="1600">
                          <a:effectLst/>
                        </a:rPr>
                        <a:t>Promoção de políticas municipais voltadas para a aproximação do setor privado às ações culturais. Há a existência de inúmeras empresas no município.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extLst>
                  <a:ext uri="{0D108BD9-81ED-4DB2-BD59-A6C34878D82A}">
                    <a16:rowId xmlns:a16="http://schemas.microsoft.com/office/drawing/2014/main" val="2506438975"/>
                  </a:ext>
                </a:extLst>
              </a:tr>
              <a:tr h="8220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pt-BR" sz="1600">
                          <a:effectLst/>
                        </a:rPr>
                        <a:t>Existência de Clubes de Caça e Tiro com deficiente quantidade e qualidade de ações culturais.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81150" algn="l"/>
                        </a:tabLst>
                      </a:pPr>
                      <a:r>
                        <a:rPr lang="pt-BR" sz="1600" dirty="0">
                          <a:effectLst/>
                        </a:rPr>
                        <a:t>Promoção de ações culturais diversificadas no espaço dos Clubes de Caça e Tiros direcionados para variados públicos.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extLst>
                  <a:ext uri="{0D108BD9-81ED-4DB2-BD59-A6C34878D82A}">
                    <a16:rowId xmlns:a16="http://schemas.microsoft.com/office/drawing/2014/main" val="3741582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4292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chrisgar.com.br/blog/wp-content/uploads/2014/10/mais-cultura-logo-840x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68" y="3084170"/>
            <a:ext cx="6340032" cy="377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Diretrizes, Estratégias, Metas, Ações, Prazos e Indicadores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GESTÃO DAS POLÍTICAS PÚBLICAS CULTURAIS</a:t>
            </a:r>
          </a:p>
          <a:p>
            <a:r>
              <a:rPr lang="pt-BR" b="1" dirty="0"/>
              <a:t>ACESSO, VALORIZAÇÃO E DIFUSÃO</a:t>
            </a:r>
          </a:p>
          <a:p>
            <a:r>
              <a:rPr lang="pt-BR" b="1" dirty="0"/>
              <a:t>FOMENTO</a:t>
            </a:r>
          </a:p>
          <a:p>
            <a:r>
              <a:rPr lang="pt-BR" b="1" dirty="0"/>
              <a:t>PRESERVAÇÃO</a:t>
            </a:r>
          </a:p>
          <a:p>
            <a:r>
              <a:rPr lang="pt-BR" b="1" dirty="0"/>
              <a:t>QUALIFICAÇÃO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9999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GESTÃO DAS POLÍTICAS PÚBLICAS CULTURAIS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/>
              <a:t>Fomentar a instauração de políticas públicas culturais amplas e integradas, promovendo a atuação transversal com outras políticas públicas como educação, turismo, meio ambiente e desenvolvimento socioeconômico. </a:t>
            </a:r>
          </a:p>
          <a:p>
            <a:pPr marL="0" indent="0">
              <a:buNone/>
            </a:pPr>
            <a:endParaRPr lang="pt-BR" sz="2400" dirty="0"/>
          </a:p>
          <a:p>
            <a:r>
              <a:rPr lang="pt-BR" sz="2400" dirty="0"/>
              <a:t>Estratégia: Programar e implantar um modelo de gestão moderna, transparente e democrática.</a:t>
            </a:r>
          </a:p>
          <a:p>
            <a:r>
              <a:rPr lang="pt-BR" sz="2400" dirty="0"/>
              <a:t>Estratégia: Integração do Plano Municipal de Cultura ao Sistema Nacional de Cultura</a:t>
            </a:r>
          </a:p>
        </p:txBody>
      </p:sp>
    </p:spTree>
    <p:extLst>
      <p:ext uri="{BB962C8B-B14F-4D97-AF65-F5344CB8AC3E}">
        <p14:creationId xmlns:p14="http://schemas.microsoft.com/office/powerpoint/2010/main" val="3669975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ACESSO, VALORIZAÇÃO E DIFUSÃO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dirty="0"/>
              <a:t>Estimular, valorizar e dar visibilidade à produção cultural local.</a:t>
            </a:r>
          </a:p>
          <a:p>
            <a:pPr marL="0" indent="0">
              <a:buNone/>
            </a:pPr>
            <a:endParaRPr lang="pt-BR" sz="2400" dirty="0"/>
          </a:p>
          <a:p>
            <a:r>
              <a:rPr lang="pt-BR" sz="2400" dirty="0"/>
              <a:t>Estratégia: Ampliar equipamentos públicos para receber produções culturais.</a:t>
            </a:r>
          </a:p>
          <a:p>
            <a:r>
              <a:rPr lang="pt-BR" sz="2400" dirty="0"/>
              <a:t>Estratégia: Desenvolver a cultura em todos os seus campos, como expressão e afirmação de identidade.</a:t>
            </a:r>
          </a:p>
          <a:p>
            <a:r>
              <a:rPr lang="pt-BR" sz="2400" dirty="0"/>
              <a:t>Estratégia: Aprimorar a relação das ações culturais com os meios de comunicação.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350404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FOMENTO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/>
              <a:t>Ampliar e diversificar as fontes e mecanismos de desenvolvimento e financiamento para a cultura da COMUNA.</a:t>
            </a:r>
          </a:p>
          <a:p>
            <a:pPr marL="0" indent="0">
              <a:buNone/>
            </a:pPr>
            <a:endParaRPr lang="pt-BR" sz="2400" dirty="0"/>
          </a:p>
          <a:p>
            <a:r>
              <a:rPr lang="pt-BR" sz="2400" dirty="0"/>
              <a:t>Estratégia: Ampliar a geração de renda por meio do desenvolvimento da economia da cultura.</a:t>
            </a:r>
          </a:p>
          <a:p>
            <a:r>
              <a:rPr lang="pt-BR" sz="2400" dirty="0"/>
              <a:t>Estratégia: Instituir mecanismos de incentivo fiscal que permitam a formalização de parcerias comprometidas com as políticas públicas de cultura.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107544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PRESERVAÇÃO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/>
              <a:t>Fortalecer e preservar o patrimônio cultural da COMUNA e região.</a:t>
            </a:r>
          </a:p>
          <a:p>
            <a:pPr marL="0" indent="0">
              <a:buNone/>
            </a:pPr>
            <a:endParaRPr lang="pt-BR" sz="2400" dirty="0"/>
          </a:p>
          <a:p>
            <a:r>
              <a:rPr lang="pt-BR" sz="2400" dirty="0"/>
              <a:t>Estratégia: Otimizar a preservação do patrimônio cultural da COMUNA</a:t>
            </a:r>
          </a:p>
          <a:p>
            <a:r>
              <a:rPr lang="pt-BR" sz="2400" dirty="0"/>
              <a:t>Estratégia: Estabelecer mecanismos de preservação das identidades locais, valorizando e preservando a diversidade cultural da COMUNA.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804076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QUALIFICAÇÃO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/>
              <a:t>Promover ações destinadas educação patrimonial e aprimorar a formação, qualificação e profissionalização de artistas, produtores e agentes culturais do município.</a:t>
            </a:r>
          </a:p>
          <a:p>
            <a:pPr marL="0" indent="0">
              <a:buNone/>
            </a:pPr>
            <a:endParaRPr lang="pt-BR" sz="2400" dirty="0"/>
          </a:p>
          <a:p>
            <a:r>
              <a:rPr lang="pt-BR" sz="2400" dirty="0"/>
              <a:t>Estratégia: Promover a educação patrimonial como forma de engajamento popular para a preservação do patrimônio cultural da COMUNA.</a:t>
            </a:r>
          </a:p>
          <a:p>
            <a:r>
              <a:rPr lang="pt-BR" sz="2400" dirty="0"/>
              <a:t>Estratégia: Aprimorar a gestão na área cultural</a:t>
            </a:r>
          </a:p>
        </p:txBody>
      </p:sp>
    </p:spTree>
    <p:extLst>
      <p:ext uri="{BB962C8B-B14F-4D97-AF65-F5344CB8AC3E}">
        <p14:creationId xmlns:p14="http://schemas.microsoft.com/office/powerpoint/2010/main" val="2096305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Sensibilização e Participação Democrática</a:t>
            </a:r>
            <a:endParaRPr lang="pt-BR" dirty="0"/>
          </a:p>
        </p:txBody>
      </p:sp>
      <p:pic>
        <p:nvPicPr>
          <p:cNvPr id="4098" name="Picture 2" descr="http://linkdepartments.com/images/headers/Formacao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91" y="2964873"/>
            <a:ext cx="8245483" cy="263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104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dirty="0"/>
              <a:t>MINUTA do Plano Municipal de Cultura</a:t>
            </a:r>
          </a:p>
        </p:txBody>
      </p:sp>
    </p:spTree>
    <p:extLst>
      <p:ext uri="{BB962C8B-B14F-4D97-AF65-F5344CB8AC3E}">
        <p14:creationId xmlns:p14="http://schemas.microsoft.com/office/powerpoint/2010/main" val="1758680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-1" y="5036199"/>
            <a:ext cx="11051177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792163">
              <a:tabLst>
                <a:tab pos="8343900" algn="l"/>
              </a:tabLst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raizesdobrasil.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net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defTabSz="792163">
              <a:tabLst>
                <a:tab pos="8343900" algn="l"/>
              </a:tabLst>
            </a:pP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contato@raizesdobrasil.net</a:t>
            </a:r>
          </a:p>
          <a:p>
            <a:pPr algn="ctr" defTabSz="792163">
              <a:tabLst>
                <a:tab pos="8343900" algn="l"/>
              </a:tabLst>
            </a:pPr>
            <a:r>
              <a:rPr lang="pt-BR" sz="1400" dirty="0">
                <a:latin typeface="Segoe UI" panose="020B0502040204020203" pitchFamily="34" charset="0"/>
                <a:cs typeface="Segoe UI" panose="020B0502040204020203" pitchFamily="34" charset="0"/>
              </a:rPr>
              <a:t>55 47 </a:t>
            </a:r>
            <a:r>
              <a:rPr lang="pt-B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3053-3001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897" y="378821"/>
            <a:ext cx="3847566" cy="424514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4750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Caracterização do Município	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Dados geográficos </a:t>
            </a:r>
          </a:p>
          <a:p>
            <a:r>
              <a:rPr lang="pt-BR" sz="2400" dirty="0"/>
              <a:t>Dados populacionais</a:t>
            </a:r>
          </a:p>
          <a:p>
            <a:r>
              <a:rPr lang="pt-BR" sz="2400" dirty="0"/>
              <a:t>Os diversos setores da cultura e o patrimônio cultural</a:t>
            </a:r>
          </a:p>
          <a:p>
            <a:r>
              <a:rPr lang="pt-BR" sz="2400" dirty="0"/>
              <a:t>Equipamentos culturais existentes</a:t>
            </a:r>
          </a:p>
        </p:txBody>
      </p:sp>
    </p:spTree>
    <p:extLst>
      <p:ext uri="{BB962C8B-B14F-4D97-AF65-F5344CB8AC3E}">
        <p14:creationId xmlns:p14="http://schemas.microsoft.com/office/powerpoint/2010/main" val="1433478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Municipal de Cultura</a:t>
            </a:r>
          </a:p>
        </p:txBody>
      </p:sp>
      <p:pic>
        <p:nvPicPr>
          <p:cNvPr id="3074" name="Picture 2" descr="https://valberlucio.files.wordpress.com/2012/01/sistema-munic-de-cult-prioridade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7870" y="2160588"/>
            <a:ext cx="5716298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39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Plano Municipal de Cultura – PMC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400" dirty="0"/>
              <a:t>O plano de cultura é um documento formal que representa a política de gestão cultural de uma cidade. Nesse documento estão as ações culturais que se pretende desenvolver na cidade por um período de dez anos. O plano deve promover a igualdade de oportunidades e a valorização da diversidade das expressões e manifestações culturais. (BRASIL, 2013, p. 23)</a:t>
            </a:r>
          </a:p>
          <a:p>
            <a:endParaRPr lang="pt-BR" sz="2400" dirty="0"/>
          </a:p>
          <a:p>
            <a:r>
              <a:rPr lang="pt-BR" sz="2400" dirty="0"/>
              <a:t>Colegiado de Cultura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097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263236"/>
            <a:ext cx="8596668" cy="1320800"/>
          </a:xfrm>
        </p:spPr>
        <p:txBody>
          <a:bodyPr/>
          <a:lstStyle/>
          <a:p>
            <a:r>
              <a:rPr lang="pt-BR" b="1" dirty="0"/>
              <a:t>Premissas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0945" y="1584036"/>
            <a:ext cx="9310255" cy="4874636"/>
          </a:xfrm>
        </p:spPr>
        <p:txBody>
          <a:bodyPr>
            <a:noAutofit/>
          </a:bodyPr>
          <a:lstStyle/>
          <a:p>
            <a:pPr lvl="0"/>
            <a:r>
              <a:rPr lang="pt-BR" sz="2400" dirty="0"/>
              <a:t>O estímulo às ações de implementação e fortalecimento da política pública de cultura e sua interface com outras políticas públicas entre as esferas municipais, estaduais e federais. </a:t>
            </a:r>
          </a:p>
          <a:p>
            <a:pPr lvl="0"/>
            <a:endParaRPr lang="pt-BR" sz="2400" dirty="0"/>
          </a:p>
          <a:p>
            <a:pPr lvl="0"/>
            <a:r>
              <a:rPr lang="pt-BR" sz="2400" dirty="0"/>
              <a:t>O compromisso de democratização dos meios de acesso à cultura, do pleno exercício dos direitos culturais e do apoio à valorização e a difusão das manifestações culturais, conforme preconiza a Constituição Federal do Brasil nos artigos 215 e 216.</a:t>
            </a:r>
          </a:p>
        </p:txBody>
      </p:sp>
    </p:spTree>
    <p:extLst>
      <p:ext uri="{BB962C8B-B14F-4D97-AF65-F5344CB8AC3E}">
        <p14:creationId xmlns:p14="http://schemas.microsoft.com/office/powerpoint/2010/main" val="2150096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263236"/>
            <a:ext cx="8596668" cy="1320800"/>
          </a:xfrm>
        </p:spPr>
        <p:txBody>
          <a:bodyPr/>
          <a:lstStyle/>
          <a:p>
            <a:r>
              <a:rPr lang="pt-BR" b="1" dirty="0"/>
              <a:t>Premissas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7413" y="1270000"/>
            <a:ext cx="9476509" cy="4874636"/>
          </a:xfrm>
        </p:spPr>
        <p:txBody>
          <a:bodyPr>
            <a:noAutofit/>
          </a:bodyPr>
          <a:lstStyle/>
          <a:p>
            <a:pPr lvl="0" algn="just"/>
            <a:r>
              <a:rPr lang="pt-BR" sz="2400" dirty="0"/>
              <a:t>A necessidade de fomento da cultura como fator de inclusão social promovendo a cidadania cultural como vetor de desenvolvimento sustentável.</a:t>
            </a:r>
          </a:p>
          <a:p>
            <a:pPr lvl="0" algn="just"/>
            <a:endParaRPr lang="pt-BR" sz="2400" dirty="0"/>
          </a:p>
          <a:p>
            <a:pPr lvl="0" algn="just"/>
            <a:r>
              <a:rPr lang="pt-BR" sz="2400" dirty="0"/>
              <a:t>O respeito e a preservação da diversidade cultural, às identidades culturais locais, às dinâmicas culturais tradicionais e contemporâneas e ao diálogo intercultural resultante de trocas e intercâmbio entre os municípios, estados e países.</a:t>
            </a:r>
          </a:p>
          <a:p>
            <a:pPr lvl="0" algn="just"/>
            <a:endParaRPr lang="pt-BR" sz="2400" dirty="0"/>
          </a:p>
          <a:p>
            <a:pPr lvl="0" algn="just"/>
            <a:r>
              <a:rPr lang="pt-BR" sz="2400" dirty="0"/>
              <a:t>O incentivo à educação patrimonial e a qualificação da gestão na área cultural.</a:t>
            </a:r>
          </a:p>
        </p:txBody>
      </p:sp>
    </p:spTree>
    <p:extLst>
      <p:ext uri="{BB962C8B-B14F-4D97-AF65-F5344CB8AC3E}">
        <p14:creationId xmlns:p14="http://schemas.microsoft.com/office/powerpoint/2010/main" val="117840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Objetivos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0243" y="1620982"/>
            <a:ext cx="9034702" cy="5237018"/>
          </a:xfrm>
        </p:spPr>
        <p:txBody>
          <a:bodyPr>
            <a:noAutofit/>
          </a:bodyPr>
          <a:lstStyle/>
          <a:p>
            <a:pPr algn="just"/>
            <a:r>
              <a:rPr lang="pt-BR" sz="2400" dirty="0"/>
              <a:t>Elaborar e consolidar o Sistema Municipal de Cultura da COMUNA, em conformidade com o Plano Nacional de Cultura, Lei nº 12.343, de 2 de dezembro de 2010.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Definir responsabilidades para a execução, acompanhamento e avaliação das ações culturais de caráter municipal, regional e nacional respeitando o Plano Municipal de Cultura bem como a sua continuidade.</a:t>
            </a:r>
          </a:p>
        </p:txBody>
      </p:sp>
      <p:pic>
        <p:nvPicPr>
          <p:cNvPr id="6146" name="Picture 2" descr="http://www.efetividade.blog.br/wp-content/uploads/2011/12/objetiv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078" y="4491586"/>
            <a:ext cx="2366414" cy="236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989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efetividade.blog.br/wp-content/uploads/2011/12/objetiv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815" y="4091124"/>
            <a:ext cx="2766876" cy="276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Objetivos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8317" y="1366982"/>
            <a:ext cx="9034702" cy="5588000"/>
          </a:xfrm>
        </p:spPr>
        <p:txBody>
          <a:bodyPr>
            <a:noAutofit/>
          </a:bodyPr>
          <a:lstStyle/>
          <a:p>
            <a:pPr algn="just"/>
            <a:r>
              <a:rPr lang="pt-BR" sz="2400" dirty="0"/>
              <a:t>Estimular e facilitar a participação popular na política cultural garantindo o exercício da cidadania e o respeito à diversidade cultural.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Implementar ações regionalizadas de apoio e difusão da cultura considerando-se a identidade regional do Médio Vale do Itajaí, também conhecido como Vale Europeu Catarinense.</a:t>
            </a:r>
          </a:p>
          <a:p>
            <a:pPr algn="just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35181461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789</TotalTime>
  <Words>907</Words>
  <Application>Microsoft Office PowerPoint</Application>
  <PresentationFormat>Widescreen</PresentationFormat>
  <Paragraphs>89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7" baseType="lpstr">
      <vt:lpstr>Arial</vt:lpstr>
      <vt:lpstr>Calibri</vt:lpstr>
      <vt:lpstr>Segoe UI</vt:lpstr>
      <vt:lpstr>Times New Roman</vt:lpstr>
      <vt:lpstr>Trebuchet MS</vt:lpstr>
      <vt:lpstr>Wingdings 3</vt:lpstr>
      <vt:lpstr>Facetado</vt:lpstr>
      <vt:lpstr>Apresentação do PowerPoint</vt:lpstr>
      <vt:lpstr>MINUTA do Plano Municipal de Cultura</vt:lpstr>
      <vt:lpstr>Caracterização do Município </vt:lpstr>
      <vt:lpstr>Sistema Municipal de Cultura</vt:lpstr>
      <vt:lpstr>Plano Municipal de Cultura – PMC</vt:lpstr>
      <vt:lpstr>Premissas</vt:lpstr>
      <vt:lpstr>Premissas</vt:lpstr>
      <vt:lpstr>Objetivos</vt:lpstr>
      <vt:lpstr>Objetivos</vt:lpstr>
      <vt:lpstr>Diagnóstico Cultural</vt:lpstr>
      <vt:lpstr>Diagnóstico Cultural</vt:lpstr>
      <vt:lpstr>Apresentação do PowerPoint</vt:lpstr>
      <vt:lpstr>Diretrizes, Estratégias, Metas, Ações, Prazos e Indicadores</vt:lpstr>
      <vt:lpstr>GESTÃO DAS POLÍTICAS PÚBLICAS CULTURAIS</vt:lpstr>
      <vt:lpstr>ACESSO, VALORIZAÇÃO E DIFUSÃO</vt:lpstr>
      <vt:lpstr>FOMENTO</vt:lpstr>
      <vt:lpstr>PRESERVAÇÃO</vt:lpstr>
      <vt:lpstr>QUALIFICAÇÃO</vt:lpstr>
      <vt:lpstr>Sensibilização e Participação Democrática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Erika Alves</dc:creator>
  <cp:lastModifiedBy>Erika Alves</cp:lastModifiedBy>
  <cp:revision>34</cp:revision>
  <dcterms:created xsi:type="dcterms:W3CDTF">2016-04-14T16:10:53Z</dcterms:created>
  <dcterms:modified xsi:type="dcterms:W3CDTF">2016-04-15T17:38:52Z</dcterms:modified>
</cp:coreProperties>
</file>