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6" r:id="rId3"/>
    <p:sldId id="270" r:id="rId4"/>
    <p:sldId id="265" r:id="rId5"/>
    <p:sldId id="266" r:id="rId6"/>
    <p:sldId id="278" r:id="rId7"/>
    <p:sldId id="271" r:id="rId8"/>
    <p:sldId id="269" r:id="rId9"/>
    <p:sldId id="272" r:id="rId10"/>
    <p:sldId id="274" r:id="rId11"/>
    <p:sldId id="275" r:id="rId12"/>
    <p:sldId id="273" r:id="rId13"/>
    <p:sldId id="277" r:id="rId14"/>
    <p:sldId id="260" r:id="rId15"/>
    <p:sldId id="280" r:id="rId16"/>
  </p:sldIdLst>
  <p:sldSz cx="12599988" cy="10080625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8639"/>
    <a:srgbClr val="DEA900"/>
    <a:srgbClr val="FFD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464" y="156"/>
      </p:cViewPr>
      <p:guideLst>
        <p:guide orient="horz" pos="3175"/>
        <p:guide pos="39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Espaço Reservado para Rodapé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84C8C389-3B80-43B0-A2FE-15278E03707F}" type="slidenum">
              <a:t>‹nº›</a:t>
            </a:fld>
            <a:endParaRPr lang="pt-BR" sz="14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146923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4" name="Espaço Reservado para Cabeçalho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363188C6-0368-483B-A9F1-C59E8EDF33A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353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t-BR" sz="2000" b="0" i="0" u="none" strike="noStrike" kern="1200">
        <a:ln>
          <a:noFill/>
        </a:ln>
        <a:latin typeface="Arial" pitchFamily="18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6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6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6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6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6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7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7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7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7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7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8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8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8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8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8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9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9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9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9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9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10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10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10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10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10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11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12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13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14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"/>
          <p:cNvSpPr/>
          <p:nvPr/>
        </p:nvSpPr>
        <p:spPr>
          <a:xfrm>
            <a:off x="4283640" y="10155240"/>
            <a:ext cx="3255120" cy="5140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8F7480DE-3AA6-41DA-8240-F587D721A270}" type="slidenum">
              <a:t>15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DejaVu Sans" pitchFamily="34"/>
              <a:cs typeface="DejaVu Sans" pitchFamily="34"/>
            </a:endParaRPr>
          </a:p>
        </p:txBody>
      </p:sp>
      <p:sp>
        <p:nvSpPr>
          <p:cNvPr id="3" name="Forma livre 2"/>
          <p:cNvSpPr/>
          <p:nvPr/>
        </p:nvSpPr>
        <p:spPr>
          <a:xfrm>
            <a:off x="4283640" y="10155240"/>
            <a:ext cx="3267720" cy="525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46A2B5BB-50CE-4E68-BAB0-42A6D58D4BDC}" type="slidenum">
              <a:t>15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Forma livre 3"/>
          <p:cNvSpPr/>
          <p:nvPr/>
        </p:nvSpPr>
        <p:spPr>
          <a:xfrm>
            <a:off x="4283640" y="10155240"/>
            <a:ext cx="3269160" cy="527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F501DD6A-32D4-46E9-BFD8-2392661EF0F3}" type="slidenum">
              <a:t>15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Forma livre 4"/>
          <p:cNvSpPr/>
          <p:nvPr/>
        </p:nvSpPr>
        <p:spPr>
          <a:xfrm>
            <a:off x="4283640" y="10155240"/>
            <a:ext cx="3272759" cy="531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0035B7A2-3833-4B0A-997D-2503EC5707E2}" type="slidenum">
              <a:t>15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Forma livre 5"/>
          <p:cNvSpPr/>
          <p:nvPr/>
        </p:nvSpPr>
        <p:spPr>
          <a:xfrm>
            <a:off x="4283640" y="10155240"/>
            <a:ext cx="3274200" cy="532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0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910"/>
            </a:pPr>
            <a:fld id="{E93B095B-ABF7-4519-B6C8-E9349E9392C5}" type="slidenum">
              <a:t>15</a:t>
            </a:fld>
            <a:endParaRPr lang="pt-BR" sz="1200" b="0" i="0" u="none" strike="noStrike" kern="1200">
              <a:ln>
                <a:noFill/>
              </a:ln>
              <a:solidFill>
                <a:srgbClr val="000000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Forma livre 6"/>
          <p:cNvSpPr/>
          <p:nvPr/>
        </p:nvSpPr>
        <p:spPr>
          <a:xfrm>
            <a:off x="1014119" y="801360"/>
            <a:ext cx="5532480" cy="4009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Espaço Reservado para Anotações 7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44563" y="3132138"/>
            <a:ext cx="10710862" cy="216058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90713" y="5711825"/>
            <a:ext cx="8818562" cy="25765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69FA326-3790-48FA-B3BE-FA73C515BC32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803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716DF1B-5689-446E-A74E-774917B7B743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40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5363" y="6477000"/>
            <a:ext cx="10709275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95363" y="4271963"/>
            <a:ext cx="10709275" cy="22050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DEAF8F-D132-427B-8153-B3FC9B53661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40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30238" y="2359025"/>
            <a:ext cx="5592762" cy="665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75400" y="2359025"/>
            <a:ext cx="5594350" cy="665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1E3395-A45D-4454-BAAF-2BFC190DD02C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3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03225"/>
            <a:ext cx="11339512" cy="1681163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2255838"/>
            <a:ext cx="5567362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3197225"/>
            <a:ext cx="5567362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400800" y="2255838"/>
            <a:ext cx="5568950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400800" y="3197225"/>
            <a:ext cx="5568950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97FC93E-DD09-4CAF-BFB4-AFD2081982D2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9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D072EDE-45AA-47BC-847B-884E8D04E272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24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38625A4-03C2-4B8D-9D3D-04C935A6AB0E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196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01638"/>
            <a:ext cx="4144962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26013" y="401638"/>
            <a:ext cx="7043737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109788"/>
            <a:ext cx="4144962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0C75A96-D4D4-4513-BE7F-38EF1A81B5ED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65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70150" y="7056438"/>
            <a:ext cx="7559675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470150" y="900113"/>
            <a:ext cx="7559675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470150" y="7889875"/>
            <a:ext cx="7559675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9C77F69-F539-4DDC-A004-10501FA200C5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9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71613A3-51CE-4443-BB13-07391DDB3960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2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36063" y="401638"/>
            <a:ext cx="2833687" cy="86106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30238" y="401638"/>
            <a:ext cx="8353425" cy="86106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89BAEA5-DBF1-42D6-91EB-30EA4EDC2E8F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583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 txBox="1">
            <a:spLocks noGrp="1"/>
          </p:cNvSpPr>
          <p:nvPr>
            <p:ph type="title"/>
          </p:nvPr>
        </p:nvSpPr>
        <p:spPr>
          <a:xfrm>
            <a:off x="630000" y="401760"/>
            <a:ext cx="11339640" cy="1683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t-BR"/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30000" y="2358720"/>
            <a:ext cx="11339640" cy="6652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888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8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11"/>
              </a:spcAft>
              <a:buSzPct val="45000"/>
              <a:buFont typeface="StarSymbol"/>
              <a:buChar char="●"/>
              <a:defRPr lang="pt-BR" sz="373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t-BR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54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77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77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77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77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77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2"/>
          </p:nvPr>
        </p:nvSpPr>
        <p:spPr>
          <a:xfrm>
            <a:off x="630000" y="9182880"/>
            <a:ext cx="2935440" cy="695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3"/>
          </p:nvPr>
        </p:nvSpPr>
        <p:spPr>
          <a:xfrm>
            <a:off x="4309200" y="9182880"/>
            <a:ext cx="3993840" cy="695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4"/>
          </p:nvPr>
        </p:nvSpPr>
        <p:spPr>
          <a:xfrm>
            <a:off x="9034200" y="9182880"/>
            <a:ext cx="2935440" cy="695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pt-BR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B58BD92D-95DC-4A70-9D5B-856E00ABF3EA}" type="slidenum"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pt-BR" sz="5870" b="0" i="0" u="none" strike="noStrike" kern="1200">
          <a:ln>
            <a:noFill/>
          </a:ln>
          <a:latin typeface="Arial" pitchFamily="18"/>
          <a:cs typeface="Mang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888"/>
        </a:spcAft>
        <a:tabLst/>
        <a:defRPr lang="pt-BR" sz="4270" b="0" i="0" u="none" strike="noStrike" kern="1200">
          <a:ln>
            <a:noFill/>
          </a:ln>
          <a:latin typeface="Arial" pitchFamily="18"/>
          <a:cs typeface="Mang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://conferenciainfanto.mec.gov.br/index.php/2012-05-22-18-30-31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hyperlink" Target=":%20http:/conferenciainfanto.mec.gov.br/index.php/2012-05-22-18-30-3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ferenciainfanto.mec.gov.b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conferenciainfanto.mec.gov.b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nferenciainfanto.mec.gov.br/index.php/2012-05-22-18-29-37/2012-05-30-19-18-1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formularios.mec.gov.br/index.php/iv-cnijma-cadastramento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formularios.mec.gov.br/index.php/form-cnijma-cadastro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formularios.mec.gov.br/index.php/iv-cnijma-cadastramento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formularios.mec.gov.br/index.php/form-cnijma-cadastro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nferenciainfanto.mec.gov.br/index.php/2012-05-22-18-29-37/2012-05-30-19-18-10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vre 15"/>
          <p:cNvSpPr/>
          <p:nvPr/>
        </p:nvSpPr>
        <p:spPr>
          <a:xfrm>
            <a:off x="1400" y="6742995"/>
            <a:ext cx="12563290" cy="218574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>
              <a:alpha val="59000"/>
            </a:srgb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algn="r">
              <a:spcAft>
                <a:spcPts val="288"/>
              </a:spcAft>
            </a:pPr>
            <a:endParaRPr lang="pt-BR" b="1" dirty="0">
              <a:solidFill>
                <a:srgbClr val="000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8928744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8928744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6"/>
            <a:ext cx="12600000" cy="17787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59434" y="503808"/>
            <a:ext cx="10369152" cy="752631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36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</a:t>
            </a:r>
            <a:r>
              <a:rPr lang="pt-BR" sz="36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AMBIENTE</a:t>
            </a:r>
            <a:endParaRPr lang="pt-BR" sz="36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8928744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8928744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8928744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1619474" y="3096096"/>
            <a:ext cx="2954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1" t="26198" r="41369" b="34317"/>
          <a:stretch/>
        </p:blipFill>
        <p:spPr bwMode="auto">
          <a:xfrm>
            <a:off x="4804212" y="2265183"/>
            <a:ext cx="3420055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2457991" y="7087143"/>
            <a:ext cx="7632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accent3">
                    <a:lumMod val="50000"/>
                  </a:schemeClr>
                </a:solidFill>
                <a:latin typeface="Calibri" pitchFamily="34"/>
                <a:ea typeface="Microsoft YaHei" pitchFamily="2"/>
                <a:cs typeface="Mangal" pitchFamily="2"/>
              </a:rPr>
              <a:t>PASSO A PASSO PARA FAZER A </a:t>
            </a:r>
          </a:p>
          <a:p>
            <a:pPr algn="ctr"/>
            <a:r>
              <a:rPr lang="pt-BR" sz="4400" b="1" dirty="0" smtClean="0">
                <a:solidFill>
                  <a:schemeClr val="accent3">
                    <a:lumMod val="50000"/>
                  </a:schemeClr>
                </a:solidFill>
                <a:latin typeface="Calibri" pitchFamily="34"/>
                <a:ea typeface="Microsoft YaHei" pitchFamily="2"/>
                <a:cs typeface="Mangal" pitchFamily="2"/>
              </a:rPr>
              <a:t>CONFERÊNCIA NA ESCOLA*</a:t>
            </a:r>
            <a:endParaRPr lang="pt-BR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Estrela de 7 Pontos 10"/>
          <p:cNvSpPr/>
          <p:nvPr/>
        </p:nvSpPr>
        <p:spPr>
          <a:xfrm>
            <a:off x="10180171" y="6550552"/>
            <a:ext cx="2636649" cy="2378192"/>
          </a:xfrm>
          <a:prstGeom prst="star7">
            <a:avLst>
              <a:gd name="adj" fmla="val 42685"/>
              <a:gd name="hf" fmla="val 102572"/>
              <a:gd name="vf" fmla="val 10521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Estrela de 7 Pontos 16"/>
          <p:cNvSpPr/>
          <p:nvPr/>
        </p:nvSpPr>
        <p:spPr>
          <a:xfrm rot="20105134">
            <a:off x="10229176" y="6508028"/>
            <a:ext cx="2442333" cy="2442333"/>
          </a:xfrm>
          <a:prstGeom prst="star7">
            <a:avLst>
              <a:gd name="adj" fmla="val 42685"/>
              <a:gd name="hf" fmla="val 102572"/>
              <a:gd name="vf" fmla="val 10521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10272790" y="7056536"/>
            <a:ext cx="2389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*Até 31 de AGOSTO 2013 </a:t>
            </a:r>
            <a:endParaRPr lang="pt-BR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2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2118" y="9162313"/>
            <a:ext cx="2015550" cy="774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" name="Text Box 277"/>
          <p:cNvSpPr txBox="1">
            <a:spLocks noChangeArrowheads="1"/>
          </p:cNvSpPr>
          <p:nvPr/>
        </p:nvSpPr>
        <p:spPr bwMode="auto">
          <a:xfrm>
            <a:off x="6759036" y="9261609"/>
            <a:ext cx="3472697" cy="67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spcAft>
                <a:spcPts val="288"/>
              </a:spcAft>
              <a:buClrTx/>
              <a:buFontTx/>
              <a:buNone/>
            </a:pPr>
            <a:r>
              <a:rPr lang="pt-BR" sz="1200" dirty="0">
                <a:solidFill>
                  <a:srgbClr val="000000"/>
                </a:solidFill>
              </a:rPr>
              <a:t>Ministério da</a:t>
            </a:r>
          </a:p>
          <a:p>
            <a:pPr algn="r" eaLnBrk="1" hangingPunct="1">
              <a:spcAft>
                <a:spcPts val="288"/>
              </a:spcAft>
              <a:buClrTx/>
              <a:buFontTx/>
              <a:buNone/>
            </a:pPr>
            <a:r>
              <a:rPr lang="pt-BR" sz="1200" b="1" dirty="0">
                <a:solidFill>
                  <a:srgbClr val="000000"/>
                </a:solidFill>
              </a:rPr>
              <a:t>Educação</a:t>
            </a:r>
          </a:p>
        </p:txBody>
      </p:sp>
      <p:sp>
        <p:nvSpPr>
          <p:cNvPr id="26" name="Text Box 278"/>
          <p:cNvSpPr txBox="1">
            <a:spLocks noChangeArrowheads="1"/>
          </p:cNvSpPr>
          <p:nvPr/>
        </p:nvSpPr>
        <p:spPr bwMode="auto">
          <a:xfrm>
            <a:off x="5591855" y="9261609"/>
            <a:ext cx="3342473" cy="67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spcAft>
                <a:spcPts val="288"/>
              </a:spcAft>
              <a:buClrTx/>
              <a:buFontTx/>
              <a:buNone/>
            </a:pPr>
            <a:r>
              <a:rPr lang="pt-BR" sz="1200" dirty="0">
                <a:solidFill>
                  <a:srgbClr val="000000"/>
                </a:solidFill>
              </a:rPr>
              <a:t>Ministério do</a:t>
            </a:r>
          </a:p>
          <a:p>
            <a:pPr algn="r" eaLnBrk="1" hangingPunct="1">
              <a:spcAft>
                <a:spcPts val="288"/>
              </a:spcAft>
              <a:buClrTx/>
              <a:buFontTx/>
              <a:buNone/>
            </a:pPr>
            <a:r>
              <a:rPr lang="pt-BR" sz="1200" b="1" dirty="0">
                <a:solidFill>
                  <a:srgbClr val="000000"/>
                </a:solidFill>
              </a:rPr>
              <a:t>Meio Ambiente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vre 15"/>
          <p:cNvSpPr/>
          <p:nvPr/>
        </p:nvSpPr>
        <p:spPr>
          <a:xfrm>
            <a:off x="-52369" y="1655936"/>
            <a:ext cx="11104891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7" name="Forma livre 26"/>
          <p:cNvSpPr/>
          <p:nvPr/>
        </p:nvSpPr>
        <p:spPr>
          <a:xfrm>
            <a:off x="0" y="6696496"/>
            <a:ext cx="3967001" cy="86409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20595" y="327241"/>
            <a:ext cx="10979999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</a:t>
            </a:r>
            <a:r>
              <a:rPr lang="pt-BR" sz="20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AMBIENTE – IV CNIJMA</a:t>
            </a:r>
            <a:endParaRPr lang="pt-BR" sz="2000" b="1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547466" y="1727944"/>
            <a:ext cx="7488832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1.  PORQUE FAZER A CONFERÊNCIA EM SUA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2489812" y="3744168"/>
            <a:ext cx="2954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1229345" y="2808064"/>
            <a:ext cx="9967193" cy="32800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0000" tIns="46800" rIns="90000" bIns="46800">
            <a:spAutoFit/>
          </a:bodyPr>
          <a:lstStyle>
            <a:lvl1pPr marL="341313" indent="-341313"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just">
              <a:spcAft>
                <a:spcPts val="600"/>
              </a:spcAft>
              <a:buFont typeface="Wingdings" charset="2"/>
              <a:buChar char=""/>
            </a:pPr>
            <a:r>
              <a:rPr lang="pt-BR" sz="2400" dirty="0" smtClean="0"/>
              <a:t> </a:t>
            </a:r>
            <a:r>
              <a:rPr lang="pt-BR" sz="2400" dirty="0" smtClean="0">
                <a:latin typeface="Garamond" pitchFamily="16" charset="0"/>
              </a:rPr>
              <a:t>Para que os </a:t>
            </a: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latin typeface="Garamond" pitchFamily="16" charset="0"/>
              </a:rPr>
              <a:t>participantes ouçam, falem, divulguem as suas ideias e ações </a:t>
            </a:r>
            <a:r>
              <a:rPr lang="pt-BR" sz="2400" dirty="0" smtClean="0">
                <a:latin typeface="Garamond" pitchFamily="16" charset="0"/>
              </a:rPr>
              <a:t>e contribuam na construção de políticas públicas; </a:t>
            </a:r>
            <a:endParaRPr lang="pt-BR" sz="2400" dirty="0" smtClean="0"/>
          </a:p>
          <a:p>
            <a:pPr algn="just" eaLnBrk="1" hangingPunct="1">
              <a:spcAft>
                <a:spcPts val="600"/>
              </a:spcAft>
              <a:buFont typeface="Wingdings" charset="2"/>
              <a:buChar char=""/>
            </a:pPr>
            <a:r>
              <a:rPr lang="pt-BR" sz="2400" dirty="0" smtClean="0">
                <a:latin typeface="Garamond" pitchFamily="16" charset="0"/>
              </a:rPr>
              <a:t> Para 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latin typeface="Garamond" pitchFamily="16" charset="0"/>
              </a:rPr>
              <a:t>criar e fortalecer espaços de debate na escola </a:t>
            </a:r>
            <a:r>
              <a:rPr lang="pt-BR" sz="2400" dirty="0">
                <a:latin typeface="Garamond" pitchFamily="16" charset="0"/>
              </a:rPr>
              <a:t>sobre questões sociais e ambientais que envolvam a </a:t>
            </a:r>
            <a:r>
              <a:rPr lang="pt-BR" sz="2400" dirty="0" smtClean="0">
                <a:latin typeface="Garamond" pitchFamily="16" charset="0"/>
              </a:rPr>
              <a:t>comunidade;</a:t>
            </a:r>
          </a:p>
          <a:p>
            <a:pPr algn="just">
              <a:spcAft>
                <a:spcPts val="600"/>
              </a:spcAft>
              <a:buFont typeface="Wingdings" charset="2"/>
              <a:buChar char=""/>
            </a:pPr>
            <a:r>
              <a:rPr lang="pt-BR" sz="2400" dirty="0" smtClean="0"/>
              <a:t> </a:t>
            </a:r>
            <a:r>
              <a:rPr lang="pt-BR" sz="2400" dirty="0" smtClean="0">
                <a:latin typeface="Garamond" pitchFamily="16" charset="0"/>
              </a:rPr>
              <a:t>Para </a:t>
            </a: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latin typeface="Garamond" pitchFamily="16" charset="0"/>
              </a:rPr>
              <a:t>qualificar a formação de uma nova geração </a:t>
            </a:r>
            <a:r>
              <a:rPr lang="pt-BR" sz="2400" dirty="0" smtClean="0">
                <a:latin typeface="Garamond" pitchFamily="16" charset="0"/>
              </a:rPr>
              <a:t>que se empenhe em contribuir para a solução dos problemas socioambientais;</a:t>
            </a:r>
          </a:p>
          <a:p>
            <a:pPr algn="just">
              <a:spcAft>
                <a:spcPts val="600"/>
              </a:spcAft>
              <a:buFont typeface="Wingdings" charset="2"/>
              <a:buChar char=""/>
            </a:pPr>
            <a:r>
              <a:rPr lang="pt-BR" sz="2400" dirty="0" smtClean="0"/>
              <a:t> </a:t>
            </a:r>
            <a:r>
              <a:rPr lang="pt-BR" sz="2400" dirty="0" smtClean="0">
                <a:latin typeface="Garamond" pitchFamily="16" charset="0"/>
              </a:rPr>
              <a:t>Para discutir caminhos que transformem a sua </a:t>
            </a:r>
            <a:r>
              <a:rPr lang="pt-BR" sz="2400" b="1" dirty="0" smtClean="0">
                <a:solidFill>
                  <a:srgbClr val="006600"/>
                </a:solidFill>
                <a:latin typeface="Garamond" pitchFamily="16" charset="0"/>
              </a:rPr>
              <a:t>escola em um espaço educador sustentável.</a:t>
            </a:r>
            <a:endParaRPr lang="pt-BR" sz="2400" dirty="0">
              <a:latin typeface="Garamond" pitchFamily="16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259434" y="6696496"/>
            <a:ext cx="2304256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48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TEM MAIS!</a:t>
            </a:r>
            <a:endParaRPr lang="pt-BR" sz="48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1815919" y="7892582"/>
            <a:ext cx="87893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b="1" dirty="0" smtClean="0">
                <a:latin typeface="Garamond" pitchFamily="16" charset="0"/>
              </a:rPr>
              <a:t> A realização da IV CNIJMA é </a:t>
            </a:r>
            <a:r>
              <a:rPr lang="pt-BR" sz="3200" b="1" dirty="0" smtClean="0">
                <a:solidFill>
                  <a:srgbClr val="DEA900"/>
                </a:solidFill>
                <a:latin typeface="Garamond" pitchFamily="16" charset="0"/>
              </a:rPr>
              <a:t>um dos critérios </a:t>
            </a:r>
            <a:r>
              <a:rPr lang="pt-BR" sz="3200" b="1" dirty="0" smtClean="0">
                <a:latin typeface="Garamond" pitchFamily="16" charset="0"/>
              </a:rPr>
              <a:t>de seleção das Escolas que receberão o </a:t>
            </a:r>
            <a:r>
              <a:rPr lang="pt-BR" sz="3200" b="1" dirty="0" smtClean="0">
                <a:solidFill>
                  <a:srgbClr val="0070C0"/>
                </a:solidFill>
                <a:latin typeface="Garamond" pitchFamily="16" charset="0"/>
              </a:rPr>
              <a:t>recurso do PDDE ESCOLAS SUSTENTÁVEIS</a:t>
            </a:r>
            <a:r>
              <a:rPr lang="pt-BR" sz="3200" b="1" dirty="0" smtClean="0">
                <a:latin typeface="Garamond" pitchFamily="16" charset="0"/>
              </a:rPr>
              <a:t>!</a:t>
            </a:r>
            <a:endParaRPr lang="pt-BR" sz="3200" b="1" dirty="0">
              <a:solidFill>
                <a:srgbClr val="006600"/>
              </a:solidFill>
              <a:latin typeface="Garamond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47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1312916" y="3689398"/>
            <a:ext cx="3683104" cy="2895281"/>
          </a:xfrm>
          <a:prstGeom prst="rect">
            <a:avLst/>
          </a:prstGeom>
          <a:solidFill>
            <a:srgbClr val="FDEA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Volume 01 </a:t>
            </a:r>
            <a:r>
              <a:rPr lang="pt-BR" sz="1400" dirty="0">
                <a:solidFill>
                  <a:srgbClr val="000000"/>
                </a:solidFill>
                <a:latin typeface="Arial" charset="0"/>
                <a:cs typeface="Arial" charset="0"/>
              </a:rPr>
              <a:t>- Passo-a-Passo para Conferência de Meio Ambiente na Escola e </a:t>
            </a:r>
            <a:r>
              <a:rPr lang="pt-BR" sz="1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Educomunicação</a:t>
            </a:r>
            <a:endParaRPr lang="pt-BR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0" name="Rectangle 14"/>
          <p:cNvSpPr>
            <a:spLocks noChangeArrowheads="1"/>
          </p:cNvSpPr>
          <p:nvPr/>
        </p:nvSpPr>
        <p:spPr bwMode="auto">
          <a:xfrm>
            <a:off x="5230299" y="6768504"/>
            <a:ext cx="6047260" cy="2033506"/>
          </a:xfrm>
          <a:prstGeom prst="rect">
            <a:avLst/>
          </a:prstGeom>
          <a:solidFill>
            <a:srgbClr val="E6E0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Volumes </a:t>
            </a:r>
            <a:r>
              <a:rPr lang="en-US" sz="1400" b="1" dirty="0" err="1">
                <a:solidFill>
                  <a:srgbClr val="000000"/>
                </a:solidFill>
                <a:latin typeface="Arial" charset="0"/>
                <a:cs typeface="Arial" charset="0"/>
              </a:rPr>
              <a:t>adicionais</a:t>
            </a:r>
            <a:r>
              <a:rPr lang="en-US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(MMA) </a:t>
            </a:r>
            <a:r>
              <a:rPr lang="en-US" sz="1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–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Cadernos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de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Consumo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Sustentável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e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Revista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Turma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da </a:t>
            </a:r>
            <a:r>
              <a:rPr lang="en-US" sz="1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Mônica</a:t>
            </a: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348507" y="6777801"/>
            <a:ext cx="3647513" cy="2033506"/>
          </a:xfrm>
          <a:prstGeom prst="rect">
            <a:avLst/>
          </a:prstGeom>
          <a:solidFill>
            <a:srgbClr val="F2DC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Volume 04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-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Formando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Com-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vida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e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construindo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a Agenda 21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na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Escola</a:t>
            </a: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auto">
          <a:xfrm>
            <a:off x="8309578" y="3676069"/>
            <a:ext cx="2915065" cy="2895281"/>
          </a:xfrm>
          <a:prstGeom prst="rect">
            <a:avLst/>
          </a:prstGeom>
          <a:solidFill>
            <a:srgbClr val="EBF1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Volume 03 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-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Mudanças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Ambientais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Globais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–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Pensar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+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agir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na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escola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e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na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comunidade</a:t>
            </a: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3" name="Forma livre 42"/>
          <p:cNvSpPr/>
          <p:nvPr/>
        </p:nvSpPr>
        <p:spPr>
          <a:xfrm>
            <a:off x="1157687" y="9288784"/>
            <a:ext cx="9990645" cy="71006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1" name="Forma livre 40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55357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2" t="8138" r="9229" b="5051"/>
          <a:stretch>
            <a:fillRect/>
          </a:stretch>
        </p:blipFill>
        <p:spPr bwMode="auto">
          <a:xfrm>
            <a:off x="1543299" y="4512377"/>
            <a:ext cx="2883947" cy="204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1732" t="8138" r="9229" b="505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5219874" y="3679873"/>
            <a:ext cx="2873680" cy="2895281"/>
          </a:xfrm>
          <a:prstGeom prst="rect">
            <a:avLst/>
          </a:prstGeom>
          <a:solidFill>
            <a:srgbClr val="DBEE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400" b="1" dirty="0">
                <a:solidFill>
                  <a:srgbClr val="000000"/>
                </a:solidFill>
                <a:latin typeface="Arial" charset="0"/>
                <a:cs typeface="Arial" charset="0"/>
              </a:rPr>
              <a:t>Volume 02 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-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Caderno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temático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Vamos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Cuidar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do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Brasil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com </a:t>
            </a:r>
            <a:r>
              <a:rPr lang="en-US" sz="1400" dirty="0" err="1">
                <a:solidFill>
                  <a:srgbClr val="000000"/>
                </a:solidFill>
                <a:latin typeface="Arial" charset="0"/>
                <a:cs typeface="Arial" charset="0"/>
              </a:rPr>
              <a:t>Escolas</a:t>
            </a:r>
            <a:r>
              <a:rPr lang="en-US" sz="14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Sustentáveis</a:t>
            </a: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1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25" t="9785" r="27036" b="7491"/>
          <a:stretch>
            <a:fillRect/>
          </a:stretch>
        </p:blipFill>
        <p:spPr bwMode="auto">
          <a:xfrm>
            <a:off x="6012758" y="4528246"/>
            <a:ext cx="1401057" cy="1938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9325" t="9785" r="27036" b="749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65" t="15779" r="9160" b="18309"/>
          <a:stretch>
            <a:fillRect/>
          </a:stretch>
        </p:blipFill>
        <p:spPr bwMode="auto">
          <a:xfrm>
            <a:off x="9848401" y="5516809"/>
            <a:ext cx="928541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8965" t="15779" r="9160" b="1830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63" t="18312" r="8936" b="13881"/>
          <a:stretch>
            <a:fillRect/>
          </a:stretch>
        </p:blipFill>
        <p:spPr bwMode="auto">
          <a:xfrm>
            <a:off x="9861115" y="4464248"/>
            <a:ext cx="892403" cy="107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9363" t="18312" r="8936" b="1388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29" t="11865" r="9012" b="15451"/>
          <a:stretch>
            <a:fillRect/>
          </a:stretch>
        </p:blipFill>
        <p:spPr bwMode="auto">
          <a:xfrm>
            <a:off x="8846310" y="5458038"/>
            <a:ext cx="922520" cy="116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8629" t="11865" r="9012" b="1545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02" t="20271" r="8852" b="10306"/>
          <a:stretch>
            <a:fillRect/>
          </a:stretch>
        </p:blipFill>
        <p:spPr bwMode="auto">
          <a:xfrm>
            <a:off x="8844695" y="4449926"/>
            <a:ext cx="922519" cy="111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8902" t="20271" r="8852" b="1030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4" t="7988" r="28424" b="15262"/>
          <a:stretch>
            <a:fillRect/>
          </a:stretch>
        </p:blipFill>
        <p:spPr bwMode="auto">
          <a:xfrm>
            <a:off x="6774042" y="7314167"/>
            <a:ext cx="1011237" cy="139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0274" t="7988" r="28424" b="1526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3" t="8171" r="26813" b="5336"/>
          <a:stretch>
            <a:fillRect/>
          </a:stretch>
        </p:blipFill>
        <p:spPr bwMode="auto">
          <a:xfrm>
            <a:off x="8090585" y="7310992"/>
            <a:ext cx="982662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8953" t="8171" r="26813" b="533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4" t="7912" r="10651" b="5186"/>
          <a:stretch>
            <a:fillRect/>
          </a:stretch>
        </p:blipFill>
        <p:spPr bwMode="auto">
          <a:xfrm>
            <a:off x="1936571" y="7411005"/>
            <a:ext cx="2019300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3514" t="7912" r="10651" b="518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" name="Forma livre 43"/>
          <p:cNvSpPr/>
          <p:nvPr/>
        </p:nvSpPr>
        <p:spPr>
          <a:xfrm>
            <a:off x="2555579" y="9643816"/>
            <a:ext cx="7488832" cy="35503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bg1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8" name="Rectangle 12"/>
          <p:cNvSpPr>
            <a:spLocks noChangeArrowheads="1"/>
          </p:cNvSpPr>
          <p:nvPr/>
        </p:nvSpPr>
        <p:spPr bwMode="auto">
          <a:xfrm>
            <a:off x="1543300" y="9288784"/>
            <a:ext cx="9210316" cy="71006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2000" dirty="0" smtClean="0"/>
              <a:t>Todas essas publicações estão disponíveis </a:t>
            </a:r>
            <a:r>
              <a:rPr lang="pt-BR" sz="2000" dirty="0"/>
              <a:t>n</a:t>
            </a:r>
            <a:r>
              <a:rPr lang="pt-BR" sz="2000" dirty="0" smtClean="0"/>
              <a:t>a seção “Biblioteca” do site da IV CNIJMA, em:</a:t>
            </a:r>
            <a:r>
              <a:rPr lang="pt-BR" sz="2000" dirty="0" smtClean="0">
                <a:hlinkClick r:id="rId12" action="ppaction://hlinkfile"/>
              </a:rPr>
              <a:t> </a:t>
            </a:r>
            <a:r>
              <a:rPr lang="pt-BR" sz="2000" dirty="0">
                <a:hlinkClick r:id="rId13"/>
              </a:rPr>
              <a:t>http://conferenciainfanto.mec.gov.br/index.php/2012-05-22-18-30-31 </a:t>
            </a:r>
            <a:endParaRPr lang="pt-BR" sz="20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42" name="Retângulo 41"/>
          <p:cNvSpPr/>
          <p:nvPr/>
        </p:nvSpPr>
        <p:spPr>
          <a:xfrm>
            <a:off x="1157687" y="2588023"/>
            <a:ext cx="99906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Conheça o 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</a:rPr>
              <a:t>Material didático da IV CNIJMA</a:t>
            </a:r>
            <a:r>
              <a:rPr lang="pt-BR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que traz todas as informações e orientações sobre como fazer a conferência em sua escola.</a:t>
            </a:r>
            <a:endParaRPr lang="pt-BR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7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rma livre 35"/>
          <p:cNvSpPr/>
          <p:nvPr/>
        </p:nvSpPr>
        <p:spPr>
          <a:xfrm>
            <a:off x="956061" y="9125647"/>
            <a:ext cx="10339159" cy="64633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8" name="Forma livre 27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674895" y="2410760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COMO FAZER A CONFERÊNCIA NA ESCOLA?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1248333" y="5400352"/>
            <a:ext cx="1004688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pt-BR" sz="2200" dirty="0" err="1" smtClean="0"/>
              <a:t>Com-Vida</a:t>
            </a:r>
            <a:r>
              <a:rPr lang="pt-BR" sz="2200" dirty="0" smtClean="0"/>
              <a:t> é a </a:t>
            </a:r>
            <a:r>
              <a:rPr lang="pt-BR" sz="2200" b="1" dirty="0" smtClean="0"/>
              <a:t>Comissão de Meio Ambiente e Qualidade de Vida</a:t>
            </a:r>
            <a:r>
              <a:rPr lang="pt-BR" sz="2200" dirty="0" smtClean="0"/>
              <a:t>, uma forma de organização da escola que se baseia na participação de estudantes, professores,  funcionários, diretores e comunidade. </a:t>
            </a:r>
            <a:endParaRPr lang="pt-BR" sz="2200" dirty="0"/>
          </a:p>
          <a:p>
            <a:pPr marL="342900" lvl="0" indent="-342900" algn="just"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pt-BR" sz="2200" dirty="0" smtClean="0"/>
              <a:t>   Seu principal papel é contribuir para um dia a dia participativo e democrático na escola. </a:t>
            </a:r>
            <a:endParaRPr lang="pt-BR" sz="2200" dirty="0"/>
          </a:p>
          <a:p>
            <a:pPr marL="342900" lvl="0" indent="-342900" algn="just"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pt-BR" sz="2200" b="1" dirty="0" smtClean="0"/>
              <a:t>   A COM-VIDA pode ser criada para </a:t>
            </a:r>
            <a:r>
              <a:rPr lang="pt-BR" sz="2200" b="1" dirty="0"/>
              <a:t>organizar, animar a conferência e envolver toda a comunidade educativa no processo. </a:t>
            </a:r>
            <a:endParaRPr lang="pt-BR" sz="2200" b="1" dirty="0" smtClean="0"/>
          </a:p>
          <a:p>
            <a:pPr lvl="0" algn="just">
              <a:spcAft>
                <a:spcPts val="600"/>
              </a:spcAft>
              <a:defRPr/>
            </a:pPr>
            <a:endParaRPr lang="pt-BR" sz="2000" dirty="0"/>
          </a:p>
        </p:txBody>
      </p:sp>
      <p:sp>
        <p:nvSpPr>
          <p:cNvPr id="14" name="Retângulo 13"/>
          <p:cNvSpPr/>
          <p:nvPr/>
        </p:nvSpPr>
        <p:spPr>
          <a:xfrm>
            <a:off x="1248333" y="9125647"/>
            <a:ext cx="9808429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pt-BR" b="1" dirty="0" smtClean="0"/>
              <a:t>Para saber como construir uma COM-VIDA, veja a publicação “Formando </a:t>
            </a:r>
            <a:r>
              <a:rPr lang="pt-BR" b="1" dirty="0" err="1" smtClean="0"/>
              <a:t>Com-Vida</a:t>
            </a:r>
            <a:r>
              <a:rPr lang="pt-BR" b="1" dirty="0" smtClean="0"/>
              <a:t> e construindo a Agenda </a:t>
            </a:r>
            <a:r>
              <a:rPr lang="pt-BR" b="1" dirty="0"/>
              <a:t>21 na escola”, </a:t>
            </a:r>
            <a:r>
              <a:rPr lang="pt-BR" b="1" dirty="0" smtClean="0"/>
              <a:t>na seção “Biblioteca” do site da IV CNIJMA:  </a:t>
            </a:r>
            <a:r>
              <a:rPr lang="pt-BR" b="1" dirty="0">
                <a:hlinkClick r:id="rId3" action="ppaction://hlinkfile"/>
              </a:rPr>
              <a:t>conferenciainfanto.mec.gov.br</a:t>
            </a:r>
            <a:endParaRPr lang="pt-BR" b="1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31" name="Retângulo de cantos arredondados 30"/>
          <p:cNvSpPr/>
          <p:nvPr/>
        </p:nvSpPr>
        <p:spPr>
          <a:xfrm>
            <a:off x="1853015" y="3024088"/>
            <a:ext cx="9203747" cy="21111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3" name="Elipse 32"/>
          <p:cNvSpPr/>
          <p:nvPr/>
        </p:nvSpPr>
        <p:spPr>
          <a:xfrm>
            <a:off x="901322" y="3024088"/>
            <a:ext cx="2267813" cy="2103470"/>
          </a:xfrm>
          <a:prstGeom prst="ellips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971402" y="3573080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PRIMEIRO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35" name="Retângulo 34"/>
          <p:cNvSpPr/>
          <p:nvPr/>
        </p:nvSpPr>
        <p:spPr>
          <a:xfrm>
            <a:off x="3419674" y="3510141"/>
            <a:ext cx="71145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QUE TAL CONSTRUIR UMA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COM-VIDA</a:t>
            </a:r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 NA SUA ESCOLA?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1674895" y="8280672"/>
            <a:ext cx="9620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b="1" dirty="0">
                <a:solidFill>
                  <a:schemeClr val="accent2">
                    <a:lumMod val="50000"/>
                  </a:schemeClr>
                </a:solidFill>
              </a:rPr>
              <a:t>OBS: Para realizar a Conferência na escola 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recomenda-se, mas não 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</a:rPr>
              <a:t>é 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obrigatória, a 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</a:rPr>
              <a:t>criação da COM-VIDA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. Esta pode ser uma ação PÓS-CONFERÊNCIA.</a:t>
            </a:r>
            <a:endParaRPr lang="pt-BR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2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rma livre 29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1853015" y="3024088"/>
            <a:ext cx="9203747" cy="21111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18" name="Elipse 17"/>
          <p:cNvSpPr/>
          <p:nvPr/>
        </p:nvSpPr>
        <p:spPr>
          <a:xfrm>
            <a:off x="901322" y="3024088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971402" y="3573080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SEGUNDO 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259434" y="6069980"/>
            <a:ext cx="96490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pt-BR" sz="2200" dirty="0" smtClean="0"/>
              <a:t>Preparar a Conferência na escola é construir um conhecimento a partir do que cada um sabe. Aqui valem o saber científico e o saber popular. </a:t>
            </a:r>
          </a:p>
          <a:p>
            <a:pPr algn="just"/>
            <a:endParaRPr lang="pt-BR" sz="2200" dirty="0" smtClean="0"/>
          </a:p>
        </p:txBody>
      </p:sp>
      <p:sp>
        <p:nvSpPr>
          <p:cNvPr id="23" name="Retângulo 22"/>
          <p:cNvSpPr/>
          <p:nvPr/>
        </p:nvSpPr>
        <p:spPr>
          <a:xfrm>
            <a:off x="3491682" y="3377649"/>
            <a:ext cx="71145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Desenvolver estudo da temática e elaborar projetos de ação para tornar a sua escola mais sustentável. (Subtemas Terra, fogo, Água e Ar).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1286198" y="6912520"/>
            <a:ext cx="97705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pt-BR" sz="2200" dirty="0" smtClean="0"/>
              <a:t> Na </a:t>
            </a:r>
            <a:r>
              <a:rPr lang="pt-BR" sz="2200" dirty="0"/>
              <a:t>IV CNIJMA o tema é </a:t>
            </a:r>
            <a:r>
              <a:rPr lang="pt-BR" sz="2200" b="1" dirty="0"/>
              <a:t>“Vamos cuidar do Brasil com escolas Sustentáveis!</a:t>
            </a:r>
            <a:r>
              <a:rPr lang="pt-BR" sz="2200" dirty="0"/>
              <a:t>”. Trataremos da sustentabilidade da escola no seu </a:t>
            </a:r>
            <a:r>
              <a:rPr lang="pt-BR" sz="2200" b="1" dirty="0"/>
              <a:t>ESPAÇO FÍSICO</a:t>
            </a:r>
            <a:r>
              <a:rPr lang="pt-BR" sz="2200" dirty="0"/>
              <a:t>, </a:t>
            </a:r>
            <a:r>
              <a:rPr lang="pt-BR" sz="2200" b="1" dirty="0"/>
              <a:t>CURRÍCULO</a:t>
            </a:r>
            <a:r>
              <a:rPr lang="pt-BR" sz="2200" dirty="0"/>
              <a:t> e na </a:t>
            </a:r>
            <a:r>
              <a:rPr lang="pt-BR" sz="2200" b="1" dirty="0"/>
              <a:t>GESTÃO</a:t>
            </a:r>
            <a:r>
              <a:rPr lang="pt-BR" sz="2200" dirty="0" smtClean="0"/>
              <a:t>. </a:t>
            </a:r>
            <a:r>
              <a:rPr lang="pt-BR" sz="2200" dirty="0"/>
              <a:t>Também refletiremos sobre as MUDANÇAS AMBIENTAIS GLOBAIS, por meio de quatro elementos, convertidos em subtemas (Terra, Fogo, Água e Ar).</a:t>
            </a:r>
          </a:p>
          <a:p>
            <a:pPr algn="just"/>
            <a:endParaRPr lang="pt-BR" sz="2200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32" name="Forma livre 31"/>
          <p:cNvSpPr/>
          <p:nvPr/>
        </p:nvSpPr>
        <p:spPr>
          <a:xfrm>
            <a:off x="1028069" y="8712720"/>
            <a:ext cx="10384493" cy="127727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1211187" y="8712720"/>
            <a:ext cx="10057359" cy="127727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3200" b="1" dirty="0" smtClean="0"/>
              <a:t>Para se aprofundar </a:t>
            </a:r>
            <a:r>
              <a:rPr lang="pt-BR" sz="1500" b="1" dirty="0" smtClean="0">
                <a:latin typeface="Arial" pitchFamily="34" charset="0"/>
                <a:cs typeface="Arial" pitchFamily="34" charset="0"/>
              </a:rPr>
              <a:t>sobre a temática da IV CNIJMA, veja as publicações “Caderno temático: Vamos Cuidar do Brasil com escolas Sustentáveis” e sobre os subtemas Terra, Fogo, Água e Ar veja  “</a:t>
            </a:r>
            <a:r>
              <a:rPr lang="en-US" sz="1500" b="1" dirty="0" err="1" smtClean="0">
                <a:latin typeface="Arial" pitchFamily="34" charset="0"/>
                <a:cs typeface="Arial" pitchFamily="34" charset="0"/>
              </a:rPr>
              <a:t>Mudanças</a:t>
            </a:r>
            <a:r>
              <a:rPr lang="en-US" sz="15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Ambientais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Globais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Pensar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+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agir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escola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e </a:t>
            </a:r>
            <a:r>
              <a:rPr lang="en-US" sz="1500" b="1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500" b="1" dirty="0" err="1" smtClean="0">
                <a:latin typeface="Arial" pitchFamily="34" charset="0"/>
                <a:cs typeface="Arial" pitchFamily="34" charset="0"/>
              </a:rPr>
              <a:t>comunidade</a:t>
            </a:r>
            <a:r>
              <a:rPr lang="en-US" sz="1500" b="1" dirty="0" smtClean="0">
                <a:latin typeface="Arial" pitchFamily="34" charset="0"/>
                <a:cs typeface="Arial" pitchFamily="34" charset="0"/>
              </a:rPr>
              <a:t>” </a:t>
            </a:r>
            <a:r>
              <a:rPr lang="pt-BR" sz="1500" b="1" dirty="0" smtClean="0">
                <a:latin typeface="Arial" pitchFamily="34" charset="0"/>
                <a:cs typeface="Arial" pitchFamily="34" charset="0"/>
              </a:rPr>
              <a:t>na seção “Biblioteca” do site da IV CNIJMA </a:t>
            </a:r>
            <a:r>
              <a:rPr lang="pt-BR" sz="1500" b="1" dirty="0">
                <a:latin typeface="Arial" pitchFamily="34" charset="0"/>
                <a:cs typeface="Arial" pitchFamily="34" charset="0"/>
                <a:hlinkClick r:id="rId3" action="ppaction://hlinkfile"/>
              </a:rPr>
              <a:t>conferenciainfanto.mec.gov.br</a:t>
            </a:r>
            <a:endParaRPr lang="pt-BR" sz="1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1286198" y="5328344"/>
            <a:ext cx="3666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u="sng" dirty="0" smtClean="0">
                <a:solidFill>
                  <a:schemeClr val="accent1">
                    <a:lumMod val="75000"/>
                  </a:schemeClr>
                </a:solidFill>
              </a:rPr>
              <a:t>2.1  Estudo da temática</a:t>
            </a:r>
            <a:endParaRPr lang="pt-BR" sz="28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60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rma livre 29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744925" y="2679333"/>
            <a:ext cx="9811306" cy="50793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/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187426" y="2664048"/>
            <a:ext cx="9297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Calibri" pitchFamily="34"/>
                <a:ea typeface="Microsoft YaHei" pitchFamily="2"/>
                <a:cs typeface="Mangal" pitchFamily="2"/>
              </a:rPr>
              <a:t>Veja abaixo uma possibilidade de como trabalhar as temáticas.</a:t>
            </a:r>
            <a:endParaRPr lang="pt-BR" sz="2800" dirty="0"/>
          </a:p>
        </p:txBody>
      </p:sp>
      <p:sp>
        <p:nvSpPr>
          <p:cNvPr id="24" name="AutoShape 2"/>
          <p:cNvSpPr>
            <a:spLocks noChangeArrowheads="1"/>
          </p:cNvSpPr>
          <p:nvPr/>
        </p:nvSpPr>
        <p:spPr bwMode="auto">
          <a:xfrm>
            <a:off x="2555578" y="5248667"/>
            <a:ext cx="1225004" cy="1119188"/>
          </a:xfrm>
          <a:prstGeom prst="roundRect">
            <a:avLst>
              <a:gd name="adj" fmla="val 139"/>
            </a:avLst>
          </a:prstGeom>
          <a:solidFill>
            <a:srgbClr val="006B6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2555578" y="8739580"/>
            <a:ext cx="1225004" cy="1187450"/>
          </a:xfrm>
          <a:prstGeom prst="roundRect">
            <a:avLst>
              <a:gd name="adj" fmla="val 130"/>
            </a:avLst>
          </a:prstGeom>
          <a:solidFill>
            <a:srgbClr val="FF950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2331180" y="5583630"/>
            <a:ext cx="1414462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r>
              <a:rPr lang="pt-BR" sz="1700" b="1" dirty="0">
                <a:solidFill>
                  <a:srgbClr val="FFFFFF"/>
                </a:solidFill>
              </a:rPr>
              <a:t>AR </a:t>
            </a:r>
          </a:p>
        </p:txBody>
      </p:sp>
      <p:sp>
        <p:nvSpPr>
          <p:cNvPr id="27" name="AutoShape 5"/>
          <p:cNvSpPr>
            <a:spLocks noChangeArrowheads="1"/>
          </p:cNvSpPr>
          <p:nvPr/>
        </p:nvSpPr>
        <p:spPr bwMode="auto">
          <a:xfrm>
            <a:off x="5039469" y="5607442"/>
            <a:ext cx="179388" cy="3240088"/>
          </a:xfrm>
          <a:prstGeom prst="roundRect">
            <a:avLst>
              <a:gd name="adj" fmla="val 889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278792" y="7699767"/>
            <a:ext cx="154305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r>
              <a:rPr lang="pt-BR" sz="1700">
                <a:solidFill>
                  <a:srgbClr val="FFFFFF"/>
                </a:solidFill>
              </a:rPr>
              <a:t>TERRA</a:t>
            </a:r>
          </a:p>
          <a:p>
            <a:pPr algn="r" eaLnBrk="1" hangingPunct="1">
              <a:buClrTx/>
              <a:buFontTx/>
              <a:buNone/>
            </a:pPr>
            <a:endParaRPr lang="pt-BR" sz="1700">
              <a:solidFill>
                <a:srgbClr val="FFFFFF"/>
              </a:solidFill>
            </a:endParaRPr>
          </a:p>
        </p:txBody>
      </p:sp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2331180" y="9103117"/>
            <a:ext cx="1414462" cy="54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r>
              <a:rPr lang="pt-BR" sz="1700" b="1" dirty="0">
                <a:solidFill>
                  <a:srgbClr val="FFFFFF"/>
                </a:solidFill>
              </a:rPr>
              <a:t>FOGO</a:t>
            </a:r>
          </a:p>
        </p:txBody>
      </p:sp>
      <p:sp>
        <p:nvSpPr>
          <p:cNvPr id="34" name="AutoShape 8"/>
          <p:cNvSpPr>
            <a:spLocks noChangeArrowheads="1"/>
          </p:cNvSpPr>
          <p:nvPr/>
        </p:nvSpPr>
        <p:spPr bwMode="auto">
          <a:xfrm>
            <a:off x="2555578" y="6436117"/>
            <a:ext cx="1225004" cy="971550"/>
          </a:xfrm>
          <a:prstGeom prst="roundRect">
            <a:avLst>
              <a:gd name="adj" fmla="val 162"/>
            </a:avLst>
          </a:prstGeom>
          <a:solidFill>
            <a:srgbClr val="00458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5" name="Text Box 9"/>
          <p:cNvSpPr txBox="1">
            <a:spLocks noChangeArrowheads="1"/>
          </p:cNvSpPr>
          <p:nvPr/>
        </p:nvSpPr>
        <p:spPr bwMode="auto">
          <a:xfrm>
            <a:off x="2331180" y="6759967"/>
            <a:ext cx="1414462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r>
              <a:rPr lang="pt-BR" sz="1700" b="1">
                <a:solidFill>
                  <a:srgbClr val="FFFFFF"/>
                </a:solidFill>
              </a:rPr>
              <a:t>ÁGUA</a:t>
            </a:r>
          </a:p>
        </p:txBody>
      </p:sp>
      <p:sp>
        <p:nvSpPr>
          <p:cNvPr id="36" name="AutoShape 10"/>
          <p:cNvSpPr>
            <a:spLocks noChangeArrowheads="1"/>
          </p:cNvSpPr>
          <p:nvPr/>
        </p:nvSpPr>
        <p:spPr bwMode="auto">
          <a:xfrm>
            <a:off x="2555578" y="7480692"/>
            <a:ext cx="1225004" cy="1187450"/>
          </a:xfrm>
          <a:prstGeom prst="roundRect">
            <a:avLst>
              <a:gd name="adj" fmla="val 130"/>
            </a:avLst>
          </a:prstGeom>
          <a:solidFill>
            <a:srgbClr val="31400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2331180" y="7901380"/>
            <a:ext cx="1414462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r>
              <a:rPr lang="pt-BR" sz="1700" b="1" dirty="0">
                <a:solidFill>
                  <a:srgbClr val="FFFFFF"/>
                </a:solidFill>
              </a:rPr>
              <a:t>TERRA </a:t>
            </a:r>
          </a:p>
        </p:txBody>
      </p:sp>
      <p:sp>
        <p:nvSpPr>
          <p:cNvPr id="38" name="AutoShape 13"/>
          <p:cNvSpPr>
            <a:spLocks noChangeArrowheads="1"/>
          </p:cNvSpPr>
          <p:nvPr/>
        </p:nvSpPr>
        <p:spPr bwMode="auto">
          <a:xfrm>
            <a:off x="3780582" y="5248667"/>
            <a:ext cx="6119812" cy="1116013"/>
          </a:xfrm>
          <a:prstGeom prst="roundRect">
            <a:avLst>
              <a:gd name="adj" fmla="val 139"/>
            </a:avLst>
          </a:prstGeom>
          <a:solidFill>
            <a:srgbClr val="006B6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39" name="AutoShape 14"/>
          <p:cNvSpPr>
            <a:spLocks noChangeArrowheads="1"/>
          </p:cNvSpPr>
          <p:nvPr/>
        </p:nvSpPr>
        <p:spPr bwMode="auto">
          <a:xfrm>
            <a:off x="3959969" y="5248667"/>
            <a:ext cx="5759450" cy="1116013"/>
          </a:xfrm>
          <a:prstGeom prst="roundRect">
            <a:avLst>
              <a:gd name="adj" fmla="val 139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959969" y="5248667"/>
            <a:ext cx="5759450" cy="114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Conforto acústico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Ventilação e qualidade do ar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geração de carbono e outros gases de efeito estufa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Umidade do ar</a:t>
            </a:r>
          </a:p>
        </p:txBody>
      </p:sp>
      <p:sp>
        <p:nvSpPr>
          <p:cNvPr id="41" name="AutoShape 16"/>
          <p:cNvSpPr>
            <a:spLocks noChangeArrowheads="1"/>
          </p:cNvSpPr>
          <p:nvPr/>
        </p:nvSpPr>
        <p:spPr bwMode="auto">
          <a:xfrm>
            <a:off x="3780582" y="6436117"/>
            <a:ext cx="6119812" cy="971550"/>
          </a:xfrm>
          <a:prstGeom prst="roundRect">
            <a:avLst>
              <a:gd name="adj" fmla="val 162"/>
            </a:avLst>
          </a:prstGeom>
          <a:solidFill>
            <a:srgbClr val="00458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2" name="AutoShape 17"/>
          <p:cNvSpPr>
            <a:spLocks noChangeArrowheads="1"/>
          </p:cNvSpPr>
          <p:nvPr/>
        </p:nvSpPr>
        <p:spPr bwMode="auto">
          <a:xfrm>
            <a:off x="3959969" y="6436117"/>
            <a:ext cx="5759450" cy="1152525"/>
          </a:xfrm>
          <a:prstGeom prst="roundRect">
            <a:avLst>
              <a:gd name="adj" fmla="val 134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3959969" y="6399605"/>
            <a:ext cx="5759450" cy="130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Origem da água utilizada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Bacia Hidrográfica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Eficiência no uso da água</a:t>
            </a:r>
          </a:p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Utilização de água da chuva</a:t>
            </a:r>
          </a:p>
          <a:p>
            <a:pPr eaLnBrk="1" hangingPunct="1">
              <a:buClrTx/>
              <a:buFontTx/>
              <a:buNone/>
            </a:pPr>
            <a:endParaRPr lang="pt-BR" sz="1500">
              <a:solidFill>
                <a:srgbClr val="000000"/>
              </a:solidFill>
            </a:endParaRPr>
          </a:p>
        </p:txBody>
      </p:sp>
      <p:sp>
        <p:nvSpPr>
          <p:cNvPr id="44" name="Text Box 19"/>
          <p:cNvSpPr txBox="1">
            <a:spLocks noChangeArrowheads="1"/>
          </p:cNvSpPr>
          <p:nvPr/>
        </p:nvSpPr>
        <p:spPr bwMode="auto">
          <a:xfrm>
            <a:off x="7523907" y="6461517"/>
            <a:ext cx="2160587" cy="69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1500">
                <a:solidFill>
                  <a:srgbClr val="000000"/>
                </a:solidFill>
              </a:rPr>
              <a:t>- Reutilização da água servida/cinza</a:t>
            </a:r>
          </a:p>
        </p:txBody>
      </p:sp>
      <p:sp>
        <p:nvSpPr>
          <p:cNvPr id="45" name="AutoShape 20"/>
          <p:cNvSpPr>
            <a:spLocks noChangeArrowheads="1"/>
          </p:cNvSpPr>
          <p:nvPr/>
        </p:nvSpPr>
        <p:spPr bwMode="auto">
          <a:xfrm>
            <a:off x="3780582" y="7480692"/>
            <a:ext cx="6119812" cy="1187450"/>
          </a:xfrm>
          <a:prstGeom prst="roundRect">
            <a:avLst>
              <a:gd name="adj" fmla="val 130"/>
            </a:avLst>
          </a:prstGeom>
          <a:solidFill>
            <a:srgbClr val="31400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6" name="AutoShape 21"/>
          <p:cNvSpPr>
            <a:spLocks noChangeArrowheads="1"/>
          </p:cNvSpPr>
          <p:nvPr/>
        </p:nvSpPr>
        <p:spPr bwMode="auto">
          <a:xfrm>
            <a:off x="3959969" y="7480692"/>
            <a:ext cx="5759450" cy="1187450"/>
          </a:xfrm>
          <a:prstGeom prst="roundRect">
            <a:avLst>
              <a:gd name="adj" fmla="val 130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7" name="Text Box 22"/>
          <p:cNvSpPr txBox="1">
            <a:spLocks noChangeArrowheads="1"/>
          </p:cNvSpPr>
          <p:nvPr/>
        </p:nvSpPr>
        <p:spPr bwMode="auto">
          <a:xfrm>
            <a:off x="3959969" y="7441005"/>
            <a:ext cx="5759450" cy="155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Biodiversidade na escola e entorno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Patrimônio cultural e artístico do município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Materiais de construção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Alimentação escolar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Resíduos sólidos gerados</a:t>
            </a:r>
          </a:p>
          <a:p>
            <a:pPr eaLnBrk="1" hangingPunct="1">
              <a:buClrTx/>
              <a:buFontTx/>
              <a:buNone/>
            </a:pPr>
            <a:endParaRPr lang="pt-BR" sz="1500" dirty="0">
              <a:solidFill>
                <a:srgbClr val="000000"/>
              </a:solidFill>
            </a:endParaRPr>
          </a:p>
        </p:txBody>
      </p:sp>
      <p:sp>
        <p:nvSpPr>
          <p:cNvPr id="48" name="AutoShape 23"/>
          <p:cNvSpPr>
            <a:spLocks noChangeArrowheads="1"/>
          </p:cNvSpPr>
          <p:nvPr/>
        </p:nvSpPr>
        <p:spPr bwMode="auto">
          <a:xfrm>
            <a:off x="3780582" y="8739580"/>
            <a:ext cx="6119812" cy="1187450"/>
          </a:xfrm>
          <a:prstGeom prst="roundRect">
            <a:avLst>
              <a:gd name="adj" fmla="val 130"/>
            </a:avLst>
          </a:prstGeom>
          <a:solidFill>
            <a:srgbClr val="FF950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49" name="AutoShape 24"/>
          <p:cNvSpPr>
            <a:spLocks noChangeArrowheads="1"/>
          </p:cNvSpPr>
          <p:nvPr/>
        </p:nvSpPr>
        <p:spPr bwMode="auto">
          <a:xfrm>
            <a:off x="3959969" y="8741167"/>
            <a:ext cx="5759450" cy="1187450"/>
          </a:xfrm>
          <a:prstGeom prst="roundRect">
            <a:avLst>
              <a:gd name="adj" fmla="val 130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50" name="Text Box 25"/>
          <p:cNvSpPr txBox="1">
            <a:spLocks noChangeArrowheads="1"/>
          </p:cNvSpPr>
          <p:nvPr/>
        </p:nvSpPr>
        <p:spPr bwMode="auto">
          <a:xfrm>
            <a:off x="3925043" y="8673900"/>
            <a:ext cx="5794375" cy="1550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Origem da energia (energias limpas e renováveis/ eletricidade, gás, calor)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Eficiência no uso de energia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Iluminação</a:t>
            </a:r>
          </a:p>
          <a:p>
            <a:pPr eaLnBrk="1" hangingPunct="1">
              <a:buClrTx/>
              <a:buFontTx/>
              <a:buNone/>
            </a:pPr>
            <a:r>
              <a:rPr lang="pt-BR" sz="1500" dirty="0">
                <a:solidFill>
                  <a:srgbClr val="000000"/>
                </a:solidFill>
              </a:rPr>
              <a:t>- Mobilidade e meios de transporte</a:t>
            </a:r>
          </a:p>
          <a:p>
            <a:pPr eaLnBrk="1" hangingPunct="1">
              <a:buClrTx/>
              <a:buFontTx/>
              <a:buNone/>
            </a:pPr>
            <a:endParaRPr lang="pt-BR" sz="1500" dirty="0">
              <a:solidFill>
                <a:srgbClr val="000000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152334" y="3335927"/>
            <a:ext cx="101162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</a:t>
            </a: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escola pode 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dividir as turmas de 6º ao 9º ano por 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subtemas</a:t>
            </a: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(Terra</a:t>
            </a: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Fogo, Água e Ar</a:t>
            </a:r>
            <a:r>
              <a:rPr lang="pt-B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). Cada turma irá </a:t>
            </a:r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elaborar/aprimorar 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projetos de ação para a escola</a:t>
            </a: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relacionados a sua temática.</a:t>
            </a:r>
          </a:p>
        </p:txBody>
      </p:sp>
      <p:sp>
        <p:nvSpPr>
          <p:cNvPr id="51" name="AutoShape 2"/>
          <p:cNvSpPr>
            <a:spLocks noChangeArrowheads="1"/>
          </p:cNvSpPr>
          <p:nvPr/>
        </p:nvSpPr>
        <p:spPr bwMode="auto">
          <a:xfrm>
            <a:off x="2771602" y="4824288"/>
            <a:ext cx="997734" cy="345509"/>
          </a:xfrm>
          <a:prstGeom prst="roundRect">
            <a:avLst>
              <a:gd name="adj" fmla="val 139"/>
            </a:avLst>
          </a:pr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52" name="AutoShape 13"/>
          <p:cNvSpPr>
            <a:spLocks noChangeArrowheads="1"/>
          </p:cNvSpPr>
          <p:nvPr/>
        </p:nvSpPr>
        <p:spPr bwMode="auto">
          <a:xfrm>
            <a:off x="2555578" y="4824290"/>
            <a:ext cx="7333570" cy="344528"/>
          </a:xfrm>
          <a:prstGeom prst="roundRect">
            <a:avLst>
              <a:gd name="adj" fmla="val 139"/>
            </a:avLst>
          </a:pr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53" name="AutoShape 14"/>
          <p:cNvSpPr>
            <a:spLocks noChangeArrowheads="1"/>
          </p:cNvSpPr>
          <p:nvPr/>
        </p:nvSpPr>
        <p:spPr bwMode="auto">
          <a:xfrm>
            <a:off x="3948723" y="4824290"/>
            <a:ext cx="5759450" cy="344528"/>
          </a:xfrm>
          <a:prstGeom prst="roundRect">
            <a:avLst>
              <a:gd name="adj" fmla="val 139"/>
            </a:avLst>
          </a:prstGeom>
          <a:solidFill>
            <a:srgbClr val="FFFFFF">
              <a:alpha val="4509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sz="1500"/>
          </a:p>
        </p:txBody>
      </p: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2555578" y="4824288"/>
            <a:ext cx="1512168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1700" b="1" dirty="0" smtClean="0">
                <a:solidFill>
                  <a:srgbClr val="FFFFFF"/>
                </a:solidFill>
              </a:rPr>
              <a:t>SUBTEMA </a:t>
            </a:r>
            <a:endParaRPr lang="pt-BR" sz="1700" b="1" dirty="0">
              <a:solidFill>
                <a:srgbClr val="FFFFFF"/>
              </a:solidFill>
            </a:endParaRP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3948723" y="4824288"/>
            <a:ext cx="5770696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1700" b="1" dirty="0" smtClean="0">
                <a:solidFill>
                  <a:srgbClr val="FFFFFF"/>
                </a:solidFill>
              </a:rPr>
              <a:t>TEMÁTICAS</a:t>
            </a:r>
            <a:endParaRPr lang="pt-BR" sz="17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405257" y="7056536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331442" y="6069904"/>
            <a:ext cx="9651505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  <a:defRPr/>
            </a:pPr>
            <a:r>
              <a:rPr lang="pt-BR" sz="2200" dirty="0" smtClean="0"/>
              <a:t>É </a:t>
            </a:r>
            <a:r>
              <a:rPr lang="pt-BR" sz="2200" dirty="0"/>
              <a:t>hora de imaginar a escola dos nossos sonhos e  </a:t>
            </a:r>
            <a:r>
              <a:rPr lang="pt-BR" sz="2200" dirty="0" smtClean="0"/>
              <a:t>fazer  projetos </a:t>
            </a:r>
            <a:r>
              <a:rPr lang="pt-BR" sz="2200" dirty="0"/>
              <a:t>de ação que </a:t>
            </a:r>
            <a:r>
              <a:rPr lang="pt-BR" sz="2200" dirty="0" smtClean="0"/>
              <a:t>colaborem </a:t>
            </a:r>
            <a:r>
              <a:rPr lang="pt-BR" sz="2200" dirty="0"/>
              <a:t>para a concretização desse sonho. </a:t>
            </a:r>
            <a:endParaRPr lang="pt-BR" sz="2200" dirty="0" smtClean="0"/>
          </a:p>
          <a:p>
            <a:pPr marL="342900" indent="-342900">
              <a:buFont typeface="Wingdings" pitchFamily="2" charset="2"/>
              <a:buChar char="q"/>
            </a:pPr>
            <a:endParaRPr lang="pt-BR" sz="2200" dirty="0"/>
          </a:p>
          <a:p>
            <a:pPr marL="342900" indent="-342900">
              <a:buFont typeface="Wingdings" pitchFamily="2" charset="2"/>
              <a:buChar char="q"/>
            </a:pPr>
            <a:r>
              <a:rPr lang="pt-BR" sz="2200" dirty="0" smtClean="0"/>
              <a:t>Depois de estudar e pesquisar, </a:t>
            </a:r>
            <a:r>
              <a:rPr lang="pt-BR" sz="2200" b="1" dirty="0" smtClean="0"/>
              <a:t>é preciso relacionar o que foi aprendido com a REALIDADE DO NOSSO LOCAL</a:t>
            </a:r>
            <a:r>
              <a:rPr lang="pt-BR" sz="2200" dirty="0" smtClean="0"/>
              <a:t> e com isso sonhar com a sua transformação!</a:t>
            </a:r>
            <a:endParaRPr lang="pt-BR" sz="2200" dirty="0"/>
          </a:p>
          <a:p>
            <a:pPr marL="342900" indent="-342900">
              <a:buFont typeface="Wingdings" pitchFamily="2" charset="2"/>
              <a:buChar char="q"/>
            </a:pPr>
            <a:endParaRPr lang="pt-BR" sz="2400" dirty="0" smtClean="0"/>
          </a:p>
          <a:p>
            <a:pPr marL="342900" indent="-342900">
              <a:buFont typeface="Wingdings" pitchFamily="2" charset="2"/>
              <a:buChar char="q"/>
            </a:pPr>
            <a:endParaRPr lang="pt-BR" sz="2400" dirty="0"/>
          </a:p>
          <a:p>
            <a:pPr marL="342900" indent="-342900">
              <a:buFont typeface="Wingdings" pitchFamily="2" charset="2"/>
              <a:buChar char="q"/>
            </a:pPr>
            <a:endParaRPr lang="pt-BR" sz="2400" dirty="0" smtClean="0"/>
          </a:p>
          <a:p>
            <a:pPr>
              <a:defRPr/>
            </a:pPr>
            <a:endParaRPr lang="pt-BR" sz="2400" b="1" dirty="0"/>
          </a:p>
          <a:p>
            <a:pPr>
              <a:defRPr/>
            </a:pPr>
            <a:endParaRPr lang="pt-BR" sz="2400" b="1" dirty="0"/>
          </a:p>
          <a:p>
            <a:endParaRPr lang="pt-BR" sz="24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3024088"/>
            <a:ext cx="9203747" cy="21111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01322" y="3024088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971402" y="3573080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SEGUNDO 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913444" y="7848624"/>
            <a:ext cx="92830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Como está a nossa escola agora (Marco Zero)?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Quais os problemas e as oportunidades que existem nesse lugar?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1288590" y="5405187"/>
            <a:ext cx="10120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u="sng" dirty="0" smtClean="0">
                <a:solidFill>
                  <a:schemeClr val="accent1">
                    <a:lumMod val="75000"/>
                  </a:schemeClr>
                </a:solidFill>
              </a:rPr>
              <a:t>2.2  Elaborar Projetos de ação para tornar a Escola mais sustentável</a:t>
            </a:r>
            <a:endParaRPr lang="pt-BR" sz="28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3491682" y="3168104"/>
            <a:ext cx="71145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Desenvolver estudo da temática e </a:t>
            </a:r>
            <a:r>
              <a:rPr lang="pt-BR" sz="2800" dirty="0" smtClean="0">
                <a:solidFill>
                  <a:schemeClr val="accent6">
                    <a:lumMod val="75000"/>
                  </a:schemeClr>
                </a:solidFill>
              </a:rPr>
              <a:t>elaborar/aprimorar projetos </a:t>
            </a: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de ação para tornar a sua escola mais sustentável. </a:t>
            </a:r>
            <a:r>
              <a:rPr lang="pt-BR" sz="2800" dirty="0" smtClean="0">
                <a:solidFill>
                  <a:schemeClr val="accent6">
                    <a:lumMod val="75000"/>
                  </a:schemeClr>
                </a:solidFill>
              </a:rPr>
              <a:t>(Subtemas </a:t>
            </a: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Terra, fogo, Água e Ar).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1372048" y="8748528"/>
            <a:ext cx="951140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pt-BR" sz="2200" dirty="0" smtClean="0"/>
              <a:t>O projeto pode considerar o roteiro a seguir:</a:t>
            </a:r>
            <a:endParaRPr lang="pt-BR" sz="2200" dirty="0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476501"/>
              </p:ext>
            </p:extLst>
          </p:nvPr>
        </p:nvGraphicFramePr>
        <p:xfrm>
          <a:off x="1896682" y="9252584"/>
          <a:ext cx="915584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168"/>
                <a:gridCol w="1831168"/>
                <a:gridCol w="1831168"/>
                <a:gridCol w="1831168"/>
                <a:gridCol w="18311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O quê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Com quem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Como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Quando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Recursos </a:t>
                      </a:r>
                      <a:endParaRPr lang="pt-BR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346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1853015" y="6336456"/>
            <a:ext cx="9129931" cy="18097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Forma livre 36"/>
          <p:cNvSpPr/>
          <p:nvPr/>
        </p:nvSpPr>
        <p:spPr>
          <a:xfrm>
            <a:off x="956061" y="9255684"/>
            <a:ext cx="10563939" cy="82431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405257" y="7056536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3024088"/>
            <a:ext cx="9203747" cy="21111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01322" y="3024088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971402" y="3573080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SEGUNDO 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32" name="Retângulo 31"/>
          <p:cNvSpPr/>
          <p:nvPr/>
        </p:nvSpPr>
        <p:spPr>
          <a:xfrm>
            <a:off x="3491682" y="3168104"/>
            <a:ext cx="71145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Desenvolver estudo da temática e </a:t>
            </a:r>
            <a:r>
              <a:rPr lang="pt-BR" sz="2800" dirty="0" smtClean="0">
                <a:solidFill>
                  <a:schemeClr val="accent6">
                    <a:lumMod val="75000"/>
                  </a:schemeClr>
                </a:solidFill>
              </a:rPr>
              <a:t>elaborar/aprimorar projetos </a:t>
            </a: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de ação para tornar a sua escola mais sustentável. </a:t>
            </a:r>
            <a:r>
              <a:rPr lang="pt-BR" sz="2800" dirty="0" smtClean="0">
                <a:solidFill>
                  <a:schemeClr val="accent6">
                    <a:lumMod val="75000"/>
                  </a:schemeClr>
                </a:solidFill>
              </a:rPr>
              <a:t>(Subtemas </a:t>
            </a:r>
            <a:r>
              <a:rPr lang="pt-BR" sz="2800" dirty="0">
                <a:solidFill>
                  <a:schemeClr val="accent6">
                    <a:lumMod val="75000"/>
                  </a:schemeClr>
                </a:solidFill>
              </a:rPr>
              <a:t>Terra, fogo, Água e Ar).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1288590" y="5405187"/>
            <a:ext cx="10120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u="sng" dirty="0" smtClean="0">
                <a:solidFill>
                  <a:schemeClr val="accent1">
                    <a:lumMod val="75000"/>
                  </a:schemeClr>
                </a:solidFill>
              </a:rPr>
              <a:t>2.2  Elaborar Projetos de ação para tornar a Escola mais sustentável</a:t>
            </a:r>
            <a:endParaRPr lang="pt-BR" sz="28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" name="Retângulo 33"/>
          <p:cNvSpPr/>
          <p:nvPr/>
        </p:nvSpPr>
        <p:spPr>
          <a:xfrm>
            <a:off x="1331442" y="5976416"/>
            <a:ext cx="965150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  <a:defRPr/>
            </a:pPr>
            <a:r>
              <a:rPr lang="pt-BR" sz="2200" dirty="0" smtClean="0"/>
              <a:t>Vamos agir! É hora de detalhar o projeto de ação: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pt-BR" sz="2200" dirty="0" smtClean="0">
                <a:solidFill>
                  <a:schemeClr val="accent3">
                    <a:lumMod val="50000"/>
                  </a:schemeClr>
                </a:solidFill>
              </a:rPr>
              <a:t>Qual vai ser o tema do projeto? Ou seja, o projeto está relacionado com qual subtema: Terra, Fogo, Água ou Ar?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pt-BR" sz="2200" dirty="0" smtClean="0">
                <a:solidFill>
                  <a:schemeClr val="accent3">
                    <a:lumMod val="50000"/>
                  </a:schemeClr>
                </a:solidFill>
              </a:rPr>
              <a:t>Qual o nome do projeto?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pt-BR" sz="2200" dirty="0" smtClean="0">
                <a:solidFill>
                  <a:schemeClr val="accent3">
                    <a:lumMod val="50000"/>
                  </a:schemeClr>
                </a:solidFill>
              </a:rPr>
              <a:t>Quais serão as atividades?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pt-BR" sz="2200" dirty="0" smtClean="0">
                <a:solidFill>
                  <a:schemeClr val="accent3">
                    <a:lumMod val="50000"/>
                  </a:schemeClr>
                </a:solidFill>
              </a:rPr>
              <a:t>Quanto tempo vai durar?</a:t>
            </a:r>
          </a:p>
          <a:p>
            <a:pPr lvl="1"/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1139178" y="8280672"/>
            <a:ext cx="99175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200" b="1" dirty="0" smtClean="0">
                <a:solidFill>
                  <a:srgbClr val="C00000"/>
                </a:solidFill>
              </a:rPr>
              <a:t>Se a sua escola já desenvolve projetos ligados à sustentabilidade, aproveite a Conferência da Escola para discuti-lo e aprimorá-lo! </a:t>
            </a:r>
            <a:endParaRPr lang="pt-BR" sz="2200" b="1" dirty="0">
              <a:solidFill>
                <a:srgbClr val="C00000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164259" y="9308284"/>
            <a:ext cx="103557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 projeto de ação poderá ser elaborado  seguindo  o modelo disponível nas págs. 22 e 23 da publicação </a:t>
            </a:r>
            <a:r>
              <a:rPr lang="pt-B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“Passo-a-Passo </a:t>
            </a:r>
            <a:r>
              <a:rPr lang="pt-BR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para Conferência de Meio Ambiente na Escola e </a:t>
            </a:r>
            <a:r>
              <a:rPr lang="pt-BR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Educomunicação</a:t>
            </a:r>
            <a:r>
              <a:rPr lang="pt-B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”</a:t>
            </a:r>
            <a:endParaRPr lang="pt-BR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89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405257" y="6295619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3024089"/>
            <a:ext cx="9203747" cy="223224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16639" y="3096096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1077925" y="3618292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TERCEIRO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32" name="Retângulo 31"/>
          <p:cNvSpPr/>
          <p:nvPr/>
        </p:nvSpPr>
        <p:spPr>
          <a:xfrm>
            <a:off x="3491682" y="3240112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</a:rPr>
              <a:t>Realizar a Conferência da Escola!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(PRAZO:  até 31 de AGOSTO)</a:t>
            </a:r>
          </a:p>
          <a:p>
            <a:pPr lvl="0" algn="just">
              <a:defRPr/>
            </a:pP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Na 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conferência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da escola, deverá ser escolhido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01 (um) projeto de ação, 01 um(a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) delegado(a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um(a)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suplente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 de 11 a 14 anos do 6º ao 9º ano para representar a escola na etapa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posterior¹.</a:t>
            </a:r>
            <a:endParaRPr lang="pt-BR" sz="2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964630" y="9249875"/>
            <a:ext cx="10447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 smtClean="0">
                <a:solidFill>
                  <a:srgbClr val="FF0000"/>
                </a:solidFill>
              </a:rPr>
              <a:t>¹Depois da Conferência na escola, as próximas etapas são: Conferências Municipais e/ou regionais (opcionais), Conferência estadual (obrigatória) e Conferência Nacional. Para saber as datas e mais informações, entre em contato com a Comissão Organizadora do </a:t>
            </a:r>
            <a:r>
              <a:rPr lang="pt-BR" sz="1600" dirty="0">
                <a:solidFill>
                  <a:srgbClr val="FF0000"/>
                </a:solidFill>
              </a:rPr>
              <a:t>seu </a:t>
            </a:r>
            <a:r>
              <a:rPr lang="pt-BR" sz="1600" dirty="0" smtClean="0">
                <a:solidFill>
                  <a:srgbClr val="FF0000"/>
                </a:solidFill>
              </a:rPr>
              <a:t>Estado.  Contato das </a:t>
            </a:r>
            <a:r>
              <a:rPr lang="pt-BR" sz="1600" dirty="0" err="1" smtClean="0">
                <a:solidFill>
                  <a:srgbClr val="FF0000"/>
                </a:solidFill>
              </a:rPr>
              <a:t>COEs</a:t>
            </a:r>
            <a:r>
              <a:rPr lang="pt-BR" sz="1600" dirty="0" smtClean="0">
                <a:solidFill>
                  <a:srgbClr val="FF0000"/>
                </a:solidFill>
              </a:rPr>
              <a:t>: </a:t>
            </a:r>
            <a:r>
              <a:rPr lang="pt-BR" sz="1600" dirty="0" smtClean="0">
                <a:solidFill>
                  <a:srgbClr val="FF0000"/>
                </a:solidFill>
                <a:hlinkClick r:id="rId3"/>
              </a:rPr>
              <a:t>clique AQUI</a:t>
            </a:r>
            <a:r>
              <a:rPr lang="pt-BR" sz="1600" dirty="0" smtClean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1253183" y="5954925"/>
            <a:ext cx="100202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endParaRPr lang="pt-BR" sz="2200" dirty="0"/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3.1   Apresentação dos projetos de ação</a:t>
            </a:r>
          </a:p>
          <a:p>
            <a:pPr lvl="0" algn="just">
              <a:defRPr/>
            </a:pPr>
            <a:r>
              <a:rPr lang="pt-BR" sz="2200" dirty="0" smtClean="0"/>
              <a:t>Cada grupo deve apresentar os projetos de ação com a proposta sobre como tornar a sua escola mais sustentável.</a:t>
            </a:r>
          </a:p>
          <a:p>
            <a:pPr marL="285750" lvl="0" indent="-285750" algn="just">
              <a:buFont typeface="Wingdings" pitchFamily="2" charset="2"/>
              <a:buChar char="q"/>
              <a:defRPr/>
            </a:pPr>
            <a:endParaRPr lang="pt-BR" sz="2200" dirty="0"/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3.2   Organização e Priorização das ideias</a:t>
            </a:r>
          </a:p>
          <a:p>
            <a:pPr lvl="0" algn="just">
              <a:defRPr/>
            </a:pPr>
            <a:r>
              <a:rPr lang="pt-BR" sz="2200" dirty="0" smtClean="0"/>
              <a:t>É bom eleger um relator para anotar as opiniões e sugestões  que surgirem; A priorização vai indicar por onde a escola pretende começar a mudança para se tornar uma escola sustentável.</a:t>
            </a:r>
          </a:p>
          <a:p>
            <a:pPr marL="285750" lvl="0" indent="-285750" algn="just">
              <a:buFont typeface="Wingdings" pitchFamily="2" charset="2"/>
              <a:buChar char="q"/>
              <a:defRPr/>
            </a:pPr>
            <a:endParaRPr lang="pt-BR" sz="2200" dirty="0"/>
          </a:p>
        </p:txBody>
      </p:sp>
      <p:sp>
        <p:nvSpPr>
          <p:cNvPr id="10" name="Retângulo 9"/>
          <p:cNvSpPr/>
          <p:nvPr/>
        </p:nvSpPr>
        <p:spPr>
          <a:xfrm>
            <a:off x="1322511" y="5529559"/>
            <a:ext cx="8327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pt-BR" sz="2400" b="1" u="sng" dirty="0">
                <a:solidFill>
                  <a:schemeClr val="accent1">
                    <a:lumMod val="75000"/>
                  </a:schemeClr>
                </a:solidFill>
              </a:rPr>
              <a:t>O dia da Conferência na escola: Apresentar, debater e escolher! </a:t>
            </a:r>
          </a:p>
        </p:txBody>
      </p:sp>
    </p:spTree>
    <p:extLst>
      <p:ext uri="{BB962C8B-B14F-4D97-AF65-F5344CB8AC3E}">
        <p14:creationId xmlns:p14="http://schemas.microsoft.com/office/powerpoint/2010/main" val="15852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405257" y="6295619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3024089"/>
            <a:ext cx="9203747" cy="21034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16639" y="3024088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1077925" y="3609533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TERCEIRO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1259434" y="6120432"/>
            <a:ext cx="10020213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3.3  Escolha do projeto de ação</a:t>
            </a:r>
          </a:p>
          <a:p>
            <a:pPr lvl="0" algn="just">
              <a:defRPr/>
            </a:pPr>
            <a:r>
              <a:rPr lang="pt-BR" sz="2200" dirty="0" smtClean="0"/>
              <a:t>Chegou a hora de eleger o projeto de ação que será realizado pela escola. A escola deve escolher 01 (um) projeto de ação que irá representá-la nas próximas etapas.</a:t>
            </a:r>
          </a:p>
          <a:p>
            <a:pPr lvl="0" algn="just">
              <a:defRPr/>
            </a:pPr>
            <a:endParaRPr lang="pt-BR" sz="2000" dirty="0"/>
          </a:p>
        </p:txBody>
      </p:sp>
      <p:sp>
        <p:nvSpPr>
          <p:cNvPr id="22" name="Retângulo 21"/>
          <p:cNvSpPr/>
          <p:nvPr/>
        </p:nvSpPr>
        <p:spPr>
          <a:xfrm>
            <a:off x="1322511" y="5529559"/>
            <a:ext cx="8327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pt-BR" sz="2400" b="1" u="sng" dirty="0">
                <a:solidFill>
                  <a:schemeClr val="accent1">
                    <a:lumMod val="75000"/>
                  </a:schemeClr>
                </a:solidFill>
              </a:rPr>
              <a:t>O dia da Conferência na escola: Apresentar, debater e escolher!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405257" y="7344568"/>
            <a:ext cx="98743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Por exemplo: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escola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pode dividir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as turmas de 6º ao 9º ano por subtemas, ou seja, cada turma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fica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com um dos subtemas (Terra, Fogo, Água e Ar) e pensa projetos de ação para a escola relacionados a sua temática.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Na conferência,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podem ser eleitos primeiramente o melhor projeto de cada subtema e, posteriormente, numa plenária, os alunos escolhem qual dos 04 projetos (Terra, Fogo,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Água </a:t>
            </a:r>
            <a:r>
              <a:rPr lang="pt-BR" sz="2000" dirty="0">
                <a:solidFill>
                  <a:schemeClr val="accent3">
                    <a:lumMod val="75000"/>
                  </a:schemeClr>
                </a:solidFill>
              </a:rPr>
              <a:t>e Ar) </a:t>
            </a:r>
            <a:r>
              <a:rPr lang="pt-BR" sz="2000" dirty="0" smtClean="0">
                <a:solidFill>
                  <a:schemeClr val="accent3">
                    <a:lumMod val="75000"/>
                  </a:schemeClr>
                </a:solidFill>
              </a:rPr>
              <a:t>seguirá nas próximas etapas da IV CNIJMA.</a:t>
            </a:r>
            <a:endParaRPr lang="pt-BR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259434" y="9320722"/>
            <a:ext cx="10188558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</a:rPr>
              <a:t>Esse é APENAS UM EXEMPLO, a escola pode realizar esse processo de inúmeras outras formas! </a:t>
            </a:r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3491682" y="3240112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</a:rPr>
              <a:t>Realizar a Conferência da Escola!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(PRAZO:  até 31 de AGOSTO)</a:t>
            </a:r>
          </a:p>
          <a:p>
            <a:pPr lvl="0" algn="just">
              <a:defRPr/>
            </a:pP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Na 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conferência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da escola, deverá ser escolhido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01 (um) projeto de ação, 01 um(a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) delegado(a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um(a)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suplente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 de 11 a 14 anos do 6º ao 9º ano para representar a escola na etapa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posterior¹.</a:t>
            </a:r>
            <a:endParaRPr lang="pt-BR" sz="2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36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405257" y="6295619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3024089"/>
            <a:ext cx="9203747" cy="21034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869919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16639" y="3024088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1077925" y="3609533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TERCEIRO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1259434" y="6288255"/>
            <a:ext cx="1002021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3. 4   Eleição de 1 (um) delegado(a) e 01 (um) suplente </a:t>
            </a:r>
            <a:endParaRPr lang="pt-BR" sz="2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1322511" y="5529559"/>
            <a:ext cx="8327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pt-BR" sz="2400" b="1" u="sng" dirty="0">
                <a:solidFill>
                  <a:schemeClr val="accent1">
                    <a:lumMod val="75000"/>
                  </a:schemeClr>
                </a:solidFill>
              </a:rPr>
              <a:t>O dia da Conferência na escola: Apresentar, debater e escolher!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553684" y="6696496"/>
            <a:ext cx="93548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/>
              <a:t>A escolha do delegado segue alguns critérios: </a:t>
            </a:r>
            <a:endParaRPr lang="pt-BR" sz="2000" dirty="0"/>
          </a:p>
          <a:p>
            <a:pPr lvl="1" algn="just"/>
            <a:r>
              <a:rPr lang="pt-BR" sz="2000" dirty="0"/>
              <a:t>• Estar matriculado em uma turma de 6º a 9º ano (5ª a 8ª série) do ensino </a:t>
            </a:r>
            <a:r>
              <a:rPr lang="pt-BR" sz="2000" dirty="0" smtClean="0"/>
              <a:t>fundamental</a:t>
            </a:r>
            <a:r>
              <a:rPr lang="pt-BR" sz="2000" dirty="0"/>
              <a:t>;</a:t>
            </a:r>
          </a:p>
          <a:p>
            <a:pPr lvl="1" algn="just"/>
            <a:r>
              <a:rPr lang="pt-BR" sz="2000" dirty="0"/>
              <a:t>• </a:t>
            </a:r>
            <a:r>
              <a:rPr lang="pt-BR" sz="2000" dirty="0" smtClean="0"/>
              <a:t> Ter </a:t>
            </a:r>
            <a:r>
              <a:rPr lang="pt-BR" sz="2000" dirty="0"/>
              <a:t>entre 11 e 14 anos (no período da Conferência </a:t>
            </a:r>
            <a:r>
              <a:rPr lang="pt-BR" sz="2000" dirty="0" smtClean="0"/>
              <a:t>Nacional – </a:t>
            </a:r>
            <a:r>
              <a:rPr lang="pt-BR" sz="2000" i="1" dirty="0" smtClean="0"/>
              <a:t>25 a 29 de NOV</a:t>
            </a:r>
            <a:r>
              <a:rPr lang="pt-BR" sz="2000" dirty="0" smtClean="0"/>
              <a:t>);</a:t>
            </a:r>
            <a:endParaRPr lang="pt-BR" sz="2000" dirty="0"/>
          </a:p>
          <a:p>
            <a:pPr lvl="1" algn="just"/>
            <a:r>
              <a:rPr lang="pt-BR" sz="2000" dirty="0" smtClean="0"/>
              <a:t>• Ter </a:t>
            </a:r>
            <a:r>
              <a:rPr lang="pt-BR" sz="2000" dirty="0"/>
              <a:t>participado de maneira significativa no processo da conferência, na construção do projeto e na formação e fortalecimento da </a:t>
            </a:r>
            <a:r>
              <a:rPr lang="pt-BR" sz="2000" dirty="0" err="1"/>
              <a:t>Com-Vida</a:t>
            </a:r>
            <a:r>
              <a:rPr lang="pt-BR" sz="2000" dirty="0"/>
              <a:t>. </a:t>
            </a:r>
            <a:endParaRPr lang="pt-BR" sz="2000" dirty="0" smtClean="0"/>
          </a:p>
          <a:p>
            <a:pPr lvl="1" algn="just"/>
            <a:r>
              <a:rPr lang="pt-BR" sz="2000" dirty="0" smtClean="0"/>
              <a:t>•  </a:t>
            </a:r>
            <a:r>
              <a:rPr lang="pt-BR" sz="2000" dirty="0"/>
              <a:t>Gostar de debates sobre o meio ambiente;</a:t>
            </a:r>
          </a:p>
          <a:p>
            <a:pPr lvl="1" algn="just"/>
            <a:r>
              <a:rPr lang="pt-BR" sz="2000" dirty="0"/>
              <a:t>•  Comunicar-se bem e com clareza;</a:t>
            </a:r>
          </a:p>
          <a:p>
            <a:pPr lvl="1" algn="just"/>
            <a:endParaRPr lang="pt-BR" sz="2000" dirty="0"/>
          </a:p>
        </p:txBody>
      </p:sp>
      <p:sp>
        <p:nvSpPr>
          <p:cNvPr id="23" name="Retângulo 22"/>
          <p:cNvSpPr/>
          <p:nvPr/>
        </p:nvSpPr>
        <p:spPr>
          <a:xfrm>
            <a:off x="1169011" y="9274425"/>
            <a:ext cx="1018855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pt-BR" sz="2000" b="1" dirty="0" smtClean="0"/>
              <a:t>A eleição deve ser conduzida de forma democrática, segundo os princípios jovem escolhe jovem, ou seja, devem ser eleitos pelos próprios estudantes! </a:t>
            </a:r>
            <a:endParaRPr lang="pt-BR" sz="2000" b="1" dirty="0"/>
          </a:p>
        </p:txBody>
      </p:sp>
      <p:sp>
        <p:nvSpPr>
          <p:cNvPr id="32" name="Retângulo 31"/>
          <p:cNvSpPr/>
          <p:nvPr/>
        </p:nvSpPr>
        <p:spPr>
          <a:xfrm>
            <a:off x="3491682" y="3240112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</a:rPr>
              <a:t>Realizar a Conferência da Escola!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(PRAZO:  até 31 de AGOSTO)</a:t>
            </a:r>
          </a:p>
          <a:p>
            <a:pPr lvl="0" algn="just">
              <a:defRPr/>
            </a:pP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Na 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conferência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da escola, deverá ser escolhido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01 (um) projeto de ação, 01 um(a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) delegado(a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um(a)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suplente</a:t>
            </a:r>
            <a:r>
              <a:rPr lang="pt-BR" sz="2200" dirty="0">
                <a:solidFill>
                  <a:schemeClr val="accent6">
                    <a:lumMod val="75000"/>
                  </a:schemeClr>
                </a:solidFill>
              </a:rPr>
              <a:t> de 11 a 14 anos do 6º ao 9º ano para representar a escola na etapa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posterior¹.</a:t>
            </a:r>
            <a:endParaRPr lang="pt-BR" sz="2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2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ângulo de cantos arredondados 36"/>
          <p:cNvSpPr/>
          <p:nvPr/>
        </p:nvSpPr>
        <p:spPr>
          <a:xfrm>
            <a:off x="1433014" y="8354996"/>
            <a:ext cx="9979548" cy="35772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403451" y="6192439"/>
            <a:ext cx="7776864" cy="42565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Elipse 32"/>
          <p:cNvSpPr/>
          <p:nvPr/>
        </p:nvSpPr>
        <p:spPr>
          <a:xfrm>
            <a:off x="683370" y="8049816"/>
            <a:ext cx="901269" cy="8359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Elipse 23"/>
          <p:cNvSpPr/>
          <p:nvPr/>
        </p:nvSpPr>
        <p:spPr>
          <a:xfrm>
            <a:off x="683370" y="5996436"/>
            <a:ext cx="901269" cy="8359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664048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248333" y="6328336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034935" y="1655936"/>
            <a:ext cx="5633211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2.  COMO FAZER A CONFERÊNCIA NA ESCOLA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1853015" y="2818218"/>
            <a:ext cx="9203747" cy="18001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1"/>
          <p:cNvSpPr/>
          <p:nvPr/>
        </p:nvSpPr>
        <p:spPr>
          <a:xfrm>
            <a:off x="1090439" y="2664048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30" name="Elipse 29"/>
          <p:cNvSpPr/>
          <p:nvPr/>
        </p:nvSpPr>
        <p:spPr>
          <a:xfrm>
            <a:off x="964630" y="2674201"/>
            <a:ext cx="2267813" cy="210347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1077925" y="3250265"/>
            <a:ext cx="205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QUARTO</a:t>
            </a:r>
          </a:p>
          <a:p>
            <a:pPr algn="ctr"/>
            <a:r>
              <a:rPr lang="pt-BR" sz="3200" dirty="0" smtClean="0"/>
              <a:t>PASSO</a:t>
            </a:r>
            <a:endParaRPr lang="pt-BR" sz="3200" dirty="0">
              <a:solidFill>
                <a:srgbClr val="FFC000"/>
              </a:solidFill>
            </a:endParaRPr>
          </a:p>
        </p:txBody>
      </p:sp>
      <p:sp>
        <p:nvSpPr>
          <p:cNvPr id="32" name="Retângulo 31"/>
          <p:cNvSpPr/>
          <p:nvPr/>
        </p:nvSpPr>
        <p:spPr>
          <a:xfrm>
            <a:off x="3491682" y="2952080"/>
            <a:ext cx="71145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</a:rPr>
              <a:t>Depois de realizar sua Conferência, a Escola deverá fazer o </a:t>
            </a: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REGISTRO DA CONFERÊNCIA DA ESCOLA </a:t>
            </a: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</a:rPr>
              <a:t>no site da IV CNIJMA (conferenciainfanto.mec.gov.br).</a:t>
            </a:r>
          </a:p>
          <a:p>
            <a:pPr algn="just">
              <a:defRPr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PRAZO:  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</a:rPr>
              <a:t>até </a:t>
            </a: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07 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</a:rPr>
              <a:t>de </a:t>
            </a: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SETEMBRO</a:t>
            </a:r>
            <a:endParaRPr lang="pt-B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lvl="0" algn="just">
              <a:defRPr/>
            </a:pPr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626522" y="7120424"/>
            <a:ext cx="89043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AutoNum type="arabicPeriod"/>
              <a:defRPr/>
            </a:pPr>
            <a:endParaRPr lang="pt-BR" b="1" dirty="0" smtClean="0">
              <a:hlinkClick r:id="rId3" tooltip="Cadastrar o resultado da conferência no site"/>
            </a:endParaRPr>
          </a:p>
          <a:p>
            <a:pPr marL="342900" lvl="0" indent="-342900" algn="just">
              <a:buAutoNum type="arabicPeriod"/>
              <a:defRPr/>
            </a:pPr>
            <a:endParaRPr lang="pt-BR" b="1" dirty="0">
              <a:hlinkClick r:id="rId4" tooltip="postar o projeto de ação"/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1288590" y="4906449"/>
            <a:ext cx="9859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 smtClean="0">
                <a:solidFill>
                  <a:schemeClr val="accent1">
                    <a:lumMod val="75000"/>
                  </a:schemeClr>
                </a:solidFill>
              </a:rPr>
              <a:t>Para fazer o REGISTRO DA CONFERÊNCIA DA ESCOLA com sucesso, siga os seguintes passos:</a:t>
            </a:r>
            <a:endParaRPr lang="pt-BR" sz="24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931327" y="6050165"/>
            <a:ext cx="82489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3600" b="1" dirty="0" smtClean="0"/>
              <a:t>1°   </a:t>
            </a:r>
            <a:r>
              <a:rPr lang="pt-BR" sz="2400" b="1" dirty="0" smtClean="0"/>
              <a:t>Registrar o resultado da conferência no site </a:t>
            </a:r>
            <a:r>
              <a:rPr lang="pt-BR" sz="2000" b="1" dirty="0" smtClean="0"/>
              <a:t>/ </a:t>
            </a:r>
            <a:r>
              <a:rPr lang="pt-BR" sz="2000" b="1" dirty="0" smtClean="0">
                <a:hlinkClick r:id="rId3"/>
              </a:rPr>
              <a:t>Acesse AQUI</a:t>
            </a:r>
            <a:endParaRPr lang="pt-BR" sz="1600" b="1" dirty="0"/>
          </a:p>
        </p:txBody>
      </p:sp>
      <p:sp>
        <p:nvSpPr>
          <p:cNvPr id="23" name="Retângulo 22"/>
          <p:cNvSpPr/>
          <p:nvPr/>
        </p:nvSpPr>
        <p:spPr>
          <a:xfrm>
            <a:off x="971402" y="8127405"/>
            <a:ext cx="104383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pt-BR" sz="3600" b="1" dirty="0"/>
              <a:t>2</a:t>
            </a:r>
            <a:r>
              <a:rPr lang="pt-BR" sz="3600" b="1" dirty="0" smtClean="0"/>
              <a:t>°   </a:t>
            </a:r>
            <a:r>
              <a:rPr lang="pt-BR" sz="2400" b="1" dirty="0" smtClean="0"/>
              <a:t>Enviar um arquivo com o Projeto de ação e 02 (duas) fotografias / </a:t>
            </a:r>
            <a:r>
              <a:rPr lang="pt-BR" b="1" dirty="0" smtClean="0">
                <a:hlinkClick r:id="rId4"/>
              </a:rPr>
              <a:t>Acesse AQUI</a:t>
            </a:r>
            <a:endParaRPr lang="pt-BR" b="1" dirty="0"/>
          </a:p>
          <a:p>
            <a:pPr lvl="0" algn="just">
              <a:defRPr/>
            </a:pPr>
            <a:endParaRPr lang="pt-BR" b="1" dirty="0"/>
          </a:p>
        </p:txBody>
      </p:sp>
      <p:sp>
        <p:nvSpPr>
          <p:cNvPr id="34" name="Retângulo 33"/>
          <p:cNvSpPr/>
          <p:nvPr/>
        </p:nvSpPr>
        <p:spPr>
          <a:xfrm>
            <a:off x="1708999" y="6618098"/>
            <a:ext cx="963155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Aqui a escola deverá colocar as informações solicitadas </a:t>
            </a:r>
            <a:r>
              <a:rPr lang="pt-BR" sz="2200" dirty="0" smtClean="0">
                <a:solidFill>
                  <a:schemeClr val="accent3">
                    <a:lumMod val="75000"/>
                  </a:schemeClr>
                </a:solidFill>
              </a:rPr>
              <a:t>(Consultar a  </a:t>
            </a:r>
            <a:r>
              <a:rPr lang="pt-BR" sz="2200" u="sng" dirty="0" smtClean="0">
                <a:solidFill>
                  <a:schemeClr val="accent3">
                    <a:lumMod val="75000"/>
                  </a:schemeClr>
                </a:solidFill>
              </a:rPr>
              <a:t>Folha </a:t>
            </a:r>
            <a:r>
              <a:rPr lang="pt-BR" sz="2200" u="sng" dirty="0">
                <a:solidFill>
                  <a:schemeClr val="accent3">
                    <a:lumMod val="75000"/>
                  </a:schemeClr>
                </a:solidFill>
              </a:rPr>
              <a:t>de registro</a:t>
            </a:r>
            <a:r>
              <a:rPr lang="pt-BR" sz="2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t-BR" sz="2200" dirty="0" smtClean="0">
                <a:solidFill>
                  <a:schemeClr val="accent3">
                    <a:lumMod val="75000"/>
                  </a:schemeClr>
                </a:solidFill>
              </a:rPr>
              <a:t>e a folha de </a:t>
            </a:r>
            <a:r>
              <a:rPr lang="pt-BR" sz="2200" u="sng" dirty="0" smtClean="0">
                <a:solidFill>
                  <a:schemeClr val="accent3">
                    <a:lumMod val="75000"/>
                  </a:schemeClr>
                </a:solidFill>
              </a:rPr>
              <a:t>Pesquisa</a:t>
            </a:r>
            <a:r>
              <a:rPr lang="pt-BR" sz="2200" dirty="0" smtClean="0">
                <a:solidFill>
                  <a:schemeClr val="accent3">
                    <a:lumMod val="75000"/>
                  </a:schemeClr>
                </a:solidFill>
              </a:rPr>
              <a:t> nas páginas 50 a 54 da publicação </a:t>
            </a:r>
            <a:r>
              <a:rPr lang="pt-BR" sz="2200" b="1" dirty="0" smtClean="0">
                <a:solidFill>
                  <a:schemeClr val="accent3">
                    <a:lumMod val="75000"/>
                  </a:schemeClr>
                </a:solidFill>
              </a:rPr>
              <a:t>“Passo-a-Passo </a:t>
            </a:r>
            <a:r>
              <a:rPr lang="pt-BR" sz="2200" b="1" dirty="0">
                <a:solidFill>
                  <a:schemeClr val="accent3">
                    <a:lumMod val="75000"/>
                  </a:schemeClr>
                </a:solidFill>
              </a:rPr>
              <a:t>para Conferência de Meio Ambiente na Escola e </a:t>
            </a:r>
            <a:r>
              <a:rPr lang="pt-BR" sz="2200" b="1" dirty="0" err="1">
                <a:solidFill>
                  <a:schemeClr val="accent3">
                    <a:lumMod val="75000"/>
                  </a:schemeClr>
                </a:solidFill>
              </a:rPr>
              <a:t>Educomunicação</a:t>
            </a:r>
            <a:r>
              <a:rPr lang="pt-BR" sz="2200" b="1" dirty="0" smtClean="0">
                <a:solidFill>
                  <a:schemeClr val="accent3">
                    <a:lumMod val="75000"/>
                  </a:schemeClr>
                </a:solidFill>
              </a:rPr>
              <a:t>”</a:t>
            </a:r>
            <a:r>
              <a:rPr lang="pt-BR" sz="2200" dirty="0" smtClean="0">
                <a:solidFill>
                  <a:schemeClr val="accent3">
                    <a:lumMod val="75000"/>
                  </a:schemeClr>
                </a:solidFill>
              </a:rPr>
              <a:t>).</a:t>
            </a:r>
            <a:endParaRPr lang="pt-BR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5" name="Retângulo 34"/>
          <p:cNvSpPr/>
          <p:nvPr/>
        </p:nvSpPr>
        <p:spPr>
          <a:xfrm>
            <a:off x="1728654" y="8282988"/>
            <a:ext cx="975591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  <a:defRPr/>
            </a:pPr>
            <a:endParaRPr lang="pt-BR" sz="2200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  <a:defRPr/>
            </a:pPr>
            <a:endParaRPr lang="pt-BR" sz="2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 algn="just"/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1745576" y="8756852"/>
            <a:ext cx="96669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escola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deve enviar </a:t>
            </a:r>
            <a:r>
              <a:rPr lang="pt-BR" sz="2200" b="1" u="sng" dirty="0" smtClean="0">
                <a:solidFill>
                  <a:schemeClr val="accent6">
                    <a:lumMod val="50000"/>
                  </a:schemeClr>
                </a:solidFill>
              </a:rPr>
              <a:t>um só arquivo em PDF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 contendo </a:t>
            </a:r>
            <a:r>
              <a:rPr lang="pt-BR" sz="2200" b="1" u="sng" dirty="0" smtClean="0">
                <a:solidFill>
                  <a:schemeClr val="accent6">
                    <a:lumMod val="50000"/>
                  </a:schemeClr>
                </a:solidFill>
              </a:rPr>
              <a:t>o </a:t>
            </a:r>
            <a:r>
              <a:rPr lang="pt-BR" sz="2200" b="1" u="sng" dirty="0">
                <a:solidFill>
                  <a:schemeClr val="accent6">
                    <a:lumMod val="50000"/>
                  </a:schemeClr>
                </a:solidFill>
              </a:rPr>
              <a:t>projeto de ação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2200" b="1" u="sng" dirty="0" smtClean="0">
                <a:solidFill>
                  <a:schemeClr val="accent6">
                    <a:lumMod val="50000"/>
                  </a:schemeClr>
                </a:solidFill>
              </a:rPr>
              <a:t>02 </a:t>
            </a:r>
            <a:r>
              <a:rPr lang="pt-BR" sz="2200" b="1" u="sng" dirty="0">
                <a:solidFill>
                  <a:schemeClr val="accent6">
                    <a:lumMod val="50000"/>
                  </a:schemeClr>
                </a:solidFill>
              </a:rPr>
              <a:t>(duas) fotos </a:t>
            </a:r>
            <a:r>
              <a:rPr lang="pt-BR" sz="2200" b="1" dirty="0">
                <a:solidFill>
                  <a:schemeClr val="accent6">
                    <a:lumMod val="75000"/>
                  </a:schemeClr>
                </a:solidFill>
              </a:rPr>
              <a:t>da Conferência da </a:t>
            </a:r>
            <a:r>
              <a:rPr lang="pt-BR" sz="2200" b="1" dirty="0" smtClean="0">
                <a:solidFill>
                  <a:schemeClr val="accent6">
                    <a:lumMod val="75000"/>
                  </a:schemeClr>
                </a:solidFill>
              </a:rPr>
              <a:t>Escola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pt-BR" sz="2200" dirty="0">
                <a:solidFill>
                  <a:schemeClr val="accent3">
                    <a:lumMod val="75000"/>
                  </a:schemeClr>
                </a:solidFill>
              </a:rPr>
              <a:t>O projeto deve ter </a:t>
            </a:r>
            <a:r>
              <a:rPr lang="pt-BR" sz="2200" b="1" u="sng" dirty="0">
                <a:solidFill>
                  <a:schemeClr val="accent3">
                    <a:lumMod val="75000"/>
                  </a:schemeClr>
                </a:solidFill>
              </a:rPr>
              <a:t>no mínimo 02 e no máximo 04 laudas (02 folhas)</a:t>
            </a:r>
            <a:r>
              <a:rPr lang="pt-BR" sz="2200" b="1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endParaRPr lang="pt-BR" sz="22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01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 24"/>
          <p:cNvSpPr/>
          <p:nvPr/>
        </p:nvSpPr>
        <p:spPr>
          <a:xfrm>
            <a:off x="-52369" y="1583928"/>
            <a:ext cx="1009677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664048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248333" y="5536248"/>
            <a:ext cx="9093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626522" y="5994430"/>
            <a:ext cx="89043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AutoNum type="arabicPeriod"/>
              <a:defRPr/>
            </a:pPr>
            <a:endParaRPr lang="pt-BR" b="1" dirty="0" smtClean="0">
              <a:hlinkClick r:id="rId3" tooltip="Cadastrar o resultado da conferência no site"/>
            </a:endParaRPr>
          </a:p>
          <a:p>
            <a:pPr marL="342900" lvl="0" indent="-342900" algn="just">
              <a:buAutoNum type="arabicPeriod"/>
              <a:defRPr/>
            </a:pPr>
            <a:endParaRPr lang="pt-BR" b="1" dirty="0">
              <a:hlinkClick r:id="rId4" tooltip="postar o projeto de ação"/>
            </a:endParaRPr>
          </a:p>
        </p:txBody>
      </p:sp>
      <p:sp>
        <p:nvSpPr>
          <p:cNvPr id="35" name="Retângulo 34"/>
          <p:cNvSpPr/>
          <p:nvPr/>
        </p:nvSpPr>
        <p:spPr>
          <a:xfrm>
            <a:off x="1728654" y="8282988"/>
            <a:ext cx="975591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  <a:defRPr/>
            </a:pPr>
            <a:endParaRPr lang="pt-BR" sz="2200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  <a:defRPr/>
            </a:pPr>
            <a:endParaRPr lang="pt-BR" sz="2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 algn="just"/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endParaRPr lang="pt-B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CaixaDeTexto 36"/>
          <p:cNvSpPr txBox="1"/>
          <p:nvPr/>
        </p:nvSpPr>
        <p:spPr>
          <a:xfrm>
            <a:off x="1248333" y="1655936"/>
            <a:ext cx="6419813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Relembrando...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38" name="Retângulo de cantos arredondados 37"/>
          <p:cNvSpPr/>
          <p:nvPr/>
        </p:nvSpPr>
        <p:spPr>
          <a:xfrm>
            <a:off x="1853015" y="2520032"/>
            <a:ext cx="8983483" cy="13799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39" name="Retângulo 1"/>
          <p:cNvSpPr/>
          <p:nvPr/>
        </p:nvSpPr>
        <p:spPr>
          <a:xfrm>
            <a:off x="1090439" y="2869919"/>
            <a:ext cx="2250039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40" name="Elipse 39"/>
          <p:cNvSpPr/>
          <p:nvPr/>
        </p:nvSpPr>
        <p:spPr>
          <a:xfrm>
            <a:off x="1308445" y="2376016"/>
            <a:ext cx="1823197" cy="1691074"/>
          </a:xfrm>
          <a:prstGeom prst="ellipse">
            <a:avLst/>
          </a:prstGeom>
          <a:solidFill>
            <a:srgbClr val="FFD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41" name="Retângulo 40"/>
          <p:cNvSpPr/>
          <p:nvPr/>
        </p:nvSpPr>
        <p:spPr>
          <a:xfrm>
            <a:off x="1378526" y="2880072"/>
            <a:ext cx="1651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PRIMEIRO</a:t>
            </a:r>
          </a:p>
          <a:p>
            <a:pPr algn="ctr"/>
            <a:r>
              <a:rPr lang="pt-BR" sz="2400" dirty="0" smtClean="0"/>
              <a:t>PASSO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42" name="Retângulo 41"/>
          <p:cNvSpPr/>
          <p:nvPr/>
        </p:nvSpPr>
        <p:spPr>
          <a:xfrm>
            <a:off x="3419674" y="3006086"/>
            <a:ext cx="57197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QUE TAL CONSTRUIR UMA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</a:rPr>
              <a:t>COM-VIDA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 NA SUA ESCOLA? </a:t>
            </a:r>
          </a:p>
        </p:txBody>
      </p:sp>
      <p:sp>
        <p:nvSpPr>
          <p:cNvPr id="43" name="Retângulo 1"/>
          <p:cNvSpPr/>
          <p:nvPr/>
        </p:nvSpPr>
        <p:spPr>
          <a:xfrm>
            <a:off x="1090439" y="4684356"/>
            <a:ext cx="2250039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44" name="Retângulo de cantos arredondados 43"/>
          <p:cNvSpPr/>
          <p:nvPr/>
        </p:nvSpPr>
        <p:spPr>
          <a:xfrm>
            <a:off x="1853015" y="4334469"/>
            <a:ext cx="8983483" cy="13799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45" name="Retângulo 1"/>
          <p:cNvSpPr/>
          <p:nvPr/>
        </p:nvSpPr>
        <p:spPr>
          <a:xfrm>
            <a:off x="1090439" y="4684356"/>
            <a:ext cx="2250039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46" name="Elipse 45"/>
          <p:cNvSpPr/>
          <p:nvPr/>
        </p:nvSpPr>
        <p:spPr>
          <a:xfrm>
            <a:off x="1308445" y="4213334"/>
            <a:ext cx="1823197" cy="16910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47" name="Retângulo 46"/>
          <p:cNvSpPr/>
          <p:nvPr/>
        </p:nvSpPr>
        <p:spPr>
          <a:xfrm>
            <a:off x="1378526" y="4717390"/>
            <a:ext cx="1651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SEGUNDO </a:t>
            </a:r>
          </a:p>
          <a:p>
            <a:pPr algn="ctr"/>
            <a:r>
              <a:rPr lang="pt-BR" sz="2400" dirty="0" smtClean="0"/>
              <a:t>PASSO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48" name="Retângulo 47"/>
          <p:cNvSpPr/>
          <p:nvPr/>
        </p:nvSpPr>
        <p:spPr>
          <a:xfrm>
            <a:off x="3491682" y="4573374"/>
            <a:ext cx="6850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Desenvolver estudo da temática e elaborar projetos de ação para tornar a sua escola mais sustentável. (Subtemas Terra, fogo, Água e Ar).</a:t>
            </a:r>
          </a:p>
        </p:txBody>
      </p:sp>
      <p:sp>
        <p:nvSpPr>
          <p:cNvPr id="49" name="Retângulo 1"/>
          <p:cNvSpPr/>
          <p:nvPr/>
        </p:nvSpPr>
        <p:spPr>
          <a:xfrm>
            <a:off x="1034365" y="6254295"/>
            <a:ext cx="2250039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50" name="Retângulo de cantos arredondados 49"/>
          <p:cNvSpPr/>
          <p:nvPr/>
        </p:nvSpPr>
        <p:spPr>
          <a:xfrm>
            <a:off x="1796941" y="6085542"/>
            <a:ext cx="9039557" cy="165202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51" name="Retângulo 1"/>
          <p:cNvSpPr/>
          <p:nvPr/>
        </p:nvSpPr>
        <p:spPr>
          <a:xfrm>
            <a:off x="1034365" y="6254295"/>
            <a:ext cx="2250039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52" name="Elipse 51"/>
          <p:cNvSpPr/>
          <p:nvPr/>
        </p:nvSpPr>
        <p:spPr>
          <a:xfrm>
            <a:off x="1308445" y="6085542"/>
            <a:ext cx="1823197" cy="169107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53" name="Retângulo 52"/>
          <p:cNvSpPr/>
          <p:nvPr/>
        </p:nvSpPr>
        <p:spPr>
          <a:xfrm>
            <a:off x="1428975" y="6585579"/>
            <a:ext cx="1651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TERCEIRO</a:t>
            </a:r>
          </a:p>
          <a:p>
            <a:pPr algn="ctr"/>
            <a:r>
              <a:rPr lang="pt-BR" sz="2400" dirty="0" smtClean="0"/>
              <a:t>PASSO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55" name="Retângulo 1"/>
          <p:cNvSpPr/>
          <p:nvPr/>
        </p:nvSpPr>
        <p:spPr>
          <a:xfrm>
            <a:off x="1434255" y="7737569"/>
            <a:ext cx="2276834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56" name="Retângulo de cantos arredondados 55"/>
          <p:cNvSpPr/>
          <p:nvPr/>
        </p:nvSpPr>
        <p:spPr>
          <a:xfrm>
            <a:off x="2196830" y="8225645"/>
            <a:ext cx="8639667" cy="14644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57" name="Retângulo 1"/>
          <p:cNvSpPr/>
          <p:nvPr/>
        </p:nvSpPr>
        <p:spPr>
          <a:xfrm>
            <a:off x="1434255" y="7737569"/>
            <a:ext cx="2276834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58" name="Elipse 57"/>
          <p:cNvSpPr/>
          <p:nvPr/>
        </p:nvSpPr>
        <p:spPr>
          <a:xfrm>
            <a:off x="1308445" y="8081627"/>
            <a:ext cx="1844909" cy="171121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/>
          </a:p>
        </p:txBody>
      </p:sp>
      <p:sp>
        <p:nvSpPr>
          <p:cNvPr id="59" name="Retângulo 58"/>
          <p:cNvSpPr/>
          <p:nvPr/>
        </p:nvSpPr>
        <p:spPr>
          <a:xfrm>
            <a:off x="1421741" y="8496696"/>
            <a:ext cx="16707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QUARTO</a:t>
            </a:r>
          </a:p>
          <a:p>
            <a:pPr algn="ctr"/>
            <a:r>
              <a:rPr lang="pt-BR" sz="2400" dirty="0" smtClean="0"/>
              <a:t>PASSO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60" name="Retângulo 59"/>
          <p:cNvSpPr/>
          <p:nvPr/>
        </p:nvSpPr>
        <p:spPr>
          <a:xfrm>
            <a:off x="3491682" y="8537482"/>
            <a:ext cx="6850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Depois de realizar sua Conferência, a Escola deverá fazer o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REGISTRO DA CONFERÊNCIA DA ESCOLA </a:t>
            </a:r>
            <a:r>
              <a:rPr lang="pt-BR" dirty="0" smtClean="0">
                <a:solidFill>
                  <a:schemeClr val="accent6">
                    <a:lumMod val="75000"/>
                  </a:schemeClr>
                </a:solidFill>
              </a:rPr>
              <a:t>no site do MEC!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PRAZO: 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até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07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de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SETEMBRO)</a:t>
            </a:r>
            <a:endParaRPr lang="pt-BR" b="1" dirty="0">
              <a:solidFill>
                <a:schemeClr val="accent6">
                  <a:lumMod val="75000"/>
                </a:schemeClr>
              </a:solidFill>
            </a:endParaRPr>
          </a:p>
          <a:p>
            <a:pPr lvl="0" algn="just">
              <a:defRPr/>
            </a:pPr>
            <a:endParaRPr lang="pt-BR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1" name="Retângulo 60"/>
          <p:cNvSpPr/>
          <p:nvPr/>
        </p:nvSpPr>
        <p:spPr>
          <a:xfrm>
            <a:off x="3506441" y="618257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pt-BR" sz="2000" dirty="0" smtClean="0">
                <a:solidFill>
                  <a:schemeClr val="accent6">
                    <a:lumMod val="75000"/>
                  </a:schemeClr>
                </a:solidFill>
              </a:rPr>
              <a:t>Realizar a Conferência da Escola!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(PRAZO:  até 31 de AGOSTO)</a:t>
            </a:r>
          </a:p>
          <a:p>
            <a:pPr lvl="0" algn="just">
              <a:defRPr/>
            </a:pPr>
            <a:r>
              <a:rPr lang="pt-BR" sz="2000" dirty="0" smtClean="0">
                <a:solidFill>
                  <a:schemeClr val="accent6">
                    <a:lumMod val="75000"/>
                  </a:schemeClr>
                </a:solidFill>
              </a:rPr>
              <a:t>Na 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conferência </a:t>
            </a:r>
            <a:r>
              <a:rPr lang="pt-BR" sz="2000" dirty="0" smtClean="0">
                <a:solidFill>
                  <a:schemeClr val="accent6">
                    <a:lumMod val="75000"/>
                  </a:schemeClr>
                </a:solidFill>
              </a:rPr>
              <a:t>da escola, deverá ser escolhido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01 (um) projeto de ação, 01 um(a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) delegado(a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01 um(a) 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</a:rPr>
              <a:t>suplente</a:t>
            </a:r>
            <a:r>
              <a:rPr lang="pt-BR" sz="2000" dirty="0">
                <a:solidFill>
                  <a:schemeClr val="accent6">
                    <a:lumMod val="75000"/>
                  </a:schemeClr>
                </a:solidFill>
              </a:rPr>
              <a:t> de 11 a 14 anos do 6º ao 9º ano para representar a escola na etapa </a:t>
            </a:r>
            <a:r>
              <a:rPr lang="pt-BR" sz="2000" dirty="0" smtClean="0">
                <a:solidFill>
                  <a:schemeClr val="accent6">
                    <a:lumMod val="75000"/>
                  </a:schemeClr>
                </a:solidFill>
              </a:rPr>
              <a:t>posterior.</a:t>
            </a:r>
            <a:endParaRPr lang="pt-BR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547143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16" name="Forma livre 15"/>
          <p:cNvSpPr/>
          <p:nvPr/>
        </p:nvSpPr>
        <p:spPr>
          <a:xfrm>
            <a:off x="-52369" y="2087984"/>
            <a:ext cx="7360475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187426" y="2167490"/>
            <a:ext cx="6406784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DATAS DAS ETAPAS DA IV CNIJMA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1" name="Retângulo 1"/>
          <p:cNvSpPr/>
          <p:nvPr/>
        </p:nvSpPr>
        <p:spPr>
          <a:xfrm>
            <a:off x="1096060" y="8589623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2" name="Forma livre 21"/>
          <p:cNvSpPr/>
          <p:nvPr/>
        </p:nvSpPr>
        <p:spPr>
          <a:xfrm>
            <a:off x="-46747" y="8130464"/>
            <a:ext cx="6149178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1112178" y="8130464"/>
            <a:ext cx="6406784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MAIORES INFORMAÇÕES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096060" y="2760270"/>
            <a:ext cx="1015981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/>
            </a:r>
            <a:br>
              <a:rPr lang="pt-BR" sz="2800" dirty="0"/>
            </a:br>
            <a:r>
              <a:rPr lang="pt-BR" sz="2800" dirty="0"/>
              <a:t>Conferência nas Escolas: </a:t>
            </a:r>
            <a:r>
              <a:rPr lang="pt-BR" sz="2800" b="1" dirty="0">
                <a:solidFill>
                  <a:srgbClr val="C00000"/>
                </a:solidFill>
              </a:rPr>
              <a:t>até 31/08/2013</a:t>
            </a:r>
            <a:endParaRPr lang="pt-BR" sz="2800" dirty="0">
              <a:solidFill>
                <a:srgbClr val="C00000"/>
              </a:solidFill>
            </a:endParaRPr>
          </a:p>
          <a:p>
            <a:r>
              <a:rPr lang="pt-BR" sz="2800" dirty="0" smtClean="0"/>
              <a:t>Registro </a:t>
            </a:r>
            <a:r>
              <a:rPr lang="pt-BR" sz="2800" dirty="0"/>
              <a:t>da Conferência na </a:t>
            </a:r>
            <a:r>
              <a:rPr lang="pt-BR" sz="2800" dirty="0" smtClean="0"/>
              <a:t>Escola no site do MEC: </a:t>
            </a:r>
            <a:r>
              <a:rPr lang="pt-BR" sz="2800" b="1" dirty="0">
                <a:solidFill>
                  <a:srgbClr val="C00000"/>
                </a:solidFill>
              </a:rPr>
              <a:t>até 07/09/2013</a:t>
            </a:r>
            <a:endParaRPr lang="pt-BR" sz="2800" dirty="0">
              <a:solidFill>
                <a:srgbClr val="C00000"/>
              </a:solidFill>
            </a:endParaRPr>
          </a:p>
          <a:p>
            <a:r>
              <a:rPr lang="pt-BR" sz="2800" dirty="0"/>
              <a:t>Conferência </a:t>
            </a:r>
            <a:r>
              <a:rPr lang="pt-BR" sz="2800" dirty="0" smtClean="0"/>
              <a:t>Municipal/Regional  (opcionais) :</a:t>
            </a:r>
            <a:r>
              <a:rPr lang="pt-BR" sz="2800" b="1" dirty="0" smtClean="0"/>
              <a:t> </a:t>
            </a:r>
            <a:r>
              <a:rPr lang="pt-BR" sz="2800" b="1" dirty="0">
                <a:solidFill>
                  <a:srgbClr val="C00000"/>
                </a:solidFill>
              </a:rPr>
              <a:t>até 06/10/2013</a:t>
            </a:r>
            <a:endParaRPr lang="pt-BR" sz="2800" dirty="0">
              <a:solidFill>
                <a:srgbClr val="C00000"/>
              </a:solidFill>
            </a:endParaRPr>
          </a:p>
          <a:p>
            <a:r>
              <a:rPr lang="pt-BR" sz="2800" dirty="0"/>
              <a:t>Conferência Estadual: </a:t>
            </a:r>
            <a:r>
              <a:rPr lang="pt-BR" sz="2800" b="1" dirty="0">
                <a:solidFill>
                  <a:srgbClr val="C00000"/>
                </a:solidFill>
              </a:rPr>
              <a:t>até 25/10/2013</a:t>
            </a:r>
            <a:endParaRPr lang="pt-BR" sz="2800" dirty="0">
              <a:solidFill>
                <a:srgbClr val="C00000"/>
              </a:solidFill>
            </a:endParaRPr>
          </a:p>
          <a:p>
            <a:r>
              <a:rPr lang="pt-BR" sz="2800" dirty="0"/>
              <a:t>Conferência Nacional: </a:t>
            </a:r>
            <a:r>
              <a:rPr lang="pt-BR" sz="2800" b="1" dirty="0">
                <a:solidFill>
                  <a:srgbClr val="C00000"/>
                </a:solidFill>
              </a:rPr>
              <a:t>de 25 a 29/11/2013</a:t>
            </a:r>
            <a:endParaRPr lang="pt-BR" sz="2800" dirty="0">
              <a:solidFill>
                <a:srgbClr val="C00000"/>
              </a:solidFill>
              <a:effectLst/>
            </a:endParaRPr>
          </a:p>
        </p:txBody>
      </p:sp>
      <p:sp>
        <p:nvSpPr>
          <p:cNvPr id="24" name="Retângulo 1"/>
          <p:cNvSpPr/>
          <p:nvPr/>
        </p:nvSpPr>
        <p:spPr>
          <a:xfrm>
            <a:off x="1106098" y="6328823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25" name="Forma livre 24"/>
          <p:cNvSpPr/>
          <p:nvPr/>
        </p:nvSpPr>
        <p:spPr>
          <a:xfrm>
            <a:off x="-36710" y="5869664"/>
            <a:ext cx="11292589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2629514" y="5949170"/>
            <a:ext cx="6406784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CONTATOS DAS COMISSÕES ORGANIZADORAS ESTADUAIS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106097" y="6694851"/>
            <a:ext cx="100422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/>
              <a:t>Acesse o link: </a:t>
            </a:r>
            <a:r>
              <a:rPr lang="pt-BR" sz="2400" dirty="0" smtClean="0">
                <a:hlinkClick r:id="rId3"/>
              </a:rPr>
              <a:t>http</a:t>
            </a:r>
            <a:r>
              <a:rPr lang="pt-BR" sz="2400" dirty="0">
                <a:hlinkClick r:id="rId3"/>
              </a:rPr>
              <a:t>://conferenciainfanto.mec.gov.br/index.php/2012-05-22-18-29-37/2012-05-30-19-18-10</a:t>
            </a:r>
            <a:endParaRPr lang="pt-BR" sz="2400" dirty="0"/>
          </a:p>
        </p:txBody>
      </p:sp>
      <p:sp>
        <p:nvSpPr>
          <p:cNvPr id="27" name="Retângulo 26"/>
          <p:cNvSpPr/>
          <p:nvPr/>
        </p:nvSpPr>
        <p:spPr>
          <a:xfrm>
            <a:off x="1081313" y="8971135"/>
            <a:ext cx="100422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/>
              <a:t>conferenciainfanto.mec.gov.br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401524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80000" y="0"/>
            <a:ext cx="36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0" y="165237"/>
            <a:ext cx="12600000" cy="1044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248333" y="327241"/>
            <a:ext cx="9900000" cy="1764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r>
              <a:rPr lang="pt-BR" sz="20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Lucida Sans Unicode" pitchFamily="2"/>
                <a:cs typeface="Mangal" pitchFamily="2"/>
              </a:rPr>
              <a:t> IV CONFERÊNCIA NACIONAL INFANTOJUVENIL PELO MEIO AMBIENTE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>
                <a:solidFill>
                  <a:srgbClr val="000000"/>
                </a:solidFill>
              </a:defRPr>
            </a:pPr>
            <a:endParaRPr lang="pt-BR" sz="20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5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420000" y="0"/>
            <a:ext cx="180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40000" y="0"/>
            <a:ext cx="396000" cy="10080000"/>
          </a:xfrm>
          <a:prstGeom prst="rect">
            <a:avLst/>
          </a:prstGeom>
          <a:solidFill>
            <a:srgbClr val="E6E6E6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9" name="Text Box 275"/>
          <p:cNvSpPr/>
          <p:nvPr/>
        </p:nvSpPr>
        <p:spPr>
          <a:xfrm>
            <a:off x="964630" y="706389"/>
            <a:ext cx="10597320" cy="19191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pt-BR" sz="28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Calibri" pitchFamily="34"/>
                <a:ea typeface="Lucida Sans Unicode" pitchFamily="2"/>
                <a:cs typeface="Mangal" pitchFamily="2"/>
              </a:rPr>
              <a:t>Vamos Cuidar do Brasil com Escolas Sustentáveis</a:t>
            </a:r>
          </a:p>
        </p:txBody>
      </p:sp>
      <p:sp>
        <p:nvSpPr>
          <p:cNvPr id="11" name="Retângulo 1"/>
          <p:cNvSpPr/>
          <p:nvPr/>
        </p:nvSpPr>
        <p:spPr>
          <a:xfrm>
            <a:off x="1090439" y="2763167"/>
            <a:ext cx="2798747" cy="4483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>
                <a:solidFill>
                  <a:srgbClr val="FFFFFF"/>
                </a:solidFill>
              </a:defRPr>
            </a:pPr>
            <a:r>
              <a:rPr lang="pt-BR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Arial" pitchFamily="18"/>
                <a:ea typeface="Lucida Sans Unicode" pitchFamily="2"/>
                <a:cs typeface="Mangal" pitchFamily="2"/>
              </a:rPr>
              <a:t>DATAS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187426" y="2167490"/>
            <a:ext cx="6406784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DATAS DAS ETAPAS DA IV CNIJMA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28" name="Text Box 1"/>
          <p:cNvSpPr txBox="1">
            <a:spLocks noChangeArrowheads="1"/>
          </p:cNvSpPr>
          <p:nvPr/>
        </p:nvSpPr>
        <p:spPr bwMode="auto">
          <a:xfrm>
            <a:off x="1508796" y="3431829"/>
            <a:ext cx="687546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2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spcBef>
                <a:spcPts val="1138"/>
              </a:spcBef>
              <a:buClrTx/>
              <a:buFontTx/>
              <a:buNone/>
            </a:pPr>
            <a:endParaRPr lang="pt-BR" sz="20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spcBef>
                <a:spcPts val="1138"/>
              </a:spcBef>
              <a:buClrTx/>
              <a:buFontTx/>
              <a:buNone/>
            </a:pPr>
            <a:r>
              <a:rPr lang="pt-BR" b="1" dirty="0">
                <a:solidFill>
                  <a:srgbClr val="666666"/>
                </a:solidFill>
                <a:latin typeface="Arial" charset="0"/>
              </a:rPr>
              <a:t>Secretaria de Educação Continuada, Alfabetização, Diversidade e Inclusão |  Diretoria de Políticas de Direitos Humanos e Cidadania | Coordenação Geral de Educação Ambiental</a:t>
            </a:r>
          </a:p>
        </p:txBody>
      </p: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1761208" y="6024216"/>
            <a:ext cx="4527550" cy="197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spcBef>
                <a:spcPts val="913"/>
              </a:spcBef>
              <a:buClrTx/>
              <a:buFontTx/>
              <a:buNone/>
            </a:pPr>
            <a:endParaRPr lang="pt-BR" sz="400">
              <a:solidFill>
                <a:srgbClr val="FFFFFF"/>
              </a:solidFill>
            </a:endParaRPr>
          </a:p>
          <a:p>
            <a:pPr eaLnBrk="1" hangingPunct="1">
              <a:spcBef>
                <a:spcPts val="913"/>
              </a:spcBef>
              <a:buClrTx/>
              <a:buFontTx/>
              <a:buNone/>
            </a:pPr>
            <a:endParaRPr lang="pt-BR" sz="400">
              <a:solidFill>
                <a:srgbClr val="FFFFFF"/>
              </a:solidFill>
            </a:endParaRPr>
          </a:p>
        </p:txBody>
      </p:sp>
      <p:graphicFrame>
        <p:nvGraphicFramePr>
          <p:cNvPr id="30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401352"/>
              </p:ext>
            </p:extLst>
          </p:nvPr>
        </p:nvGraphicFramePr>
        <p:xfrm>
          <a:off x="1534196" y="4680272"/>
          <a:ext cx="7229475" cy="1347156"/>
        </p:xfrm>
        <a:graphic>
          <a:graphicData uri="http://schemas.openxmlformats.org/drawingml/2006/table">
            <a:tbl>
              <a:tblPr/>
              <a:tblGrid>
                <a:gridCol w="1011238"/>
                <a:gridCol w="6218237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Lucida Sans Unicode" pitchFamily="32" charset="0"/>
                          <a:cs typeface="Lucida Sans Unicode" pitchFamily="32" charset="0"/>
                        </a:rPr>
                        <a:t>Telefone </a:t>
                      </a:r>
                    </a:p>
                  </a:txBody>
                  <a:tcPr marL="90000" marR="90000" marT="57312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Lucida Sans Unicode" pitchFamily="32" charset="0"/>
                          <a:cs typeface="Lucida Sans Unicode" pitchFamily="32" charset="0"/>
                        </a:rPr>
                        <a:t>(61) 2022-9192</a:t>
                      </a:r>
                    </a:p>
                  </a:txBody>
                  <a:tcPr marL="90000" marR="90000" marT="57312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Emails</a:t>
                      </a: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 :</a:t>
                      </a:r>
                    </a:p>
                  </a:txBody>
                  <a:tcPr marL="90000" marR="90000" marT="57312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ea@mec.gov.br </a:t>
                      </a:r>
                    </a:p>
                  </a:txBody>
                  <a:tcPr marL="90000" marR="90000" marT="57312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" name="Line 8"/>
          <p:cNvSpPr>
            <a:spLocks noChangeShapeType="1"/>
          </p:cNvSpPr>
          <p:nvPr/>
        </p:nvSpPr>
        <p:spPr bwMode="auto">
          <a:xfrm>
            <a:off x="1580233" y="3682654"/>
            <a:ext cx="7019925" cy="1587"/>
          </a:xfrm>
          <a:prstGeom prst="line">
            <a:avLst/>
          </a:prstGeom>
          <a:noFill/>
          <a:ln w="9360" cap="sq">
            <a:solidFill>
              <a:srgbClr val="C0C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1534196" y="3323879"/>
            <a:ext cx="3646487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algn="ctr" eaLnBrk="1" hangingPunct="1">
              <a:spcBef>
                <a:spcPts val="1138"/>
              </a:spcBef>
              <a:buClrTx/>
              <a:buFontTx/>
              <a:buNone/>
            </a:pPr>
            <a:r>
              <a:rPr lang="pt-BR" sz="2000" b="1" dirty="0">
                <a:solidFill>
                  <a:srgbClr val="333333"/>
                </a:solidFill>
                <a:latin typeface="Arial" charset="0"/>
              </a:rPr>
              <a:t>MINISTÉRIO DA EDUCAÇÃO</a:t>
            </a: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1508796" y="6611407"/>
            <a:ext cx="687546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2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spcBef>
                <a:spcPts val="1138"/>
              </a:spcBef>
              <a:buClrTx/>
              <a:buFontTx/>
              <a:buNone/>
            </a:pPr>
            <a:endParaRPr lang="pt-BR" sz="20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spcBef>
                <a:spcPts val="1138"/>
              </a:spcBef>
              <a:buClrTx/>
              <a:buFontTx/>
              <a:buNone/>
            </a:pPr>
            <a:r>
              <a:rPr lang="pt-BR" b="1">
                <a:solidFill>
                  <a:srgbClr val="666666"/>
                </a:solidFill>
                <a:latin typeface="Arial" charset="0"/>
              </a:rPr>
              <a:t>Secretaria de Articulação Institucional e Cidadania Ambiental | Departamento de Educação Ambiental</a:t>
            </a:r>
          </a:p>
        </p:txBody>
      </p:sp>
      <p:graphicFrame>
        <p:nvGraphicFramePr>
          <p:cNvPr id="34" name="Group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62928"/>
              </p:ext>
            </p:extLst>
          </p:nvPr>
        </p:nvGraphicFramePr>
        <p:xfrm>
          <a:off x="1518791" y="7639660"/>
          <a:ext cx="7229475" cy="1289084"/>
        </p:xfrm>
        <a:graphic>
          <a:graphicData uri="http://schemas.openxmlformats.org/drawingml/2006/table">
            <a:tbl>
              <a:tblPr/>
              <a:tblGrid>
                <a:gridCol w="1011238"/>
                <a:gridCol w="6218237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Lucida Sans Unicode" pitchFamily="32" charset="0"/>
                        <a:cs typeface="Lucida Sans Unicode" pitchFamily="32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Lucida Sans Unicode" pitchFamily="32" charset="0"/>
                          <a:cs typeface="Lucida Sans Unicode" pitchFamily="32" charset="0"/>
                        </a:rPr>
                        <a:t>Telefone </a:t>
                      </a:r>
                    </a:p>
                  </a:txBody>
                  <a:tcPr marL="90000" marR="90000" marT="572374" marB="4676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Lucida Sans Unicode" pitchFamily="32" charset="0"/>
                        <a:cs typeface="Lucida Sans Unicode" pitchFamily="32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Lucida Sans Unicode" pitchFamily="32" charset="0"/>
                          <a:cs typeface="Lucida Sans Unicode" pitchFamily="32" charset="0"/>
                        </a:rPr>
                        <a:t>(61) 2028-1207</a:t>
                      </a:r>
                    </a:p>
                  </a:txBody>
                  <a:tcPr marL="90000" marR="90000" marT="572374" marB="4676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Emails</a:t>
                      </a: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 :</a:t>
                      </a:r>
                    </a:p>
                  </a:txBody>
                  <a:tcPr marL="90000" marR="90000" marT="572374" marB="4676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ts val="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Droid Sans Fallback" charset="0"/>
                          <a:cs typeface="Droid Sans Fallback" charset="0"/>
                        </a:rPr>
                        <a:t>educambiental@mma.gov.br</a:t>
                      </a:r>
                    </a:p>
                  </a:txBody>
                  <a:tcPr marL="90000" marR="90000" marT="572374" marB="4676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" name="Line 16"/>
          <p:cNvSpPr>
            <a:spLocks noChangeShapeType="1"/>
          </p:cNvSpPr>
          <p:nvPr/>
        </p:nvSpPr>
        <p:spPr bwMode="auto">
          <a:xfrm>
            <a:off x="1580233" y="7078132"/>
            <a:ext cx="7019925" cy="1587"/>
          </a:xfrm>
          <a:prstGeom prst="line">
            <a:avLst/>
          </a:prstGeom>
          <a:noFill/>
          <a:ln w="9360" cap="sq">
            <a:solidFill>
              <a:srgbClr val="C0C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1534196" y="6611407"/>
            <a:ext cx="61658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Verdana" pitchFamily="32" charset="0"/>
                <a:ea typeface="Droid Sans Fallback" charset="0"/>
                <a:cs typeface="Droid Sans Fallback" charset="0"/>
              </a:defRPr>
            </a:lvl9pPr>
          </a:lstStyle>
          <a:p>
            <a:pPr eaLnBrk="1" hangingPunct="1">
              <a:spcBef>
                <a:spcPts val="1138"/>
              </a:spcBef>
              <a:buClrTx/>
              <a:buFontTx/>
              <a:buNone/>
            </a:pPr>
            <a:r>
              <a:rPr lang="pt-BR" sz="2000" b="1">
                <a:solidFill>
                  <a:srgbClr val="333333"/>
                </a:solidFill>
                <a:latin typeface="Arial" charset="0"/>
              </a:rPr>
              <a:t>MINISTÉRIO DO MEIO AMBIENTE</a:t>
            </a:r>
          </a:p>
        </p:txBody>
      </p:sp>
      <p:sp>
        <p:nvSpPr>
          <p:cNvPr id="37" name="Forma livre 36"/>
          <p:cNvSpPr/>
          <p:nvPr/>
        </p:nvSpPr>
        <p:spPr>
          <a:xfrm>
            <a:off x="-52369" y="2087984"/>
            <a:ext cx="7360475" cy="69699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00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pt-BR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8" name="CaixaDeTexto 37"/>
          <p:cNvSpPr txBox="1"/>
          <p:nvPr/>
        </p:nvSpPr>
        <p:spPr>
          <a:xfrm>
            <a:off x="738000" y="2167490"/>
            <a:ext cx="6406784" cy="1072622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1">
              <a:lnSpc>
                <a:spcPct val="100000"/>
              </a:lnSpc>
              <a:spcBef>
                <a:spcPts val="2497"/>
              </a:spcBef>
              <a:spcAft>
                <a:spcPts val="0"/>
              </a:spcAft>
              <a:buNone/>
              <a:tabLst/>
              <a:defRPr>
                <a:solidFill>
                  <a:srgbClr val="FFFFFF"/>
                </a:solidFill>
              </a:defRPr>
            </a:pP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     </a:t>
            </a: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COORDENAÇÃO DA IV CNIJMA</a:t>
            </a:r>
            <a:r>
              <a:rPr lang="pt-BR" sz="3200" dirty="0" smtClean="0">
                <a:solidFill>
                  <a:srgbClr val="FFFFFF"/>
                </a:solidFill>
                <a:latin typeface="Calibri" pitchFamily="34"/>
                <a:ea typeface="Microsoft YaHei" pitchFamily="2"/>
                <a:cs typeface="Mangal" pitchFamily="2"/>
              </a:rPr>
              <a:t>    </a:t>
            </a:r>
            <a:endParaRPr lang="pt-BR" sz="3200" b="0" i="0" u="none" strike="noStrike" kern="1200" dirty="0">
              <a:ln>
                <a:noFill/>
              </a:ln>
              <a:solidFill>
                <a:srgbClr val="FFFFFF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18999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dr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2407</Words>
  <Application>Microsoft Office PowerPoint</Application>
  <PresentationFormat>Personalizar</PresentationFormat>
  <Paragraphs>371</Paragraphs>
  <Slides>15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Neusa Helena Rocha Barbosa</dc:creator>
  <cp:lastModifiedBy>Neusa Helena Rocha Barbosa</cp:lastModifiedBy>
  <cp:revision>91</cp:revision>
  <cp:lastPrinted>2013-05-13T11:11:05Z</cp:lastPrinted>
  <dcterms:created xsi:type="dcterms:W3CDTF">2013-05-10T15:27:00Z</dcterms:created>
  <dcterms:modified xsi:type="dcterms:W3CDTF">2013-07-24T13:11:28Z</dcterms:modified>
</cp:coreProperties>
</file>