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DDDDDD"/>
    <a:srgbClr val="FF505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2" autoAdjust="0"/>
    <p:restoredTop sz="91383" autoAdjust="0"/>
  </p:normalViewPr>
  <p:slideViewPr>
    <p:cSldViewPr>
      <p:cViewPr varScale="1">
        <p:scale>
          <a:sx n="50" d="100"/>
          <a:sy n="50" d="100"/>
        </p:scale>
        <p:origin x="258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456CD-2A76-4D5B-A1E5-4BFD7D6398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08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99A2-26B9-4E50-9314-3E2E5FFD58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93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005F-B1C1-412D-85DE-AC8234B507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51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3647D-C70D-455D-B0C4-3A7C1664B0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10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8ACFD-1ECD-4816-BB2C-780E3710DF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53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07A31-9CE5-4265-AB58-74BDBAD84C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29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F2A5D-CEE7-469A-8182-082959C5BA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58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2AFDA-E3EF-4A71-96C3-83F8F383F8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35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7005D-6697-4CED-845D-8A4416FEA8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85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9DDFA-EA84-4C03-A9B7-06A07971AE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39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3CBFF-5FD9-4C18-AD84-051D4B16E3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52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4C1739-5DCB-40D2-B952-6F53FA5C25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sst.sc.gov.br/" TargetMode="External"/><Relationship Id="rId5" Type="http://schemas.openxmlformats.org/officeDocument/2006/relationships/hyperlink" Target="mailto:sst@sst.sc.gov.br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6"/>
          <p:cNvGrpSpPr>
            <a:grpSpLocks/>
          </p:cNvGrpSpPr>
          <p:nvPr/>
        </p:nvGrpSpPr>
        <p:grpSpPr bwMode="auto">
          <a:xfrm>
            <a:off x="4960938" y="5219700"/>
            <a:ext cx="1543050" cy="519113"/>
            <a:chOff x="3125" y="3288"/>
            <a:chExt cx="972" cy="327"/>
          </a:xfrm>
        </p:grpSpPr>
        <p:sp>
          <p:nvSpPr>
            <p:cNvPr id="1120" name="Rectangle 89"/>
            <p:cNvSpPr>
              <a:spLocks noChangeArrowheads="1"/>
            </p:cNvSpPr>
            <p:nvPr/>
          </p:nvSpPr>
          <p:spPr bwMode="auto">
            <a:xfrm>
              <a:off x="3266" y="3324"/>
              <a:ext cx="709" cy="270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21" name="Text Box 90"/>
            <p:cNvSpPr txBox="1">
              <a:spLocks noChangeArrowheads="1"/>
            </p:cNvSpPr>
            <p:nvPr/>
          </p:nvSpPr>
          <p:spPr bwMode="auto">
            <a:xfrm>
              <a:off x="3294" y="3288"/>
              <a:ext cx="66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 b="1"/>
                <a:t>Cadastrar</a:t>
              </a:r>
            </a:p>
          </p:txBody>
        </p:sp>
        <p:sp>
          <p:nvSpPr>
            <p:cNvPr id="1122" name="Text Box 94"/>
            <p:cNvSpPr txBox="1">
              <a:spLocks noChangeArrowheads="1"/>
            </p:cNvSpPr>
            <p:nvPr/>
          </p:nvSpPr>
          <p:spPr bwMode="auto">
            <a:xfrm>
              <a:off x="3125" y="3365"/>
              <a:ext cx="9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 b="1"/>
                <a:t>Cri/Adolescente Grp/Comunidade</a:t>
              </a:r>
            </a:p>
          </p:txBody>
        </p:sp>
      </p:grpSp>
      <p:grpSp>
        <p:nvGrpSpPr>
          <p:cNvPr id="3" name="Group 125"/>
          <p:cNvGrpSpPr>
            <a:grpSpLocks/>
          </p:cNvGrpSpPr>
          <p:nvPr/>
        </p:nvGrpSpPr>
        <p:grpSpPr bwMode="auto">
          <a:xfrm>
            <a:off x="2636838" y="4398963"/>
            <a:ext cx="1206500" cy="461962"/>
            <a:chOff x="1731" y="2910"/>
            <a:chExt cx="707" cy="339"/>
          </a:xfrm>
        </p:grpSpPr>
        <p:sp>
          <p:nvSpPr>
            <p:cNvPr id="1118" name="Rectangle 97"/>
            <p:cNvSpPr>
              <a:spLocks noChangeArrowheads="1"/>
            </p:cNvSpPr>
            <p:nvPr/>
          </p:nvSpPr>
          <p:spPr bwMode="auto">
            <a:xfrm>
              <a:off x="1746" y="2931"/>
              <a:ext cx="680" cy="318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19" name="Text Box 98"/>
            <p:cNvSpPr txBox="1">
              <a:spLocks noChangeArrowheads="1"/>
            </p:cNvSpPr>
            <p:nvPr/>
          </p:nvSpPr>
          <p:spPr bwMode="auto">
            <a:xfrm>
              <a:off x="1731" y="2910"/>
              <a:ext cx="707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Registrar Denúncia</a:t>
              </a:r>
            </a:p>
          </p:txBody>
        </p:sp>
      </p:grpSp>
      <p:grpSp>
        <p:nvGrpSpPr>
          <p:cNvPr id="4" name="Group 133"/>
          <p:cNvGrpSpPr>
            <a:grpSpLocks/>
          </p:cNvGrpSpPr>
          <p:nvPr/>
        </p:nvGrpSpPr>
        <p:grpSpPr bwMode="auto">
          <a:xfrm>
            <a:off x="333375" y="8316913"/>
            <a:ext cx="1160463" cy="431800"/>
            <a:chOff x="1837" y="3793"/>
            <a:chExt cx="680" cy="318"/>
          </a:xfrm>
        </p:grpSpPr>
        <p:sp>
          <p:nvSpPr>
            <p:cNvPr id="1116" name="Rectangle 101"/>
            <p:cNvSpPr>
              <a:spLocks noChangeArrowheads="1"/>
            </p:cNvSpPr>
            <p:nvPr/>
          </p:nvSpPr>
          <p:spPr bwMode="auto">
            <a:xfrm>
              <a:off x="1837" y="3793"/>
              <a:ext cx="680" cy="318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17" name="Text Box 102"/>
            <p:cNvSpPr txBox="1">
              <a:spLocks noChangeArrowheads="1"/>
            </p:cNvSpPr>
            <p:nvPr/>
          </p:nvSpPr>
          <p:spPr bwMode="auto">
            <a:xfrm>
              <a:off x="1864" y="3851"/>
              <a:ext cx="636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Aplicar</a:t>
              </a:r>
            </a:p>
          </p:txBody>
        </p:sp>
      </p:grpSp>
      <p:grpSp>
        <p:nvGrpSpPr>
          <p:cNvPr id="5" name="Group 214"/>
          <p:cNvGrpSpPr>
            <a:grpSpLocks/>
          </p:cNvGrpSpPr>
          <p:nvPr/>
        </p:nvGrpSpPr>
        <p:grpSpPr bwMode="auto">
          <a:xfrm>
            <a:off x="2755900" y="1450975"/>
            <a:ext cx="1160463" cy="474663"/>
            <a:chOff x="2659" y="949"/>
            <a:chExt cx="731" cy="299"/>
          </a:xfrm>
        </p:grpSpPr>
        <p:sp>
          <p:nvSpPr>
            <p:cNvPr id="1114" name="Rectangle 103"/>
            <p:cNvSpPr>
              <a:spLocks noChangeArrowheads="1"/>
            </p:cNvSpPr>
            <p:nvPr/>
          </p:nvSpPr>
          <p:spPr bwMode="auto">
            <a:xfrm>
              <a:off x="2659" y="949"/>
              <a:ext cx="731" cy="299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15" name="Text Box 104"/>
            <p:cNvSpPr txBox="1">
              <a:spLocks noChangeArrowheads="1"/>
            </p:cNvSpPr>
            <p:nvPr/>
          </p:nvSpPr>
          <p:spPr bwMode="auto">
            <a:xfrm>
              <a:off x="2688" y="959"/>
              <a:ext cx="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Acessar Sistema</a:t>
              </a:r>
            </a:p>
          </p:txBody>
        </p:sp>
      </p:grp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509588" y="3203575"/>
            <a:ext cx="1263650" cy="549275"/>
            <a:chOff x="509588" y="3203575"/>
            <a:chExt cx="1263650" cy="549275"/>
          </a:xfrm>
        </p:grpSpPr>
        <p:sp>
          <p:nvSpPr>
            <p:cNvPr id="1112" name="Rectangle 105"/>
            <p:cNvSpPr>
              <a:spLocks noChangeArrowheads="1"/>
            </p:cNvSpPr>
            <p:nvPr/>
          </p:nvSpPr>
          <p:spPr bwMode="auto">
            <a:xfrm>
              <a:off x="549275" y="3244850"/>
              <a:ext cx="1223963" cy="473075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13" name="Text Box 106"/>
            <p:cNvSpPr txBox="1">
              <a:spLocks noChangeArrowheads="1"/>
            </p:cNvSpPr>
            <p:nvPr/>
          </p:nvSpPr>
          <p:spPr bwMode="auto">
            <a:xfrm>
              <a:off x="509588" y="3203575"/>
              <a:ext cx="126365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 b="1"/>
                <a:t>Realizar Acomp. Obrig./ Vencidos/ Vencendo hoje</a:t>
              </a:r>
            </a:p>
          </p:txBody>
        </p:sp>
      </p:grpSp>
      <p:grpSp>
        <p:nvGrpSpPr>
          <p:cNvPr id="7" name="Group 85"/>
          <p:cNvGrpSpPr>
            <a:grpSpLocks/>
          </p:cNvGrpSpPr>
          <p:nvPr/>
        </p:nvGrpSpPr>
        <p:grpSpPr bwMode="auto">
          <a:xfrm>
            <a:off x="436563" y="7451725"/>
            <a:ext cx="1206500" cy="431800"/>
            <a:chOff x="293688" y="7451725"/>
            <a:chExt cx="1206500" cy="431800"/>
          </a:xfrm>
        </p:grpSpPr>
        <p:sp>
          <p:nvSpPr>
            <p:cNvPr id="1110" name="Rectangle 107"/>
            <p:cNvSpPr>
              <a:spLocks noChangeArrowheads="1"/>
            </p:cNvSpPr>
            <p:nvPr/>
          </p:nvSpPr>
          <p:spPr bwMode="auto">
            <a:xfrm>
              <a:off x="327025" y="7451725"/>
              <a:ext cx="1160463" cy="431800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11" name="Text Box 108"/>
            <p:cNvSpPr txBox="1">
              <a:spLocks noChangeArrowheads="1"/>
            </p:cNvSpPr>
            <p:nvPr/>
          </p:nvSpPr>
          <p:spPr bwMode="auto">
            <a:xfrm>
              <a:off x="293688" y="7518400"/>
              <a:ext cx="1206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Acompanhar</a:t>
              </a:r>
            </a:p>
          </p:txBody>
        </p:sp>
      </p:grpSp>
      <p:grpSp>
        <p:nvGrpSpPr>
          <p:cNvPr id="8" name="Group 189"/>
          <p:cNvGrpSpPr>
            <a:grpSpLocks/>
          </p:cNvGrpSpPr>
          <p:nvPr/>
        </p:nvGrpSpPr>
        <p:grpSpPr bwMode="auto">
          <a:xfrm>
            <a:off x="5229225" y="7380288"/>
            <a:ext cx="1160463" cy="431800"/>
            <a:chOff x="4876" y="2087"/>
            <a:chExt cx="680" cy="318"/>
          </a:xfrm>
        </p:grpSpPr>
        <p:sp>
          <p:nvSpPr>
            <p:cNvPr id="1108" name="Rectangle 111"/>
            <p:cNvSpPr>
              <a:spLocks noChangeArrowheads="1"/>
            </p:cNvSpPr>
            <p:nvPr/>
          </p:nvSpPr>
          <p:spPr bwMode="auto">
            <a:xfrm>
              <a:off x="4876" y="2087"/>
              <a:ext cx="680" cy="318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09" name="Text Box 112"/>
            <p:cNvSpPr txBox="1">
              <a:spLocks noChangeArrowheads="1"/>
            </p:cNvSpPr>
            <p:nvPr/>
          </p:nvSpPr>
          <p:spPr bwMode="auto">
            <a:xfrm>
              <a:off x="4876" y="2115"/>
              <a:ext cx="66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Gerar Fato</a:t>
              </a:r>
            </a:p>
          </p:txBody>
        </p:sp>
      </p:grpSp>
      <p:grpSp>
        <p:nvGrpSpPr>
          <p:cNvPr id="9" name="Group 207"/>
          <p:cNvGrpSpPr>
            <a:grpSpLocks/>
          </p:cNvGrpSpPr>
          <p:nvPr/>
        </p:nvGrpSpPr>
        <p:grpSpPr bwMode="auto">
          <a:xfrm>
            <a:off x="219075" y="2195513"/>
            <a:ext cx="1085850" cy="536575"/>
            <a:chOff x="282" y="1383"/>
            <a:chExt cx="684" cy="338"/>
          </a:xfrm>
        </p:grpSpPr>
        <p:sp>
          <p:nvSpPr>
            <p:cNvPr id="1106" name="Rectangle 113"/>
            <p:cNvSpPr>
              <a:spLocks noChangeArrowheads="1"/>
            </p:cNvSpPr>
            <p:nvPr/>
          </p:nvSpPr>
          <p:spPr bwMode="auto">
            <a:xfrm>
              <a:off x="300" y="1422"/>
              <a:ext cx="590" cy="299"/>
            </a:xfrm>
            <a:prstGeom prst="rect">
              <a:avLst/>
            </a:prstGeom>
            <a:solidFill>
              <a:srgbClr val="CCFFCC">
                <a:alpha val="78038"/>
              </a:srgb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FFCC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07" name="Text Box 114"/>
            <p:cNvSpPr txBox="1">
              <a:spLocks noChangeArrowheads="1"/>
            </p:cNvSpPr>
            <p:nvPr/>
          </p:nvSpPr>
          <p:spPr bwMode="auto">
            <a:xfrm>
              <a:off x="282" y="1383"/>
              <a:ext cx="684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Cadastrar Usuários</a:t>
              </a:r>
            </a:p>
          </p:txBody>
        </p:sp>
      </p:grp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2852738" y="3059113"/>
            <a:ext cx="1871662" cy="936625"/>
            <a:chOff x="2852738" y="3059113"/>
            <a:chExt cx="1871662" cy="936625"/>
          </a:xfrm>
        </p:grpSpPr>
        <p:sp>
          <p:nvSpPr>
            <p:cNvPr id="1104" name="AutoShape 216"/>
            <p:cNvSpPr>
              <a:spLocks noChangeArrowheads="1"/>
            </p:cNvSpPr>
            <p:nvPr/>
          </p:nvSpPr>
          <p:spPr bwMode="auto">
            <a:xfrm>
              <a:off x="2852738" y="3059113"/>
              <a:ext cx="792162" cy="936625"/>
            </a:xfrm>
            <a:prstGeom prst="diamond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5" name="Text Box 92"/>
            <p:cNvSpPr txBox="1">
              <a:spLocks noChangeArrowheads="1"/>
            </p:cNvSpPr>
            <p:nvPr/>
          </p:nvSpPr>
          <p:spPr bwMode="auto">
            <a:xfrm>
              <a:off x="3644900" y="3348038"/>
              <a:ext cx="10795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 b="1">
                  <a:solidFill>
                    <a:srgbClr val="990000"/>
                  </a:solidFill>
                </a:rPr>
                <a:t>Pendências na Agenda?</a:t>
              </a:r>
            </a:p>
          </p:txBody>
        </p:sp>
      </p:grpSp>
      <p:grpSp>
        <p:nvGrpSpPr>
          <p:cNvPr id="11" name="Group 80"/>
          <p:cNvGrpSpPr>
            <a:grpSpLocks/>
          </p:cNvGrpSpPr>
          <p:nvPr/>
        </p:nvGrpSpPr>
        <p:grpSpPr bwMode="auto">
          <a:xfrm>
            <a:off x="2700338" y="2268538"/>
            <a:ext cx="1160462" cy="474662"/>
            <a:chOff x="2700338" y="2268538"/>
            <a:chExt cx="1160462" cy="474662"/>
          </a:xfrm>
        </p:grpSpPr>
        <p:sp>
          <p:nvSpPr>
            <p:cNvPr id="1102" name="Rectangle 91"/>
            <p:cNvSpPr>
              <a:spLocks noChangeArrowheads="1"/>
            </p:cNvSpPr>
            <p:nvPr/>
          </p:nvSpPr>
          <p:spPr bwMode="auto">
            <a:xfrm>
              <a:off x="2700338" y="2268538"/>
              <a:ext cx="1160462" cy="474662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03" name="Text Box 122"/>
            <p:cNvSpPr txBox="1">
              <a:spLocks noChangeArrowheads="1"/>
            </p:cNvSpPr>
            <p:nvPr/>
          </p:nvSpPr>
          <p:spPr bwMode="auto">
            <a:xfrm>
              <a:off x="2708275" y="2268538"/>
              <a:ext cx="10842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Consultar Agenda</a:t>
              </a:r>
            </a:p>
          </p:txBody>
        </p:sp>
      </p:grpSp>
      <p:grpSp>
        <p:nvGrpSpPr>
          <p:cNvPr id="12" name="Group 139"/>
          <p:cNvGrpSpPr>
            <a:grpSpLocks/>
          </p:cNvGrpSpPr>
          <p:nvPr/>
        </p:nvGrpSpPr>
        <p:grpSpPr bwMode="auto">
          <a:xfrm>
            <a:off x="384175" y="6545263"/>
            <a:ext cx="1268413" cy="431800"/>
            <a:chOff x="3612" y="3067"/>
            <a:chExt cx="744" cy="318"/>
          </a:xfrm>
        </p:grpSpPr>
        <p:sp>
          <p:nvSpPr>
            <p:cNvPr id="1100" name="Rectangle 137"/>
            <p:cNvSpPr>
              <a:spLocks noChangeArrowheads="1"/>
            </p:cNvSpPr>
            <p:nvPr/>
          </p:nvSpPr>
          <p:spPr bwMode="auto">
            <a:xfrm>
              <a:off x="3651" y="3067"/>
              <a:ext cx="680" cy="318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101" name="Text Box 138"/>
            <p:cNvSpPr txBox="1">
              <a:spLocks noChangeArrowheads="1"/>
            </p:cNvSpPr>
            <p:nvPr/>
          </p:nvSpPr>
          <p:spPr bwMode="auto">
            <a:xfrm>
              <a:off x="3612" y="3082"/>
              <a:ext cx="744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Encerrar</a:t>
              </a:r>
            </a:p>
          </p:txBody>
        </p:sp>
      </p:grpSp>
      <p:sp>
        <p:nvSpPr>
          <p:cNvPr id="1041" name="Text Box 145"/>
          <p:cNvSpPr txBox="1">
            <a:spLocks noChangeArrowheads="1"/>
          </p:cNvSpPr>
          <p:nvPr/>
        </p:nvSpPr>
        <p:spPr bwMode="auto">
          <a:xfrm>
            <a:off x="2293938" y="7453313"/>
            <a:ext cx="1020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/>
          </a:p>
        </p:txBody>
      </p:sp>
      <p:sp>
        <p:nvSpPr>
          <p:cNvPr id="1042" name="Rectangle 187"/>
          <p:cNvSpPr>
            <a:spLocks noChangeArrowheads="1"/>
          </p:cNvSpPr>
          <p:nvPr/>
        </p:nvSpPr>
        <p:spPr bwMode="auto">
          <a:xfrm>
            <a:off x="0" y="3994150"/>
            <a:ext cx="9239250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13" name="Group 213"/>
          <p:cNvGrpSpPr>
            <a:grpSpLocks/>
          </p:cNvGrpSpPr>
          <p:nvPr/>
        </p:nvGrpSpPr>
        <p:grpSpPr bwMode="auto">
          <a:xfrm>
            <a:off x="1412875" y="2195513"/>
            <a:ext cx="1085850" cy="541337"/>
            <a:chOff x="890" y="1383"/>
            <a:chExt cx="684" cy="341"/>
          </a:xfrm>
        </p:grpSpPr>
        <p:sp>
          <p:nvSpPr>
            <p:cNvPr id="1098" name="Rectangle 203"/>
            <p:cNvSpPr>
              <a:spLocks noChangeArrowheads="1"/>
            </p:cNvSpPr>
            <p:nvPr/>
          </p:nvSpPr>
          <p:spPr bwMode="auto">
            <a:xfrm>
              <a:off x="899" y="1425"/>
              <a:ext cx="593" cy="299"/>
            </a:xfrm>
            <a:prstGeom prst="rect">
              <a:avLst/>
            </a:prstGeom>
            <a:solidFill>
              <a:srgbClr val="CCFFCC">
                <a:alpha val="78038"/>
              </a:srgb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FFCC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099" name="Text Box 204"/>
            <p:cNvSpPr txBox="1">
              <a:spLocks noChangeArrowheads="1"/>
            </p:cNvSpPr>
            <p:nvPr/>
          </p:nvSpPr>
          <p:spPr bwMode="auto">
            <a:xfrm>
              <a:off x="890" y="1383"/>
              <a:ext cx="684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Cadastrar Tabelas</a:t>
              </a:r>
            </a:p>
          </p:txBody>
        </p:sp>
      </p:grp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765175" y="1639888"/>
            <a:ext cx="1943100" cy="431800"/>
            <a:chOff x="765175" y="1619250"/>
            <a:chExt cx="1943100" cy="431800"/>
          </a:xfrm>
        </p:grpSpPr>
        <p:sp>
          <p:nvSpPr>
            <p:cNvPr id="1096" name="Line 208"/>
            <p:cNvSpPr>
              <a:spLocks noChangeShapeType="1"/>
            </p:cNvSpPr>
            <p:nvPr/>
          </p:nvSpPr>
          <p:spPr bwMode="auto">
            <a:xfrm>
              <a:off x="765175" y="1619250"/>
              <a:ext cx="1943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97" name="Line 210"/>
            <p:cNvSpPr>
              <a:spLocks noChangeShapeType="1"/>
            </p:cNvSpPr>
            <p:nvPr/>
          </p:nvSpPr>
          <p:spPr bwMode="auto">
            <a:xfrm>
              <a:off x="765175" y="1619250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5" name="Group 90"/>
          <p:cNvGrpSpPr>
            <a:grpSpLocks/>
          </p:cNvGrpSpPr>
          <p:nvPr/>
        </p:nvGrpSpPr>
        <p:grpSpPr bwMode="auto">
          <a:xfrm>
            <a:off x="2060575" y="1763713"/>
            <a:ext cx="647700" cy="287337"/>
            <a:chOff x="2060575" y="1763713"/>
            <a:chExt cx="647700" cy="287337"/>
          </a:xfrm>
        </p:grpSpPr>
        <p:sp>
          <p:nvSpPr>
            <p:cNvPr id="1094" name="Line 209"/>
            <p:cNvSpPr>
              <a:spLocks noChangeShapeType="1"/>
            </p:cNvSpPr>
            <p:nvPr/>
          </p:nvSpPr>
          <p:spPr bwMode="auto">
            <a:xfrm>
              <a:off x="2060575" y="1763713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95" name="Line 211"/>
            <p:cNvSpPr>
              <a:spLocks noChangeShapeType="1"/>
            </p:cNvSpPr>
            <p:nvPr/>
          </p:nvSpPr>
          <p:spPr bwMode="auto">
            <a:xfrm>
              <a:off x="2060575" y="1763713"/>
              <a:ext cx="0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6" name="Group 87"/>
          <p:cNvGrpSpPr>
            <a:grpSpLocks/>
          </p:cNvGrpSpPr>
          <p:nvPr/>
        </p:nvGrpSpPr>
        <p:grpSpPr bwMode="auto">
          <a:xfrm>
            <a:off x="5157788" y="8335963"/>
            <a:ext cx="1160462" cy="549275"/>
            <a:chOff x="5157788" y="8335963"/>
            <a:chExt cx="1160462" cy="549275"/>
          </a:xfrm>
        </p:grpSpPr>
        <p:sp>
          <p:nvSpPr>
            <p:cNvPr id="1092" name="Rectangle 222"/>
            <p:cNvSpPr>
              <a:spLocks noChangeArrowheads="1"/>
            </p:cNvSpPr>
            <p:nvPr/>
          </p:nvSpPr>
          <p:spPr bwMode="auto">
            <a:xfrm>
              <a:off x="5157788" y="8388350"/>
              <a:ext cx="1160462" cy="431800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093" name="Text Box 220"/>
            <p:cNvSpPr txBox="1">
              <a:spLocks noChangeArrowheads="1"/>
            </p:cNvSpPr>
            <p:nvPr/>
          </p:nvSpPr>
          <p:spPr bwMode="auto">
            <a:xfrm>
              <a:off x="5157788" y="8335963"/>
              <a:ext cx="1150937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 b="1"/>
                <a:t>Identificar Dir. Violado/  Ag. Violador</a:t>
              </a:r>
            </a:p>
          </p:txBody>
        </p:sp>
      </p:grpSp>
      <p:grpSp>
        <p:nvGrpSpPr>
          <p:cNvPr id="17" name="Group 88"/>
          <p:cNvGrpSpPr>
            <a:grpSpLocks/>
          </p:cNvGrpSpPr>
          <p:nvPr/>
        </p:nvGrpSpPr>
        <p:grpSpPr bwMode="auto">
          <a:xfrm>
            <a:off x="2603500" y="8320088"/>
            <a:ext cx="1206500" cy="457200"/>
            <a:chOff x="2603500" y="8320088"/>
            <a:chExt cx="1206500" cy="457200"/>
          </a:xfrm>
        </p:grpSpPr>
        <p:sp>
          <p:nvSpPr>
            <p:cNvPr id="1090" name="Rectangle 221"/>
            <p:cNvSpPr>
              <a:spLocks noChangeArrowheads="1"/>
            </p:cNvSpPr>
            <p:nvPr/>
          </p:nvSpPr>
          <p:spPr bwMode="auto">
            <a:xfrm>
              <a:off x="2636838" y="8335963"/>
              <a:ext cx="1125537" cy="428625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091" name="Text Box 223"/>
            <p:cNvSpPr txBox="1">
              <a:spLocks noChangeArrowheads="1"/>
            </p:cNvSpPr>
            <p:nvPr/>
          </p:nvSpPr>
          <p:spPr bwMode="auto">
            <a:xfrm>
              <a:off x="2603500" y="8320088"/>
              <a:ext cx="12065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Determinar Providência</a:t>
              </a:r>
            </a:p>
          </p:txBody>
        </p:sp>
      </p:grpSp>
      <p:sp>
        <p:nvSpPr>
          <p:cNvPr id="3296" name="AutoShape 224"/>
          <p:cNvSpPr>
            <a:spLocks noChangeArrowheads="1"/>
          </p:cNvSpPr>
          <p:nvPr/>
        </p:nvSpPr>
        <p:spPr bwMode="auto">
          <a:xfrm>
            <a:off x="2781300" y="5076825"/>
            <a:ext cx="792163" cy="936625"/>
          </a:xfrm>
          <a:prstGeom prst="diamond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3297" name="Text Box 225"/>
          <p:cNvSpPr txBox="1">
            <a:spLocks noChangeArrowheads="1"/>
          </p:cNvSpPr>
          <p:nvPr/>
        </p:nvSpPr>
        <p:spPr bwMode="auto">
          <a:xfrm>
            <a:off x="3236913" y="6142038"/>
            <a:ext cx="1223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000" b="1">
                <a:solidFill>
                  <a:srgbClr val="990000"/>
                </a:solidFill>
              </a:rPr>
              <a:t>Denúncia Procedente?</a:t>
            </a:r>
          </a:p>
        </p:txBody>
      </p:sp>
      <p:sp>
        <p:nvSpPr>
          <p:cNvPr id="3298" name="AutoShape 226"/>
          <p:cNvSpPr>
            <a:spLocks noChangeArrowheads="1"/>
          </p:cNvSpPr>
          <p:nvPr/>
        </p:nvSpPr>
        <p:spPr bwMode="auto">
          <a:xfrm>
            <a:off x="2781300" y="6227763"/>
            <a:ext cx="792163" cy="936625"/>
          </a:xfrm>
          <a:prstGeom prst="diamond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99" name="Text Box 227"/>
          <p:cNvSpPr txBox="1">
            <a:spLocks noChangeArrowheads="1"/>
          </p:cNvSpPr>
          <p:nvPr/>
        </p:nvSpPr>
        <p:spPr bwMode="auto">
          <a:xfrm>
            <a:off x="1546225" y="5229225"/>
            <a:ext cx="1368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000" b="1">
                <a:solidFill>
                  <a:srgbClr val="990000"/>
                </a:solidFill>
              </a:rPr>
              <a:t>Cri/Adolescente Grp/Comunidade cadastrado(s)?</a:t>
            </a:r>
          </a:p>
        </p:txBody>
      </p:sp>
      <p:sp>
        <p:nvSpPr>
          <p:cNvPr id="3300" name="Text Box 228"/>
          <p:cNvSpPr txBox="1">
            <a:spLocks noChangeArrowheads="1"/>
          </p:cNvSpPr>
          <p:nvPr/>
        </p:nvSpPr>
        <p:spPr bwMode="auto">
          <a:xfrm>
            <a:off x="2419350" y="7212013"/>
            <a:ext cx="12239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000"/>
              <a:t>Sim</a:t>
            </a:r>
          </a:p>
        </p:txBody>
      </p:sp>
      <p:sp>
        <p:nvSpPr>
          <p:cNvPr id="3301" name="Text Box 229"/>
          <p:cNvSpPr txBox="1">
            <a:spLocks noChangeArrowheads="1"/>
          </p:cNvSpPr>
          <p:nvPr/>
        </p:nvSpPr>
        <p:spPr bwMode="auto">
          <a:xfrm>
            <a:off x="1914525" y="6472238"/>
            <a:ext cx="12239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000"/>
              <a:t>Não</a:t>
            </a:r>
          </a:p>
        </p:txBody>
      </p:sp>
      <p:grpSp>
        <p:nvGrpSpPr>
          <p:cNvPr id="18" name="Group 93"/>
          <p:cNvGrpSpPr>
            <a:grpSpLocks/>
          </p:cNvGrpSpPr>
          <p:nvPr/>
        </p:nvGrpSpPr>
        <p:grpSpPr bwMode="auto">
          <a:xfrm>
            <a:off x="5229225" y="6443663"/>
            <a:ext cx="1125538" cy="457200"/>
            <a:chOff x="5229225" y="6443663"/>
            <a:chExt cx="1125538" cy="457200"/>
          </a:xfrm>
        </p:grpSpPr>
        <p:sp>
          <p:nvSpPr>
            <p:cNvPr id="1088" name="Rectangle 230"/>
            <p:cNvSpPr>
              <a:spLocks noChangeArrowheads="1"/>
            </p:cNvSpPr>
            <p:nvPr/>
          </p:nvSpPr>
          <p:spPr bwMode="auto">
            <a:xfrm>
              <a:off x="5229225" y="6443663"/>
              <a:ext cx="1125538" cy="428625"/>
            </a:xfrm>
            <a:prstGeom prst="rect">
              <a:avLst/>
            </a:prstGeom>
            <a:solidFill>
              <a:schemeClr val="accent1">
                <a:alpha val="96861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1089" name="Text Box 231"/>
            <p:cNvSpPr txBox="1">
              <a:spLocks noChangeArrowheads="1"/>
            </p:cNvSpPr>
            <p:nvPr/>
          </p:nvSpPr>
          <p:spPr bwMode="auto">
            <a:xfrm>
              <a:off x="5229225" y="6443663"/>
              <a:ext cx="1049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200" b="1"/>
                <a:t>Associar à Denúncia</a:t>
              </a:r>
            </a:p>
          </p:txBody>
        </p:sp>
      </p:grpSp>
      <p:grpSp>
        <p:nvGrpSpPr>
          <p:cNvPr id="19" name="Group 83"/>
          <p:cNvGrpSpPr>
            <a:grpSpLocks/>
          </p:cNvGrpSpPr>
          <p:nvPr/>
        </p:nvGrpSpPr>
        <p:grpSpPr bwMode="auto">
          <a:xfrm>
            <a:off x="1738313" y="3295650"/>
            <a:ext cx="1368425" cy="244475"/>
            <a:chOff x="1738313" y="3295650"/>
            <a:chExt cx="1368425" cy="244475"/>
          </a:xfrm>
        </p:grpSpPr>
        <p:sp>
          <p:nvSpPr>
            <p:cNvPr id="1086" name="Line 219"/>
            <p:cNvSpPr>
              <a:spLocks noChangeShapeType="1"/>
            </p:cNvSpPr>
            <p:nvPr/>
          </p:nvSpPr>
          <p:spPr bwMode="auto">
            <a:xfrm flipH="1">
              <a:off x="1916113" y="3492500"/>
              <a:ext cx="936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87" name="Text Box 234"/>
            <p:cNvSpPr txBox="1">
              <a:spLocks noChangeArrowheads="1"/>
            </p:cNvSpPr>
            <p:nvPr/>
          </p:nvSpPr>
          <p:spPr bwMode="auto">
            <a:xfrm>
              <a:off x="1738313" y="3295650"/>
              <a:ext cx="13684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/>
                <a:t>Sim</a:t>
              </a:r>
            </a:p>
          </p:txBody>
        </p:sp>
      </p:grpSp>
      <p:sp>
        <p:nvSpPr>
          <p:cNvPr id="3319" name="Line 247"/>
          <p:cNvSpPr>
            <a:spLocks noChangeShapeType="1"/>
          </p:cNvSpPr>
          <p:nvPr/>
        </p:nvSpPr>
        <p:spPr bwMode="auto">
          <a:xfrm>
            <a:off x="5805488" y="5724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24" name="Line 252"/>
          <p:cNvSpPr>
            <a:spLocks noChangeShapeType="1"/>
          </p:cNvSpPr>
          <p:nvPr/>
        </p:nvSpPr>
        <p:spPr bwMode="auto">
          <a:xfrm>
            <a:off x="3189288" y="485933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25" name="Line 253"/>
          <p:cNvSpPr>
            <a:spLocks noChangeShapeType="1"/>
          </p:cNvSpPr>
          <p:nvPr/>
        </p:nvSpPr>
        <p:spPr bwMode="auto">
          <a:xfrm flipH="1">
            <a:off x="1700213" y="665956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27" name="Line 255"/>
          <p:cNvSpPr>
            <a:spLocks noChangeShapeType="1"/>
          </p:cNvSpPr>
          <p:nvPr/>
        </p:nvSpPr>
        <p:spPr bwMode="auto">
          <a:xfrm flipH="1">
            <a:off x="3933825" y="8532813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28" name="Line 256"/>
          <p:cNvSpPr>
            <a:spLocks noChangeShapeType="1"/>
          </p:cNvSpPr>
          <p:nvPr/>
        </p:nvSpPr>
        <p:spPr bwMode="auto">
          <a:xfrm flipH="1">
            <a:off x="1671638" y="85042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29" name="Line 257"/>
          <p:cNvSpPr>
            <a:spLocks noChangeShapeType="1"/>
          </p:cNvSpPr>
          <p:nvPr/>
        </p:nvSpPr>
        <p:spPr bwMode="auto">
          <a:xfrm>
            <a:off x="3251200" y="27717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30" name="Line 258"/>
          <p:cNvSpPr>
            <a:spLocks noChangeShapeType="1"/>
          </p:cNvSpPr>
          <p:nvPr/>
        </p:nvSpPr>
        <p:spPr bwMode="auto">
          <a:xfrm flipV="1">
            <a:off x="1003300" y="78851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31" name="Line 259"/>
          <p:cNvSpPr>
            <a:spLocks noChangeShapeType="1"/>
          </p:cNvSpPr>
          <p:nvPr/>
        </p:nvSpPr>
        <p:spPr bwMode="auto">
          <a:xfrm flipV="1">
            <a:off x="981075" y="69580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32" name="Line 260"/>
          <p:cNvSpPr>
            <a:spLocks noChangeShapeType="1"/>
          </p:cNvSpPr>
          <p:nvPr/>
        </p:nvSpPr>
        <p:spPr bwMode="auto">
          <a:xfrm>
            <a:off x="5805488" y="78120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34" name="Line 262"/>
          <p:cNvSpPr>
            <a:spLocks noChangeShapeType="1"/>
          </p:cNvSpPr>
          <p:nvPr/>
        </p:nvSpPr>
        <p:spPr bwMode="auto">
          <a:xfrm flipH="1">
            <a:off x="3563938" y="6678613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0" name="Group 84"/>
          <p:cNvGrpSpPr>
            <a:grpSpLocks/>
          </p:cNvGrpSpPr>
          <p:nvPr/>
        </p:nvGrpSpPr>
        <p:grpSpPr bwMode="auto">
          <a:xfrm>
            <a:off x="3227388" y="3962400"/>
            <a:ext cx="1368425" cy="322263"/>
            <a:chOff x="3227388" y="3962400"/>
            <a:chExt cx="1368425" cy="322263"/>
          </a:xfrm>
        </p:grpSpPr>
        <p:sp>
          <p:nvSpPr>
            <p:cNvPr id="1084" name="Line 232"/>
            <p:cNvSpPr>
              <a:spLocks noChangeShapeType="1"/>
            </p:cNvSpPr>
            <p:nvPr/>
          </p:nvSpPr>
          <p:spPr bwMode="auto">
            <a:xfrm>
              <a:off x="3255963" y="3995738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85" name="Text Box 263"/>
            <p:cNvSpPr txBox="1">
              <a:spLocks noChangeArrowheads="1"/>
            </p:cNvSpPr>
            <p:nvPr/>
          </p:nvSpPr>
          <p:spPr bwMode="auto">
            <a:xfrm>
              <a:off x="3227388" y="3962400"/>
              <a:ext cx="13684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sz="1000"/>
                <a:t>Não</a:t>
              </a:r>
            </a:p>
          </p:txBody>
        </p:sp>
      </p:grpSp>
      <p:grpSp>
        <p:nvGrpSpPr>
          <p:cNvPr id="21" name="Group 94"/>
          <p:cNvGrpSpPr>
            <a:grpSpLocks/>
          </p:cNvGrpSpPr>
          <p:nvPr/>
        </p:nvGrpSpPr>
        <p:grpSpPr bwMode="auto">
          <a:xfrm>
            <a:off x="2571750" y="5949950"/>
            <a:ext cx="608013" cy="277813"/>
            <a:chOff x="2571744" y="5949950"/>
            <a:chExt cx="608019" cy="277813"/>
          </a:xfrm>
        </p:grpSpPr>
        <p:sp>
          <p:nvSpPr>
            <p:cNvPr id="1082" name="Line 251"/>
            <p:cNvSpPr>
              <a:spLocks noChangeShapeType="1"/>
            </p:cNvSpPr>
            <p:nvPr/>
          </p:nvSpPr>
          <p:spPr bwMode="auto">
            <a:xfrm>
              <a:off x="3179763" y="6011863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83" name="Text Box 264"/>
            <p:cNvSpPr txBox="1">
              <a:spLocks noChangeArrowheads="1"/>
            </p:cNvSpPr>
            <p:nvPr/>
          </p:nvSpPr>
          <p:spPr bwMode="auto">
            <a:xfrm>
              <a:off x="2571744" y="5949950"/>
              <a:ext cx="5032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pt-BR" sz="1000"/>
                <a:t>Sim</a:t>
              </a:r>
            </a:p>
          </p:txBody>
        </p:sp>
      </p:grpSp>
      <p:grpSp>
        <p:nvGrpSpPr>
          <p:cNvPr id="22" name="Group 91"/>
          <p:cNvGrpSpPr>
            <a:grpSpLocks/>
          </p:cNvGrpSpPr>
          <p:nvPr/>
        </p:nvGrpSpPr>
        <p:grpSpPr bwMode="auto">
          <a:xfrm>
            <a:off x="3573463" y="5345113"/>
            <a:ext cx="1584325" cy="244475"/>
            <a:chOff x="3573463" y="5345113"/>
            <a:chExt cx="1584325" cy="244475"/>
          </a:xfrm>
        </p:grpSpPr>
        <p:sp>
          <p:nvSpPr>
            <p:cNvPr id="1080" name="Line 261"/>
            <p:cNvSpPr>
              <a:spLocks noChangeShapeType="1"/>
            </p:cNvSpPr>
            <p:nvPr/>
          </p:nvSpPr>
          <p:spPr bwMode="auto">
            <a:xfrm>
              <a:off x="3573463" y="5546725"/>
              <a:ext cx="1584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81" name="Text Box 265"/>
            <p:cNvSpPr txBox="1">
              <a:spLocks noChangeArrowheads="1"/>
            </p:cNvSpPr>
            <p:nvPr/>
          </p:nvSpPr>
          <p:spPr bwMode="auto">
            <a:xfrm>
              <a:off x="3602038" y="5345113"/>
              <a:ext cx="10509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/>
                <a:t>Não</a:t>
              </a:r>
            </a:p>
          </p:txBody>
        </p:sp>
      </p:grpSp>
      <p:grpSp>
        <p:nvGrpSpPr>
          <p:cNvPr id="23" name="Group 92"/>
          <p:cNvGrpSpPr>
            <a:grpSpLocks/>
          </p:cNvGrpSpPr>
          <p:nvPr/>
        </p:nvGrpSpPr>
        <p:grpSpPr bwMode="auto">
          <a:xfrm>
            <a:off x="3179763" y="7164388"/>
            <a:ext cx="2016125" cy="388937"/>
            <a:chOff x="3179763" y="7164388"/>
            <a:chExt cx="2016125" cy="388937"/>
          </a:xfrm>
        </p:grpSpPr>
        <p:grpSp>
          <p:nvGrpSpPr>
            <p:cNvPr id="1076" name="Group 86"/>
            <p:cNvGrpSpPr>
              <a:grpSpLocks/>
            </p:cNvGrpSpPr>
            <p:nvPr/>
          </p:nvGrpSpPr>
          <p:grpSpPr bwMode="auto">
            <a:xfrm>
              <a:off x="3179763" y="7164388"/>
              <a:ext cx="2016125" cy="360362"/>
              <a:chOff x="3179763" y="7164388"/>
              <a:chExt cx="2016125" cy="360362"/>
            </a:xfrm>
          </p:grpSpPr>
          <p:sp>
            <p:nvSpPr>
              <p:cNvPr id="1078" name="Line 249"/>
              <p:cNvSpPr>
                <a:spLocks noChangeShapeType="1"/>
              </p:cNvSpPr>
              <p:nvPr/>
            </p:nvSpPr>
            <p:spPr bwMode="auto">
              <a:xfrm>
                <a:off x="3179763" y="7524750"/>
                <a:ext cx="20161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79" name="Line 250"/>
              <p:cNvSpPr>
                <a:spLocks noChangeShapeType="1"/>
              </p:cNvSpPr>
              <p:nvPr/>
            </p:nvSpPr>
            <p:spPr bwMode="auto">
              <a:xfrm>
                <a:off x="3179763" y="7164388"/>
                <a:ext cx="0" cy="3603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077" name="Text Box 266"/>
            <p:cNvSpPr txBox="1">
              <a:spLocks noChangeArrowheads="1"/>
            </p:cNvSpPr>
            <p:nvPr/>
          </p:nvSpPr>
          <p:spPr bwMode="auto">
            <a:xfrm>
              <a:off x="3644900" y="7308850"/>
              <a:ext cx="12239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sz="1000"/>
                <a:t>(Tipificar Artigo)</a:t>
              </a:r>
            </a:p>
          </p:txBody>
        </p:sp>
      </p:grpSp>
      <p:sp>
        <p:nvSpPr>
          <p:cNvPr id="3340" name="Line 268"/>
          <p:cNvSpPr>
            <a:spLocks noChangeShapeType="1"/>
          </p:cNvSpPr>
          <p:nvPr/>
        </p:nvSpPr>
        <p:spPr bwMode="auto">
          <a:xfrm>
            <a:off x="3328988" y="19177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71" name="Text Box 2"/>
          <p:cNvSpPr txBox="1">
            <a:spLocks noChangeArrowheads="1"/>
          </p:cNvSpPr>
          <p:nvPr/>
        </p:nvSpPr>
        <p:spPr bwMode="auto">
          <a:xfrm>
            <a:off x="428625" y="928688"/>
            <a:ext cx="328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000">
                <a:latin typeface="Times New Roman" pitchFamily="18" charset="0"/>
              </a:rPr>
              <a:t> </a:t>
            </a:r>
            <a:r>
              <a:rPr lang="pt-BR" sz="2000" b="1"/>
              <a:t>FLUXO</a:t>
            </a:r>
            <a:endParaRPr lang="en-US" sz="2000" b="1"/>
          </a:p>
        </p:txBody>
      </p:sp>
      <p:graphicFrame>
        <p:nvGraphicFramePr>
          <p:cNvPr id="1027" name="Object 96"/>
          <p:cNvGraphicFramePr>
            <a:graphicFrameLocks noChangeAspect="1"/>
          </p:cNvGraphicFramePr>
          <p:nvPr/>
        </p:nvGraphicFramePr>
        <p:xfrm>
          <a:off x="5500688" y="142875"/>
          <a:ext cx="122396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Imagem de bitmap" r:id="rId3" imgW="1380952" imgH="895238" progId="PBrush">
                  <p:embed/>
                </p:oleObj>
              </mc:Choice>
              <mc:Fallback>
                <p:oleObj name="Imagem de bitmap" r:id="rId3" imgW="1380952" imgH="895238" progId="PBrush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142875"/>
                        <a:ext cx="1223962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121"/>
          <p:cNvGrpSpPr>
            <a:grpSpLocks/>
          </p:cNvGrpSpPr>
          <p:nvPr/>
        </p:nvGrpSpPr>
        <p:grpSpPr bwMode="auto">
          <a:xfrm>
            <a:off x="214313" y="3429000"/>
            <a:ext cx="280987" cy="4167188"/>
            <a:chOff x="214290" y="3428992"/>
            <a:chExt cx="280990" cy="4167217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280966" y="3428992"/>
              <a:ext cx="21431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>
              <a:off x="-1826456" y="5469738"/>
              <a:ext cx="4143404" cy="619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5" name="Line 209"/>
            <p:cNvSpPr>
              <a:spLocks noChangeShapeType="1"/>
            </p:cNvSpPr>
            <p:nvPr/>
          </p:nvSpPr>
          <p:spPr bwMode="auto">
            <a:xfrm>
              <a:off x="247628" y="7596209"/>
              <a:ext cx="219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98" name="Tabela 97"/>
          <p:cNvGraphicFramePr>
            <a:graphicFrameLocks noGrp="1"/>
          </p:cNvGraphicFramePr>
          <p:nvPr/>
        </p:nvGraphicFramePr>
        <p:xfrm>
          <a:off x="980728" y="323528"/>
          <a:ext cx="4572000" cy="460943"/>
        </p:xfrm>
        <a:graphic>
          <a:graphicData uri="http://schemas.openxmlformats.org/drawingml/2006/table">
            <a:tbl>
              <a:tblPr/>
              <a:tblGrid>
                <a:gridCol w="523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72" marR="3447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  <a:tab pos="2700020" algn="ctr"/>
                          <a:tab pos="5400040" algn="r"/>
                        </a:tabLst>
                      </a:pPr>
                      <a:r>
                        <a:rPr lang="pt-BR" sz="900" b="1" dirty="0">
                          <a:latin typeface="Arial"/>
                          <a:ea typeface="Times New Roman"/>
                          <a:cs typeface="Times New Roman"/>
                        </a:rPr>
                        <a:t>ESTADO DE SANTA CATARINA</a:t>
                      </a: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  <a:tab pos="2700020" algn="ctr"/>
                          <a:tab pos="5400040" algn="r"/>
                        </a:tabLst>
                      </a:pPr>
                      <a:r>
                        <a:rPr lang="pt-BR" sz="700" dirty="0">
                          <a:latin typeface="Arial"/>
                          <a:ea typeface="Times New Roman"/>
                          <a:cs typeface="Times New Roman"/>
                        </a:rPr>
                        <a:t>SECRETARIA DE ESTADO DA ASSISTÊNCIA SOCIAL, TRABALHO E HABITAÇÃO</a:t>
                      </a: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700" dirty="0">
                          <a:latin typeface="Garamond"/>
                          <a:ea typeface="Times New Roman"/>
                          <a:cs typeface="Times New Roman"/>
                        </a:rPr>
                        <a:t>Av. Mauro Ramos, 722 - Centro - 88.020-300 - Fone 48 229-3600 – Fax: 48 229-3618 - Florianópolis – SC   </a:t>
                      </a: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e-mail: </a:t>
                      </a:r>
                      <a:r>
                        <a:rPr lang="pt-BR" sz="7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sst@sst.sc.gov.br</a:t>
                      </a:r>
                      <a:r>
                        <a:rPr lang="pt-BR" sz="700" dirty="0">
                          <a:latin typeface="Times New Roman"/>
                          <a:ea typeface="Times New Roman"/>
                          <a:cs typeface="Times New Roman"/>
                        </a:rPr>
                        <a:t>/sipia@sst.sc.gov.br  - </a:t>
                      </a:r>
                      <a:r>
                        <a:rPr lang="pt-BR" sz="7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www.sst.sc.gov.br</a:t>
                      </a: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72" marR="3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25" name="Imagem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2656" y="179512"/>
            <a:ext cx="587376" cy="644525"/>
          </a:xfrm>
          <a:prstGeom prst="rect">
            <a:avLst/>
          </a:prstGeom>
          <a:noFill/>
        </p:spPr>
      </p:pic>
      <p:cxnSp>
        <p:nvCxnSpPr>
          <p:cNvPr id="105" name="Conector reto 104"/>
          <p:cNvCxnSpPr/>
          <p:nvPr/>
        </p:nvCxnSpPr>
        <p:spPr>
          <a:xfrm>
            <a:off x="332656" y="899592"/>
            <a:ext cx="633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6" dur="500"/>
                                        <p:tgtEl>
                                          <p:spTgt spid="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500"/>
                                        <p:tgtEl>
                                          <p:spTgt spid="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4" dur="500"/>
                                        <p:tgtEl>
                                          <p:spTgt spid="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6" grpId="0" animBg="1"/>
      <p:bldP spid="3297" grpId="0"/>
      <p:bldP spid="3298" grpId="0" animBg="1"/>
      <p:bldP spid="3299" grpId="0"/>
      <p:bldP spid="3300" grpId="0"/>
      <p:bldP spid="3301" grpId="0"/>
      <p:bldP spid="3319" grpId="0" animBg="1"/>
      <p:bldP spid="3324" grpId="0" animBg="1"/>
      <p:bldP spid="3325" grpId="0" animBg="1"/>
      <p:bldP spid="3327" grpId="0" animBg="1"/>
      <p:bldP spid="3328" grpId="0" animBg="1"/>
      <p:bldP spid="3329" grpId="0" animBg="1"/>
      <p:bldP spid="3330" grpId="0" animBg="1"/>
      <p:bldP spid="3331" grpId="0" animBg="1"/>
      <p:bldP spid="3332" grpId="0" animBg="1"/>
      <p:bldP spid="3334" grpId="0" animBg="1"/>
      <p:bldP spid="3340" grpId="0" animBg="1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105</Words>
  <Application>Microsoft Office PowerPoint</Application>
  <PresentationFormat>Apresentação na tela (4:3)</PresentationFormat>
  <Paragraphs>30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Garamond</vt:lpstr>
      <vt:lpstr>Times New Roman</vt:lpstr>
      <vt:lpstr>Design padrão</vt:lpstr>
      <vt:lpstr>Imagem de bitmap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beatriz</cp:lastModifiedBy>
  <cp:revision>75</cp:revision>
  <dcterms:created xsi:type="dcterms:W3CDTF">2009-09-09T02:24:56Z</dcterms:created>
  <dcterms:modified xsi:type="dcterms:W3CDTF">2016-10-07T12:51:31Z</dcterms:modified>
</cp:coreProperties>
</file>