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57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19/06/2017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23528" y="44624"/>
            <a:ext cx="864096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 </a:t>
            </a:r>
            <a:r>
              <a:rPr lang="pt-BR" sz="1600" b="1" dirty="0"/>
              <a:t>RESOLUÇÃO </a:t>
            </a:r>
            <a:r>
              <a:rPr lang="pt-BR" sz="1600" b="1" dirty="0" smtClean="0"/>
              <a:t>do CEAS Nº </a:t>
            </a:r>
            <a:r>
              <a:rPr lang="pt-BR" sz="1600" b="1" dirty="0"/>
              <a:t>16 de 23 de novembro de </a:t>
            </a:r>
            <a:r>
              <a:rPr lang="pt-BR" sz="1600" b="1" dirty="0" smtClean="0"/>
              <a:t>2016:</a:t>
            </a:r>
            <a:endParaRPr lang="pt-BR" sz="1600" dirty="0"/>
          </a:p>
          <a:p>
            <a:pPr algn="just"/>
            <a:endParaRPr lang="pt-BR" sz="1600" dirty="0"/>
          </a:p>
          <a:p>
            <a:pPr algn="just"/>
            <a:r>
              <a:rPr lang="pt-BR" sz="1600" b="1" dirty="0"/>
              <a:t>Art. 15 </a:t>
            </a:r>
            <a:r>
              <a:rPr lang="pt-BR" sz="1600" dirty="0"/>
              <a:t>A </a:t>
            </a:r>
            <a:r>
              <a:rPr lang="pt-BR" sz="1600" dirty="0">
                <a:solidFill>
                  <a:srgbClr val="FF0000"/>
                </a:solidFill>
              </a:rPr>
              <a:t>equipe psicossocial </a:t>
            </a:r>
            <a:r>
              <a:rPr lang="pt-BR" sz="1600" dirty="0"/>
              <a:t>que compõem as equipes de referência dos serviços dos </a:t>
            </a:r>
            <a:r>
              <a:rPr lang="pt-BR" sz="1600" dirty="0" smtClean="0"/>
              <a:t>CRAS </a:t>
            </a:r>
            <a:r>
              <a:rPr lang="pt-BR" sz="1600" dirty="0"/>
              <a:t>e dos </a:t>
            </a:r>
            <a:r>
              <a:rPr lang="pt-BR" sz="1600" dirty="0" smtClean="0"/>
              <a:t>CREAS </a:t>
            </a:r>
            <a:r>
              <a:rPr lang="pt-BR" sz="1600" dirty="0"/>
              <a:t>(local ou regional), ao identificar demanda por Benefícios Eventuais </a:t>
            </a:r>
            <a:r>
              <a:rPr lang="pt-BR" sz="1600" dirty="0">
                <a:solidFill>
                  <a:srgbClr val="FF0000"/>
                </a:solidFill>
              </a:rPr>
              <a:t>poderá concedê-los</a:t>
            </a:r>
            <a:r>
              <a:rPr lang="pt-BR" sz="1600" dirty="0"/>
              <a:t>, </a:t>
            </a:r>
            <a:r>
              <a:rPr lang="pt-BR" sz="1600" b="1" u="sng" dirty="0" smtClean="0">
                <a:solidFill>
                  <a:srgbClr val="FF0000"/>
                </a:solidFill>
              </a:rPr>
              <a:t>APÓS A ACOLHIDA. </a:t>
            </a:r>
            <a:endParaRPr lang="pt-BR" sz="1600" b="1" u="sng" dirty="0">
              <a:solidFill>
                <a:srgbClr val="FF0000"/>
              </a:solidFill>
            </a:endParaRPr>
          </a:p>
          <a:p>
            <a:pPr algn="just"/>
            <a:r>
              <a:rPr lang="pt-BR" sz="1600" dirty="0"/>
              <a:t>I - </a:t>
            </a:r>
            <a:r>
              <a:rPr lang="pt-BR" sz="1600" dirty="0" smtClean="0"/>
              <a:t>... </a:t>
            </a:r>
            <a:endParaRPr lang="pt-BR" sz="1600" dirty="0"/>
          </a:p>
          <a:p>
            <a:pPr algn="just"/>
            <a:r>
              <a:rPr lang="pt-BR" sz="1600" dirty="0"/>
              <a:t>II - Nestas condições, </a:t>
            </a:r>
            <a:r>
              <a:rPr lang="pt-BR" sz="1600" dirty="0">
                <a:solidFill>
                  <a:srgbClr val="FF0000"/>
                </a:solidFill>
              </a:rPr>
              <a:t>a equipe de referência psicossocial </a:t>
            </a:r>
            <a:r>
              <a:rPr lang="pt-BR" sz="1600" dirty="0"/>
              <a:t>dos serviços </a:t>
            </a:r>
            <a:r>
              <a:rPr lang="pt-BR" sz="1600" dirty="0" err="1"/>
              <a:t>socioassistenciais</a:t>
            </a:r>
            <a:r>
              <a:rPr lang="pt-BR" sz="1600" dirty="0"/>
              <a:t> </a:t>
            </a:r>
            <a:r>
              <a:rPr lang="pt-BR" sz="1600" dirty="0">
                <a:solidFill>
                  <a:srgbClr val="FF0000"/>
                </a:solidFill>
              </a:rPr>
              <a:t>poderá conceder Benefícios Eventuais</a:t>
            </a:r>
            <a:r>
              <a:rPr lang="pt-BR" sz="1600" dirty="0"/>
              <a:t>, de acordo com as normativas legais de cada profissão, </a:t>
            </a:r>
            <a:r>
              <a:rPr lang="pt-BR" sz="1600" dirty="0">
                <a:solidFill>
                  <a:srgbClr val="FF0000"/>
                </a:solidFill>
              </a:rPr>
              <a:t>após a acolhida do usuário. </a:t>
            </a:r>
          </a:p>
          <a:p>
            <a:pPr algn="just"/>
            <a:r>
              <a:rPr lang="pt-BR" sz="1600" dirty="0"/>
              <a:t>III - O atendimento das famílias com beneficiários que estão em </a:t>
            </a:r>
            <a:r>
              <a:rPr lang="pt-BR" sz="1600" dirty="0">
                <a:solidFill>
                  <a:srgbClr val="FF0000"/>
                </a:solidFill>
              </a:rPr>
              <a:t>serviços de acolhimento da rede </a:t>
            </a:r>
            <a:r>
              <a:rPr lang="pt-BR" sz="1600" dirty="0" err="1">
                <a:solidFill>
                  <a:srgbClr val="FF0000"/>
                </a:solidFill>
              </a:rPr>
              <a:t>socioassistencial</a:t>
            </a:r>
            <a:r>
              <a:rPr lang="pt-BR" sz="1600" dirty="0"/>
              <a:t> terá como foco a reconstrução e o fortalecimento dos vínculos familiares e comunitários, a reintegração familiar e a garantia dos direitos </a:t>
            </a:r>
            <a:r>
              <a:rPr lang="pt-BR" sz="1600" dirty="0" err="1"/>
              <a:t>socioassistenciais</a:t>
            </a:r>
            <a:r>
              <a:rPr lang="pt-BR" sz="1600" dirty="0"/>
              <a:t>. </a:t>
            </a:r>
          </a:p>
          <a:p>
            <a:pPr algn="just"/>
            <a:r>
              <a:rPr lang="pt-BR" sz="1600" dirty="0"/>
              <a:t>IV - </a:t>
            </a:r>
            <a:r>
              <a:rPr lang="pt-BR" sz="1600" dirty="0">
                <a:solidFill>
                  <a:srgbClr val="FF0000"/>
                </a:solidFill>
              </a:rPr>
              <a:t>Quando os equipamentos forem os locais de oferta de Benefícios Eventuais</a:t>
            </a:r>
            <a:r>
              <a:rPr lang="pt-BR" sz="1600" dirty="0"/>
              <a:t>, </a:t>
            </a:r>
            <a:r>
              <a:rPr lang="pt-BR" sz="1600" dirty="0" smtClean="0"/>
              <a:t>DEVERÁ SER </a:t>
            </a:r>
            <a:r>
              <a:rPr lang="pt-BR" sz="1600" dirty="0" smtClean="0">
                <a:solidFill>
                  <a:srgbClr val="FF0000"/>
                </a:solidFill>
              </a:rPr>
              <a:t>AMPLIADO O NÚMERO DE PROFISSIONAIS QUE COMPÕEM OBRIGATORIAMENTE A EQUIPE DE </a:t>
            </a:r>
            <a:r>
              <a:rPr lang="pt-BR" sz="1600" dirty="0" err="1" smtClean="0">
                <a:solidFill>
                  <a:srgbClr val="FF0000"/>
                </a:solidFill>
              </a:rPr>
              <a:t>REFERÊNCia</a:t>
            </a:r>
            <a:r>
              <a:rPr lang="pt-BR" sz="1600" dirty="0"/>
              <a:t>, estabelecida na NOB-RH/SUAS e na Resolução CNAS nº 17, de 20 de junho de 2011, </a:t>
            </a:r>
            <a:r>
              <a:rPr lang="pt-BR" sz="1600" dirty="0">
                <a:solidFill>
                  <a:srgbClr val="FF0000"/>
                </a:solidFill>
              </a:rPr>
              <a:t>e contar com espaço físico adequado para além</a:t>
            </a:r>
            <a:r>
              <a:rPr lang="pt-BR" sz="1600" dirty="0"/>
              <a:t> daqueles necessários para a oferta dos serviços, </a:t>
            </a:r>
            <a:r>
              <a:rPr lang="pt-BR" sz="1600" b="1" dirty="0">
                <a:solidFill>
                  <a:srgbClr val="FF0000"/>
                </a:solidFill>
              </a:rPr>
              <a:t>visando não prejudicar a oferta dos principais serviços </a:t>
            </a:r>
            <a:r>
              <a:rPr lang="pt-BR" sz="1600" b="1" dirty="0" smtClean="0">
                <a:solidFill>
                  <a:srgbClr val="FF0000"/>
                </a:solidFill>
              </a:rPr>
              <a:t>PAIF </a:t>
            </a:r>
            <a:r>
              <a:rPr lang="pt-BR" sz="1600" b="1" dirty="0">
                <a:solidFill>
                  <a:srgbClr val="FF0000"/>
                </a:solidFill>
              </a:rPr>
              <a:t>e </a:t>
            </a:r>
            <a:r>
              <a:rPr lang="pt-BR" sz="1600" b="1" dirty="0" smtClean="0">
                <a:solidFill>
                  <a:srgbClr val="FF0000"/>
                </a:solidFill>
              </a:rPr>
              <a:t>PAEFI</a:t>
            </a:r>
            <a:r>
              <a:rPr lang="pt-BR" sz="1600" b="1" dirty="0">
                <a:solidFill>
                  <a:srgbClr val="FF0000"/>
                </a:solidFill>
              </a:rPr>
              <a:t>. </a:t>
            </a:r>
          </a:p>
          <a:p>
            <a:pPr algn="just"/>
            <a:r>
              <a:rPr lang="pt-BR" sz="1600" dirty="0"/>
              <a:t>V - O atendimento das famílias residentes em territórios </a:t>
            </a:r>
            <a:r>
              <a:rPr lang="pt-BR" sz="1600" dirty="0">
                <a:solidFill>
                  <a:srgbClr val="FF0000"/>
                </a:solidFill>
              </a:rPr>
              <a:t>sem cobertura de CRAS e CREAS</a:t>
            </a:r>
            <a:r>
              <a:rPr lang="pt-BR" sz="1600" dirty="0"/>
              <a:t>, até sua implementação, </a:t>
            </a:r>
            <a:r>
              <a:rPr lang="pt-BR" sz="1600" dirty="0">
                <a:solidFill>
                  <a:srgbClr val="FF0000"/>
                </a:solidFill>
              </a:rPr>
              <a:t>será realizado por assistente social da Gestão</a:t>
            </a:r>
            <a:r>
              <a:rPr lang="pt-BR" sz="1600" dirty="0"/>
              <a:t> do SUAS </a:t>
            </a:r>
            <a:r>
              <a:rPr lang="pt-BR" sz="1600" dirty="0">
                <a:solidFill>
                  <a:srgbClr val="FF0000"/>
                </a:solidFill>
              </a:rPr>
              <a:t>quando for de município de pequeno porte I, II e médio </a:t>
            </a:r>
            <a:r>
              <a:rPr lang="pt-BR" sz="1600" dirty="0"/>
              <a:t>e </a:t>
            </a:r>
            <a:r>
              <a:rPr lang="pt-BR" sz="1600" dirty="0">
                <a:solidFill>
                  <a:srgbClr val="FF0000"/>
                </a:solidFill>
              </a:rPr>
              <a:t>Gestão de Benefícios Assistenciais quando for município de grande porte </a:t>
            </a:r>
            <a:r>
              <a:rPr lang="pt-BR" sz="1600" dirty="0"/>
              <a:t>e metrópole, que elaborarão estratégias condizentes com as previstas na Resolução CIT nº 07, de 10 de setembro de 2009. </a:t>
            </a:r>
          </a:p>
          <a:p>
            <a:pPr algn="just"/>
            <a:r>
              <a:rPr lang="pt-BR" sz="1600" dirty="0"/>
              <a:t>VI - A equipe do CRAS ou equipe técnica da proteção social básica deve atualizar, periodicamente, por meio de dados da vigilância </a:t>
            </a:r>
            <a:r>
              <a:rPr lang="pt-BR" sz="1600" dirty="0" err="1"/>
              <a:t>socioassistencial</a:t>
            </a:r>
            <a:r>
              <a:rPr lang="pt-BR" sz="1600" dirty="0"/>
              <a:t>, o diagnóstico do território, especificando a quantidade e as características das famílias com membros beneficiários de Benefícios Eventuais e os serviços </a:t>
            </a:r>
            <a:r>
              <a:rPr lang="pt-BR" sz="1600" dirty="0" err="1"/>
              <a:t>socioassistenciais</a:t>
            </a:r>
            <a:r>
              <a:rPr lang="pt-BR" sz="1600" dirty="0"/>
              <a:t> necessários para atendimento destas famílias. </a:t>
            </a:r>
          </a:p>
        </p:txBody>
      </p:sp>
    </p:spTree>
    <p:extLst>
      <p:ext uri="{BB962C8B-B14F-4D97-AF65-F5344CB8AC3E}">
        <p14:creationId xmlns:p14="http://schemas.microsoft.com/office/powerpoint/2010/main" val="831826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95536" y="298385"/>
            <a:ext cx="820891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 smtClean="0"/>
              <a:t>ORIENTAÇÃO </a:t>
            </a:r>
            <a:r>
              <a:rPr lang="pt-BR" sz="2400" b="1" dirty="0" smtClean="0"/>
              <a:t>MDS NO CADERNO DO PAIF VOLUME 1/2012:</a:t>
            </a:r>
            <a:endParaRPr lang="pt-BR" sz="2400" b="1" dirty="0" smtClean="0"/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No </a:t>
            </a:r>
            <a:r>
              <a:rPr lang="pt-BR" sz="2400" dirty="0"/>
              <a:t>caso de município/DF que fizer opção pela oferta de benefícios eventuais no CRAS</a:t>
            </a:r>
            <a:r>
              <a:rPr lang="pt-BR" sz="2400" dirty="0" smtClean="0"/>
              <a:t>, a </a:t>
            </a:r>
            <a:r>
              <a:rPr lang="pt-BR" sz="2400" dirty="0"/>
              <a:t>concessão deverá se orientar pela regulação específica normatizada por lei municipal</a:t>
            </a:r>
            <a:r>
              <a:rPr lang="pt-BR" sz="2400" dirty="0" smtClean="0"/>
              <a:t>/ distrital </a:t>
            </a:r>
            <a:r>
              <a:rPr lang="pt-BR" sz="2400" dirty="0"/>
              <a:t>e implementada pela Secretaria Municipal (ou do DF), com critérios </a:t>
            </a:r>
            <a:r>
              <a:rPr lang="pt-BR" sz="2400" dirty="0" smtClean="0"/>
              <a:t>de acesso </a:t>
            </a:r>
            <a:r>
              <a:rPr lang="pt-BR" sz="2400" dirty="0"/>
              <a:t>transparentes e que possam ser explicitados para qualquer usuário do CRAS</a:t>
            </a:r>
            <a:r>
              <a:rPr lang="pt-BR" sz="2400" dirty="0" smtClean="0"/>
              <a:t>. Neste </a:t>
            </a:r>
            <a:r>
              <a:rPr lang="pt-BR" sz="2400" dirty="0"/>
              <a:t>caso, há que se prever, para essa finalidade, profissional(ais) </a:t>
            </a:r>
            <a:r>
              <a:rPr lang="pt-BR" sz="2400" dirty="0">
                <a:solidFill>
                  <a:srgbClr val="FF0000"/>
                </a:solidFill>
              </a:rPr>
              <a:t>para além da </a:t>
            </a:r>
            <a:r>
              <a:rPr lang="pt-BR" sz="2400" dirty="0" smtClean="0">
                <a:solidFill>
                  <a:srgbClr val="FF0000"/>
                </a:solidFill>
              </a:rPr>
              <a:t>equipe técnica </a:t>
            </a:r>
            <a:r>
              <a:rPr lang="pt-BR" sz="2400" dirty="0">
                <a:solidFill>
                  <a:srgbClr val="FF0000"/>
                </a:solidFill>
              </a:rPr>
              <a:t>de referência do CRAS e espaço físico específico (para estoque dos </a:t>
            </a:r>
            <a:r>
              <a:rPr lang="pt-BR" sz="2400" dirty="0" smtClean="0">
                <a:solidFill>
                  <a:srgbClr val="FF0000"/>
                </a:solidFill>
              </a:rPr>
              <a:t>benefícios eventuais </a:t>
            </a:r>
            <a:r>
              <a:rPr lang="pt-BR" sz="2400" dirty="0">
                <a:solidFill>
                  <a:srgbClr val="FF0000"/>
                </a:solidFill>
              </a:rPr>
              <a:t>– caso seja necessário), de forma a não prejudicar a oferta do PAIF no CRAS</a:t>
            </a:r>
            <a:r>
              <a:rPr lang="pt-BR" sz="2400" dirty="0" smtClean="0"/>
              <a:t>. Ressalta-se </a:t>
            </a:r>
            <a:r>
              <a:rPr lang="pt-BR" sz="2400" dirty="0"/>
              <a:t>que o processo de concessão de benefícios assistenciais não deve ser </a:t>
            </a:r>
            <a:r>
              <a:rPr lang="pt-BR" sz="2400" dirty="0" smtClean="0"/>
              <a:t>uma prática </a:t>
            </a:r>
            <a:r>
              <a:rPr lang="pt-BR" sz="2400" dirty="0"/>
              <a:t>que segrega ou degrada seus beneficiários</a:t>
            </a:r>
            <a:r>
              <a:rPr lang="pt-BR" sz="2400" dirty="0" smtClean="0"/>
              <a:t>.</a:t>
            </a:r>
          </a:p>
          <a:p>
            <a:pPr algn="just"/>
            <a:endParaRPr lang="pt-BR" sz="2400" dirty="0"/>
          </a:p>
          <a:p>
            <a:pPr algn="r"/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16739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0"/>
            <a:ext cx="7343775" cy="678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395536" y="1124744"/>
            <a:ext cx="360040" cy="40934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2000" b="1" dirty="0">
                <a:ln w="19050">
                  <a:solidFill>
                    <a:schemeClr val="tx1"/>
                  </a:solidFill>
                </a:ln>
              </a:rPr>
              <a:t>F</a:t>
            </a:r>
          </a:p>
          <a:p>
            <a:pPr>
              <a:defRPr/>
            </a:pPr>
            <a:r>
              <a:rPr lang="pt-BR" sz="2000" b="1" dirty="0">
                <a:ln w="19050">
                  <a:solidFill>
                    <a:schemeClr val="tx1"/>
                  </a:solidFill>
                </a:ln>
              </a:rPr>
              <a:t>LUXO</a:t>
            </a:r>
          </a:p>
          <a:p>
            <a:pPr>
              <a:defRPr/>
            </a:pPr>
            <a:endParaRPr lang="pt-BR" sz="2000" b="1" dirty="0">
              <a:ln w="19050">
                <a:solidFill>
                  <a:schemeClr val="tx1"/>
                </a:solidFill>
              </a:ln>
            </a:endParaRPr>
          </a:p>
          <a:p>
            <a:pPr>
              <a:defRPr/>
            </a:pPr>
            <a:r>
              <a:rPr lang="pt-BR" sz="2000" b="1" dirty="0">
                <a:ln w="19050">
                  <a:solidFill>
                    <a:schemeClr val="tx1"/>
                  </a:solidFill>
                </a:ln>
              </a:rPr>
              <a:t>DO</a:t>
            </a:r>
          </a:p>
          <a:p>
            <a:pPr>
              <a:defRPr/>
            </a:pPr>
            <a:endParaRPr lang="pt-BR" sz="2000" b="1" dirty="0">
              <a:ln w="19050">
                <a:solidFill>
                  <a:schemeClr val="tx1"/>
                </a:solidFill>
              </a:ln>
            </a:endParaRPr>
          </a:p>
          <a:p>
            <a:pPr>
              <a:defRPr/>
            </a:pPr>
            <a:r>
              <a:rPr lang="pt-BR" sz="2000" b="1" dirty="0">
                <a:ln w="19050">
                  <a:solidFill>
                    <a:schemeClr val="tx1"/>
                  </a:solidFill>
                </a:ln>
              </a:rPr>
              <a:t>PAI</a:t>
            </a:r>
          </a:p>
          <a:p>
            <a:pPr>
              <a:defRPr/>
            </a:pPr>
            <a:r>
              <a:rPr lang="pt-BR" sz="2000" b="1" dirty="0">
                <a:ln w="19050">
                  <a:solidFill>
                    <a:schemeClr val="tx1"/>
                  </a:solidFill>
                </a:ln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40401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67544" y="404664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Providencias:</a:t>
            </a:r>
          </a:p>
          <a:p>
            <a:endParaRPr lang="pt-BR" sz="2400" dirty="0"/>
          </a:p>
          <a:p>
            <a:endParaRPr lang="pt-BR" sz="2400" dirty="0"/>
          </a:p>
          <a:p>
            <a:pPr marL="342900" indent="-342900">
              <a:buFont typeface="+mj-lt"/>
              <a:buAutoNum type="arabicPeriod"/>
            </a:pPr>
            <a:r>
              <a:rPr lang="pt-BR" sz="2400" dirty="0" smtClean="0"/>
              <a:t>Resolução CMAS; (critérios e prazos)</a:t>
            </a:r>
          </a:p>
          <a:p>
            <a:pPr marL="342900" indent="-342900">
              <a:buFont typeface="+mj-lt"/>
              <a:buAutoNum type="arabicPeriod"/>
            </a:pPr>
            <a:endParaRPr lang="pt-BR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pt-BR" sz="2400" dirty="0" smtClean="0"/>
              <a:t>Lei que regula os benefícios no âmbito municipal;</a:t>
            </a:r>
          </a:p>
          <a:p>
            <a:r>
              <a:rPr lang="pt-BR" sz="2400" dirty="0" smtClean="0"/>
              <a:t>(tipos de benefícios, valores ou pecúnia, formas de acesso, outros</a:t>
            </a:r>
            <a:r>
              <a:rPr lang="pt-BR" sz="2400" dirty="0" smtClean="0"/>
              <a:t>) – ATÉ DEZ 2017</a:t>
            </a:r>
            <a:endParaRPr lang="pt-BR" sz="2400" dirty="0" smtClean="0"/>
          </a:p>
          <a:p>
            <a:pPr marL="342900" indent="-342900">
              <a:buFont typeface="+mj-lt"/>
              <a:buAutoNum type="arabicPeriod"/>
            </a:pPr>
            <a:endParaRPr lang="pt-BR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pt-BR" sz="2400" dirty="0" smtClean="0"/>
              <a:t>Elaboração do fluxo e orientações para as equipes; (gestão)</a:t>
            </a:r>
          </a:p>
          <a:p>
            <a:pPr marL="342900" indent="-342900">
              <a:buFont typeface="+mj-lt"/>
              <a:buAutoNum type="arabicPeriod"/>
            </a:pPr>
            <a:endParaRPr lang="pt-BR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pt-BR" sz="2400" dirty="0" smtClean="0"/>
              <a:t>Operacionalização;</a:t>
            </a:r>
          </a:p>
          <a:p>
            <a:pPr marL="342900" indent="-342900">
              <a:buFont typeface="+mj-lt"/>
              <a:buAutoNum type="arabicPeriod"/>
            </a:pPr>
            <a:endParaRPr lang="pt-BR" sz="2400" dirty="0"/>
          </a:p>
          <a:p>
            <a:pPr marL="342900" indent="-342900">
              <a:buFont typeface="+mj-lt"/>
              <a:buAutoNum type="arabicPeriod"/>
            </a:pPr>
            <a:r>
              <a:rPr lang="pt-BR" sz="2400" dirty="0" smtClean="0"/>
              <a:t>Avaliação do processo;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3858616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529</Words>
  <Application>Microsoft Office PowerPoint</Application>
  <PresentationFormat>Apresentação na tela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GRANFPOLIS</dc:creator>
  <cp:lastModifiedBy>GRANFPOLIS</cp:lastModifiedBy>
  <cp:revision>14</cp:revision>
  <dcterms:created xsi:type="dcterms:W3CDTF">2017-06-19T13:46:12Z</dcterms:created>
  <dcterms:modified xsi:type="dcterms:W3CDTF">2017-06-19T16:56:47Z</dcterms:modified>
</cp:coreProperties>
</file>