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media/image11.jpg" ContentType="image/jpg"/>
  <Override PartName="/ppt/media/image13.jpg" ContentType="image/jpg"/>
  <Override PartName="/ppt/media/image18.jpg" ContentType="image/jpg"/>
  <Override PartName="/ppt/media/image21.jpg" ContentType="image/jpg"/>
  <Override PartName="/ppt/media/image28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8" r:id="rId3"/>
    <p:sldId id="277" r:id="rId4"/>
    <p:sldId id="259" r:id="rId5"/>
    <p:sldId id="260" r:id="rId6"/>
    <p:sldId id="261" r:id="rId7"/>
    <p:sldId id="273" r:id="rId8"/>
    <p:sldId id="274" r:id="rId9"/>
    <p:sldId id="262" r:id="rId10"/>
    <p:sldId id="263" r:id="rId11"/>
    <p:sldId id="275" r:id="rId12"/>
    <p:sldId id="264" r:id="rId13"/>
    <p:sldId id="276" r:id="rId14"/>
    <p:sldId id="265" r:id="rId15"/>
    <p:sldId id="266" r:id="rId16"/>
    <p:sldId id="282" r:id="rId17"/>
    <p:sldId id="283" r:id="rId18"/>
    <p:sldId id="267" r:id="rId19"/>
    <p:sldId id="268" r:id="rId20"/>
    <p:sldId id="286" r:id="rId21"/>
    <p:sldId id="287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  <a:srgbClr val="1E7A52"/>
    <a:srgbClr val="9E7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903C1D-212B-442C-B301-FF1BFBABED73}" v="233" dt="2026-07-06T11:30:29.7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GERIO GUILHERME DE OLIVEIRA" userId="ce289299-d81f-42d7-a6be-c35a483f1115" providerId="ADAL" clId="{3308AD64-F734-466B-AE04-89575DCCBD14}"/>
    <pc:docChg chg="modSld">
      <pc:chgData name="ROGERIO GUILHERME DE OLIVEIRA" userId="ce289299-d81f-42d7-a6be-c35a483f1115" providerId="ADAL" clId="{3308AD64-F734-466B-AE04-89575DCCBD14}" dt="2026-07-06T11:30:29.725" v="233" actId="20577"/>
      <pc:docMkLst>
        <pc:docMk/>
      </pc:docMkLst>
      <pc:sldChg chg="modSp mod">
        <pc:chgData name="ROGERIO GUILHERME DE OLIVEIRA" userId="ce289299-d81f-42d7-a6be-c35a483f1115" providerId="ADAL" clId="{3308AD64-F734-466B-AE04-89575DCCBD14}" dt="2026-07-06T11:30:29.725" v="233" actId="20577"/>
        <pc:sldMkLst>
          <pc:docMk/>
          <pc:sldMk cId="653986993" sldId="274"/>
        </pc:sldMkLst>
        <pc:spChg chg="mod">
          <ac:chgData name="ROGERIO GUILHERME DE OLIVEIRA" userId="ce289299-d81f-42d7-a6be-c35a483f1115" providerId="ADAL" clId="{3308AD64-F734-466B-AE04-89575DCCBD14}" dt="2026-07-06T11:28:02.945" v="58"/>
          <ac:spMkLst>
            <pc:docMk/>
            <pc:sldMk cId="653986993" sldId="274"/>
            <ac:spMk id="14" creationId="{30B4B559-B0DF-862E-4713-F56ECC0C6B98}"/>
          </ac:spMkLst>
        </pc:spChg>
        <pc:spChg chg="mod">
          <ac:chgData name="ROGERIO GUILHERME DE OLIVEIRA" userId="ce289299-d81f-42d7-a6be-c35a483f1115" providerId="ADAL" clId="{3308AD64-F734-466B-AE04-89575DCCBD14}" dt="2026-07-06T11:28:56.632" v="136" actId="255"/>
          <ac:spMkLst>
            <pc:docMk/>
            <pc:sldMk cId="653986993" sldId="274"/>
            <ac:spMk id="16" creationId="{4BFECCA8-A936-DE63-00DA-1E770424E2A8}"/>
          </ac:spMkLst>
        </pc:spChg>
        <pc:spChg chg="mod">
          <ac:chgData name="ROGERIO GUILHERME DE OLIVEIRA" userId="ce289299-d81f-42d7-a6be-c35a483f1115" providerId="ADAL" clId="{3308AD64-F734-466B-AE04-89575DCCBD14}" dt="2026-07-06T11:29:03.273" v="137" actId="255"/>
          <ac:spMkLst>
            <pc:docMk/>
            <pc:sldMk cId="653986993" sldId="274"/>
            <ac:spMk id="18" creationId="{E9D7F9A8-D41B-DE2D-0EDA-E366E6DF6F23}"/>
          </ac:spMkLst>
        </pc:spChg>
        <pc:spChg chg="mod">
          <ac:chgData name="ROGERIO GUILHERME DE OLIVEIRA" userId="ce289299-d81f-42d7-a6be-c35a483f1115" providerId="ADAL" clId="{3308AD64-F734-466B-AE04-89575DCCBD14}" dt="2026-07-06T11:30:29.725" v="233" actId="20577"/>
          <ac:spMkLst>
            <pc:docMk/>
            <pc:sldMk cId="653986993" sldId="274"/>
            <ac:spMk id="20" creationId="{51F832CA-C4F9-8857-DB60-6EE1A010902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7072B-3EE8-538F-8BBC-3E6738F99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8347B-0838-450B-ADCE-68E15E85D9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5135F2-B7C6-90C8-5B35-5C39B20CA6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A0BA5-C496-4DC7-82B2-EEFC6FCCAA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25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D0E8D-1730-65B7-B96D-102808067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75A6C3-D26B-9B1C-FBBB-59E58C6CEF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A40DA-12BE-A1A2-3EF1-FFD0D2EE1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89726-EEE3-B4B1-836D-A1C3137C75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92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B0461-1DA8-4ABD-D8F1-356061AAB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41B97E-39DE-D82F-A082-A7D30E45F9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1AA464-8885-7578-FB64-B5FD0BC68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EC30C-DACB-64B3-7A7E-6FBA155856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80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85DFC-F979-54AB-80FB-DEAD464FF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61918F-E43F-C73F-BFF5-80977832F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CD7E94-72CB-4CDA-4E36-AC5EE3A49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32717-3A8A-326A-FBE2-1BA9EBC92E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97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E721C-B954-D158-7E12-363E4D64E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647AE7-8639-4B91-B718-ECB15DCE4A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925417-46CF-3632-022E-A09C16D4B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51C06-D565-88CA-2721-EAC0C68979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42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BD53D-846E-994D-AFE5-EBEED6B78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8E6AF-CDC5-EEF0-BF48-FA6ABAAE04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56D562-1599-F1FA-BE45-063F2B8059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9223F-624F-A340-3A16-7DB5BF80FA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1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6BC46-1EBC-8CA6-6468-6E3A87E2C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6CA2D3-A49F-2245-960F-B4012C9E4F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C6C6C9-A4D5-1AC2-1790-E6078C699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32225-22E2-4048-014F-AC79A10E59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545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48081-2F30-B660-B3A4-69FF6324D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F026DB-BCB3-27F4-9D53-54F89276F8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82E004-9A58-30CB-C96B-739B05FA3D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4D9667-8373-2A40-4E92-02162E54D8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301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1A632-8BF4-40A3-8A94-C339A3E85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56C594-84EE-1BA6-B72A-A894A0373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7E8F44-A28F-8199-942D-69BF62914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338BA-77F7-D975-05F4-1A1FFBECF2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04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D79F6-3FC3-F3FA-54AB-BF75EA6AF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4BB5A-E9AB-3699-75BE-453A23232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16588F-167A-CA4B-216C-87531C5BB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BF672-D883-882D-9A23-22DF0823D5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79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05.07.2026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7.jpe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6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l="3091" r="3091"/>
          <a:stretch/>
        </p:blipFill>
        <p:spPr>
          <a:xfrm>
            <a:off x="5943600" y="0"/>
            <a:ext cx="62480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16264A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/>
          <p:cNvSpPr/>
          <p:nvPr/>
        </p:nvSpPr>
        <p:spPr>
          <a:xfrm>
            <a:off x="6766560" y="0"/>
            <a:ext cx="1371600" cy="6858000"/>
          </a:xfrm>
          <a:prstGeom prst="rect">
            <a:avLst/>
          </a:prstGeom>
          <a:solidFill>
            <a:srgbClr val="16264A">
              <a:alpha val="45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/>
          <p:cNvSpPr/>
          <p:nvPr/>
        </p:nvSpPr>
        <p:spPr>
          <a:xfrm>
            <a:off x="822960" y="6400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b="1" kern="0" spc="200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600" b="1" kern="0" spc="200" noProof="0" dirty="0">
                <a:solidFill>
                  <a:srgbClr val="3FA77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600" noProof="0" dirty="0"/>
          </a:p>
        </p:txBody>
      </p:sp>
      <p:sp>
        <p:nvSpPr>
          <p:cNvPr id="7" name="Text 4"/>
          <p:cNvSpPr/>
          <p:nvPr/>
        </p:nvSpPr>
        <p:spPr>
          <a:xfrm>
            <a:off x="841248" y="10241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950" kern="0" spc="150" noProof="0" dirty="0">
                <a:solidFill>
                  <a:srgbClr val="AEBBD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TRIBUNAL DE CONTAS DO ESTADO DE SANTA CATARINA</a:t>
            </a:r>
            <a:endParaRPr lang="pt-BR" sz="950" noProof="0" dirty="0"/>
          </a:p>
        </p:txBody>
      </p:sp>
      <p:sp>
        <p:nvSpPr>
          <p:cNvPr id="8" name="Text 5"/>
          <p:cNvSpPr/>
          <p:nvPr/>
        </p:nvSpPr>
        <p:spPr>
          <a:xfrm>
            <a:off x="841248" y="214884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3FA77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NOTA TÉCNICA N. TC-13/2024</a:t>
            </a:r>
            <a:endParaRPr lang="pt-BR" sz="1150" noProof="0" dirty="0"/>
          </a:p>
        </p:txBody>
      </p:sp>
      <p:sp>
        <p:nvSpPr>
          <p:cNvPr id="9" name="Text 6"/>
          <p:cNvSpPr/>
          <p:nvPr/>
        </p:nvSpPr>
        <p:spPr>
          <a:xfrm>
            <a:off x="804672" y="2468880"/>
            <a:ext cx="5760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200"/>
              </a:lnSpc>
              <a:buNone/>
            </a:pPr>
            <a:r>
              <a:rPr lang="pt-BR" sz="5400" b="1" noProof="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Corregedorias</a:t>
            </a:r>
            <a:endParaRPr lang="pt-BR" sz="5400" noProof="0" dirty="0"/>
          </a:p>
          <a:p>
            <a:pPr marL="0" indent="0">
              <a:lnSpc>
                <a:spcPts val="5200"/>
              </a:lnSpc>
              <a:buNone/>
            </a:pPr>
            <a:r>
              <a:rPr lang="pt-BR" sz="5400" b="1" noProof="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Municipais</a:t>
            </a:r>
            <a:endParaRPr lang="pt-BR" sz="5400" noProof="0" dirty="0"/>
          </a:p>
        </p:txBody>
      </p:sp>
      <p:sp>
        <p:nvSpPr>
          <p:cNvPr id="10" name="Text 7"/>
          <p:cNvSpPr/>
          <p:nvPr/>
        </p:nvSpPr>
        <p:spPr>
          <a:xfrm>
            <a:off x="841248" y="41605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500" noProof="0" dirty="0">
                <a:solidFill>
                  <a:srgbClr val="CAD4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Estímulo à criação de corregedorias nos municípios catarinenses</a:t>
            </a:r>
            <a:endParaRPr lang="pt-BR" sz="1500" noProof="0" dirty="0"/>
          </a:p>
        </p:txBody>
      </p:sp>
      <p:sp>
        <p:nvSpPr>
          <p:cNvPr id="11" name="Shape 8"/>
          <p:cNvSpPr/>
          <p:nvPr/>
        </p:nvSpPr>
        <p:spPr>
          <a:xfrm>
            <a:off x="841248" y="4983480"/>
            <a:ext cx="45720" cy="960120"/>
          </a:xfrm>
          <a:prstGeom prst="rect">
            <a:avLst/>
          </a:prstGeom>
          <a:solidFill>
            <a:srgbClr val="3FA776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2" name="Text 9"/>
          <p:cNvSpPr/>
          <p:nvPr/>
        </p:nvSpPr>
        <p:spPr>
          <a:xfrm>
            <a:off x="1078992" y="498348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pt-BR" sz="1350" i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“Corregedorias Municipais: fortalecimento da integridade, </a:t>
            </a:r>
            <a:r>
              <a:rPr lang="pt-BR" sz="1350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 </a:t>
            </a:r>
            <a:r>
              <a:rPr lang="pt-BR" sz="1350" i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governança e da confiança da sociedade.”</a:t>
            </a:r>
            <a:endParaRPr lang="pt-BR" sz="1350" noProof="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D870C9-EE4C-2A23-0FDC-CF1E999F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4278F8F4-73C8-B09C-C95E-BD6ED89A38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0" r="170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55FD636D-130E-0F0A-C059-E8C45F0679DF}"/>
              </a:ext>
            </a:extLst>
          </p:cNvPr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2F876933-7DD6-BF84-DF7E-E26999F3B4C2}"/>
              </a:ext>
            </a:extLst>
          </p:cNvPr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142DC09-26CF-CDAA-4016-D649F6961D86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pt-BR" sz="1500" noProof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6D8FD828-7B71-F4E8-9850-A6AF2E4B9514}"/>
              </a:ext>
            </a:extLst>
          </p:cNvPr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noProof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noProof="0"/>
          </a:p>
          <a:p>
            <a:pPr marL="0" indent="0">
              <a:buNone/>
            </a:pPr>
            <a:endParaRPr lang="pt-BR" sz="1100" noProof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6BEEE47F-B023-F161-9C5C-EB96A1B68852}"/>
              </a:ext>
            </a:extLst>
          </p:cNvPr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/>
          </a:p>
        </p:txBody>
      </p:sp>
      <p:pic>
        <p:nvPicPr>
          <p:cNvPr id="9" name="Image 1" descr="Fala estrutura de tópicos">
            <a:extLst>
              <a:ext uri="{FF2B5EF4-FFF2-40B4-BE49-F238E27FC236}">
                <a16:creationId xmlns:a16="http://schemas.microsoft.com/office/drawing/2014/main" id="{6EB6A866-7E2C-F747-9F77-5EFBB87C0B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94117" y="724837"/>
            <a:ext cx="653446" cy="653446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C855E2A7-B6B6-22C1-A59E-560CC07E4871}"/>
              </a:ext>
            </a:extLst>
          </p:cNvPr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PONTO DE PARTIDA</a:t>
            </a:r>
            <a:endParaRPr lang="pt-BR" sz="1150" noProof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8E2FD27D-FE97-002A-7044-D3B07692A9D6}"/>
              </a:ext>
            </a:extLst>
          </p:cNvPr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Introdução</a:t>
            </a:r>
            <a:endParaRPr lang="pt-BR" sz="3100" noProof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72723E5F-3499-B2E1-32ED-4DCC59CA1223}"/>
              </a:ext>
            </a:extLst>
          </p:cNvPr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Controle e gestão da disciplina como instrumentos de promoção de uma cultura de integridade.</a:t>
            </a:r>
            <a:endParaRPr lang="pt-BR" noProof="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C557E9AF-2F63-CFA9-4A6A-034A2B255EB0}"/>
              </a:ext>
            </a:extLst>
          </p:cNvPr>
          <p:cNvSpPr/>
          <p:nvPr/>
        </p:nvSpPr>
        <p:spPr>
          <a:xfrm>
            <a:off x="713232" y="4000000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51089A5F-B354-48D6-2393-C649E6683980}"/>
              </a:ext>
            </a:extLst>
          </p:cNvPr>
          <p:cNvSpPr/>
          <p:nvPr/>
        </p:nvSpPr>
        <p:spPr>
          <a:xfrm>
            <a:off x="1024128" y="3881128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Participação no XXIV Ciclo de Estudos de Controle da Administração Municipal (2024).</a:t>
            </a:r>
            <a:endParaRPr lang="pt-BR" sz="1600" noProof="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33E6F940-1726-3B1F-AA4B-722A89D4F458}"/>
              </a:ext>
            </a:extLst>
          </p:cNvPr>
          <p:cNvSpPr/>
          <p:nvPr/>
        </p:nvSpPr>
        <p:spPr>
          <a:xfrm>
            <a:off x="713232" y="4562856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050269C9-C521-38EF-8C9B-CD0A318E0486}"/>
              </a:ext>
            </a:extLst>
          </p:cNvPr>
          <p:cNvSpPr/>
          <p:nvPr/>
        </p:nvSpPr>
        <p:spPr>
          <a:xfrm>
            <a:off x="1024128" y="4416552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Carência de servidores capacitados para atuar em atividades correcionais e nas atividades preventivas.</a:t>
            </a:r>
            <a:endParaRPr lang="pt-BR" sz="1600" noProof="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5AFFDECA-DC6D-9712-5BBA-E3EFB3D1AEF6}"/>
              </a:ext>
            </a:extLst>
          </p:cNvPr>
          <p:cNvSpPr/>
          <p:nvPr/>
        </p:nvSpPr>
        <p:spPr>
          <a:xfrm>
            <a:off x="713232" y="5070126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06B3A09A-27CD-CAC1-C077-1F5E61F783AA}"/>
              </a:ext>
            </a:extLst>
          </p:cNvPr>
          <p:cNvSpPr/>
          <p:nvPr/>
        </p:nvSpPr>
        <p:spPr>
          <a:xfrm>
            <a:off x="1024128" y="4938343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Dificuldades dos municípios sem estrutura correcional especializada para a apuração de ilícitos administrativos. </a:t>
            </a:r>
            <a:endParaRPr lang="pt-BR" sz="1600" dirty="0">
              <a:solidFill>
                <a:schemeClr val="accent6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7AC0F4AF-52AF-6083-27D4-5FEFB3BD2D3A}"/>
              </a:ext>
            </a:extLst>
          </p:cNvPr>
          <p:cNvSpPr/>
          <p:nvPr/>
        </p:nvSpPr>
        <p:spPr>
          <a:xfrm>
            <a:off x="713232" y="5504244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B993CDAA-96C7-F5A5-436C-D031E3206E15}"/>
              </a:ext>
            </a:extLst>
          </p:cNvPr>
          <p:cNvSpPr/>
          <p:nvPr/>
        </p:nvSpPr>
        <p:spPr>
          <a:xfrm>
            <a:off x="1033272" y="5521088"/>
            <a:ext cx="5669280" cy="30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Prejuízos à integridade e à conformidade administrativa.</a:t>
            </a:r>
            <a:endParaRPr lang="pt-BR" sz="1600" dirty="0"/>
          </a:p>
        </p:txBody>
      </p:sp>
      <p:sp>
        <p:nvSpPr>
          <p:cNvPr id="26" name="Shape 19"/>
          <p:cNvSpPr/>
          <p:nvPr/>
        </p:nvSpPr>
        <p:spPr>
          <a:xfrm>
            <a:off x="713232" y="5952744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7" name="Text 20"/>
          <p:cNvSpPr/>
          <p:nvPr/>
        </p:nvSpPr>
        <p:spPr>
          <a:xfrm>
            <a:off x="1024128" y="5908810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Reuniões com MPSC, CGU, </a:t>
            </a:r>
            <a:r>
              <a:rPr lang="pt-BR" sz="1600" dirty="0" err="1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Amve</a:t>
            </a: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e </a:t>
            </a:r>
            <a:r>
              <a:rPr lang="pt-BR" sz="1600" dirty="0" err="1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Cisamve</a:t>
            </a: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60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7594477E-85F3-5078-FBE9-754E9A798947}"/>
              </a:ext>
            </a:extLst>
          </p:cNvPr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B24742E1-AF89-47BA-5555-77817AAFDF37}"/>
              </a:ext>
            </a:extLst>
          </p:cNvPr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BB108128-BF13-AD16-6836-1578B6FA1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  <p:sp>
        <p:nvSpPr>
          <p:cNvPr id="25" name="Destaque Lei 11107">
            <a:extLst>
              <a:ext uri="{FF2B5EF4-FFF2-40B4-BE49-F238E27FC236}">
                <a16:creationId xmlns:a16="http://schemas.microsoft.com/office/drawing/2014/main" id="{B3100DC8-2101-A544-23C7-12DD823169D0}"/>
              </a:ext>
            </a:extLst>
          </p:cNvPr>
          <p:cNvSpPr/>
          <p:nvPr/>
        </p:nvSpPr>
        <p:spPr>
          <a:xfrm>
            <a:off x="7934531" y="352729"/>
            <a:ext cx="2965399" cy="2189304"/>
          </a:xfrm>
          <a:prstGeom prst="roundRect">
            <a:avLst>
              <a:gd name="adj" fmla="val 6000"/>
            </a:avLst>
          </a:prstGeom>
          <a:solidFill>
            <a:srgbClr val="1E7A52">
              <a:alpha val="9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8100"/>
          </a:effectLst>
        </p:spPr>
        <p:txBody>
          <a:bodyPr wrap="square" lIns="274320" tIns="228600" rIns="274320" bIns="228600" rtlCol="0" anchor="ctr"/>
          <a:lstStyle/>
          <a:p>
            <a:pPr algn="ctr"/>
            <a:r>
              <a:rPr lang="pt-BR" sz="2000" b="1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Subsídios técnicos para  estruturar corregedorias e fortalecer a integridade municipal.</a:t>
            </a:r>
            <a:endParaRPr lang="pt-BR" sz="1400"/>
          </a:p>
        </p:txBody>
      </p:sp>
    </p:spTree>
    <p:extLst>
      <p:ext uri="{BB962C8B-B14F-4D97-AF65-F5344CB8AC3E}">
        <p14:creationId xmlns:p14="http://schemas.microsoft.com/office/powerpoint/2010/main" val="33304685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C0E136-1771-9622-1351-2CC70ABA9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CE860DAE-E880-CC5D-FF38-F5A6414701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9" r="89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7F126C5D-F26E-59E3-5306-83308EDEA0E4}"/>
              </a:ext>
            </a:extLst>
          </p:cNvPr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CEB85673-9348-D158-8FFF-2311630924E9}"/>
              </a:ext>
            </a:extLst>
          </p:cNvPr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50E3B63E-4672-42A6-C4DA-3C2C3D8A0154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pt-BR" sz="1500" noProof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79DF5146-809E-19DA-C827-BC12F490F314}"/>
              </a:ext>
            </a:extLst>
          </p:cNvPr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noProof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noProof="0"/>
          </a:p>
          <a:p>
            <a:pPr marL="0" indent="0">
              <a:buNone/>
            </a:pPr>
            <a:endParaRPr lang="pt-BR" sz="1100" noProof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E6C600F5-B2ED-E3F6-C1A1-CB28EBBE456D}"/>
              </a:ext>
            </a:extLst>
          </p:cNvPr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/>
          </a:p>
        </p:txBody>
      </p:sp>
      <p:pic>
        <p:nvPicPr>
          <p:cNvPr id="9" name="Image 1" descr="Livro aberto estrutura de tópicos">
            <a:extLst>
              <a:ext uri="{FF2B5EF4-FFF2-40B4-BE49-F238E27FC236}">
                <a16:creationId xmlns:a16="http://schemas.microsoft.com/office/drawing/2014/main" id="{7AFBC7D1-F63A-BE16-327F-9DF1F30FCB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94117" y="724837"/>
            <a:ext cx="653446" cy="653446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375A061E-6894-D4B7-C022-D64B6A4A4A40}"/>
              </a:ext>
            </a:extLst>
          </p:cNvPr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>
                <a:solidFill>
                  <a:srgbClr val="1E7A52"/>
                </a:solidFill>
                <a:latin typeface="Segoe UI" pitchFamily="34" charset="0"/>
                <a:cs typeface="Segoe UI" pitchFamily="34" charset="-120"/>
              </a:rPr>
              <a:t>ROTEIRO</a:t>
            </a:r>
            <a:endParaRPr lang="pt-BR" sz="1150" noProof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52BB85A8-3983-1A3C-431F-85619B00D363}"/>
              </a:ext>
            </a:extLst>
          </p:cNvPr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>
                <a:solidFill>
                  <a:srgbClr val="16264A"/>
                </a:solidFill>
                <a:latin typeface="Segoe UI Semibold" pitchFamily="34" charset="0"/>
                <a:cs typeface="Segoe UI Semibold" pitchFamily="34" charset="-120"/>
              </a:rPr>
              <a:t>Mapa da Nota Técnica</a:t>
            </a:r>
            <a:endParaRPr lang="pt-BR" sz="3100" noProof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9048BBBA-6F88-7A6D-FFBE-998B61D2A3AB}"/>
              </a:ext>
            </a:extLst>
          </p:cNvPr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caminho para implementar corregedorias municipais</a:t>
            </a:r>
            <a:r>
              <a:rPr lang="pt-BR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noProof="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6B6F4F86-4396-F9E6-C8A6-6E531A4EC905}"/>
              </a:ext>
            </a:extLst>
          </p:cNvPr>
          <p:cNvSpPr/>
          <p:nvPr/>
        </p:nvSpPr>
        <p:spPr>
          <a:xfrm>
            <a:off x="713232" y="391887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F0FC05B7-1947-E51E-D567-DF541764B40E}"/>
              </a:ext>
            </a:extLst>
          </p:cNvPr>
          <p:cNvSpPr/>
          <p:nvPr/>
        </p:nvSpPr>
        <p:spPr>
          <a:xfrm>
            <a:off x="1012247" y="3912927"/>
            <a:ext cx="566928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noProof="0" dirty="0">
                <a:latin typeface="Segoe UI" panose="020B0502040204020203" pitchFamily="34" charset="0"/>
                <a:cs typeface="Segoe UI" panose="020B0502040204020203" pitchFamily="34" charset="0"/>
              </a:rPr>
              <a:t>Introdução</a:t>
            </a: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A3CF5106-4BFB-F409-8D40-610F9DED851E}"/>
              </a:ext>
            </a:extLst>
          </p:cNvPr>
          <p:cNvSpPr/>
          <p:nvPr/>
        </p:nvSpPr>
        <p:spPr>
          <a:xfrm>
            <a:off x="713232" y="423887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2FAFA0F5-558B-233E-D9EE-420D7539FDB2}"/>
              </a:ext>
            </a:extLst>
          </p:cNvPr>
          <p:cNvSpPr/>
          <p:nvPr/>
        </p:nvSpPr>
        <p:spPr>
          <a:xfrm>
            <a:off x="1012241" y="4246680"/>
            <a:ext cx="566928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Justificativa e objetivos</a:t>
            </a:r>
            <a:endParaRPr lang="pt-BR" noProof="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1AFE3C6A-53CE-1C36-8926-A7C1BE545F8E}"/>
              </a:ext>
            </a:extLst>
          </p:cNvPr>
          <p:cNvSpPr/>
          <p:nvPr/>
        </p:nvSpPr>
        <p:spPr>
          <a:xfrm>
            <a:off x="713232" y="455887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8663125B-6006-CEDD-041E-D9ABA0962A59}"/>
              </a:ext>
            </a:extLst>
          </p:cNvPr>
          <p:cNvSpPr/>
          <p:nvPr/>
        </p:nvSpPr>
        <p:spPr>
          <a:xfrm>
            <a:off x="1024128" y="4551716"/>
            <a:ext cx="566928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Base Legal e doutrinária</a:t>
            </a:r>
            <a:endParaRPr lang="pt-BR" noProof="0" dirty="0"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C6477E28-7087-8F48-8D49-C62D86BF40DC}"/>
              </a:ext>
            </a:extLst>
          </p:cNvPr>
          <p:cNvSpPr/>
          <p:nvPr/>
        </p:nvSpPr>
        <p:spPr>
          <a:xfrm>
            <a:off x="713232" y="487887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4EA0385F-A43D-BA76-03A9-B18DB632CA1F}"/>
              </a:ext>
            </a:extLst>
          </p:cNvPr>
          <p:cNvSpPr/>
          <p:nvPr/>
        </p:nvSpPr>
        <p:spPr>
          <a:xfrm>
            <a:off x="1024128" y="4858627"/>
            <a:ext cx="566928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A corregedoria e a gestão correcional</a:t>
            </a:r>
            <a:endParaRPr lang="pt-BR" noProof="0" dirty="0"/>
          </a:p>
        </p:txBody>
      </p:sp>
      <p:sp>
        <p:nvSpPr>
          <p:cNvPr id="24" name="Shape 19"/>
          <p:cNvSpPr/>
          <p:nvPr/>
        </p:nvSpPr>
        <p:spPr>
          <a:xfrm>
            <a:off x="713232" y="519887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5" name="Text 20"/>
          <p:cNvSpPr/>
          <p:nvPr/>
        </p:nvSpPr>
        <p:spPr>
          <a:xfrm>
            <a:off x="1024128" y="5166568"/>
            <a:ext cx="566928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Capacitação</a:t>
            </a:r>
            <a:endParaRPr lang="pt-BR" noProof="0" dirty="0"/>
          </a:p>
        </p:txBody>
      </p:sp>
      <p:sp>
        <p:nvSpPr>
          <p:cNvPr id="26" name="Shape 21"/>
          <p:cNvSpPr/>
          <p:nvPr/>
        </p:nvSpPr>
        <p:spPr>
          <a:xfrm>
            <a:off x="713232" y="551887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7" name="Text 22"/>
          <p:cNvSpPr/>
          <p:nvPr/>
        </p:nvSpPr>
        <p:spPr>
          <a:xfrm>
            <a:off x="1012241" y="5489833"/>
            <a:ext cx="566928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Estrutura proposta</a:t>
            </a:r>
            <a:endParaRPr lang="pt-BR" noProof="0" dirty="0"/>
          </a:p>
        </p:txBody>
      </p:sp>
      <p:sp>
        <p:nvSpPr>
          <p:cNvPr id="28" name="Shape 23"/>
          <p:cNvSpPr/>
          <p:nvPr/>
        </p:nvSpPr>
        <p:spPr>
          <a:xfrm>
            <a:off x="713232" y="583887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9" name="Text 24"/>
          <p:cNvSpPr/>
          <p:nvPr/>
        </p:nvSpPr>
        <p:spPr>
          <a:xfrm>
            <a:off x="998068" y="5833163"/>
            <a:ext cx="566928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Conclusão</a:t>
            </a:r>
            <a:endParaRPr lang="pt-BR" noProof="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4E4DE3AD-61C7-9DD4-112F-DE86CA6CC337}"/>
              </a:ext>
            </a:extLst>
          </p:cNvPr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F095E6A7-FD37-9155-5CE2-8C795307B9F3}"/>
              </a:ext>
            </a:extLst>
          </p:cNvPr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5526FB5E-3325-9BFA-A90E-875538DF06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  <p:pic>
        <p:nvPicPr>
          <p:cNvPr id="5" name="Image 1" descr="/agent/turn1/workspace/images/clean/image-d04524e96ee2096928fbd3c541df07a8.png">
            <a:extLst>
              <a:ext uri="{FF2B5EF4-FFF2-40B4-BE49-F238E27FC236}">
                <a16:creationId xmlns:a16="http://schemas.microsoft.com/office/drawing/2014/main" id="{34F7195D-AF0E-9CB6-514D-365A1B4FF7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817" y="724837"/>
            <a:ext cx="822046" cy="65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01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l="170" r="170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/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/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pt-BR" sz="1500" noProof="0" dirty="0"/>
          </a:p>
        </p:txBody>
      </p:sp>
      <p:sp>
        <p:nvSpPr>
          <p:cNvPr id="7" name="Text 4"/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100" b="1" kern="0" spc="250" noProof="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noProof="0" dirty="0"/>
          </a:p>
        </p:txBody>
      </p:sp>
      <p:pic>
        <p:nvPicPr>
          <p:cNvPr id="9" name="Compas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POR QUE AGIR</a:t>
            </a:r>
            <a:endParaRPr lang="pt-BR" sz="1150" noProof="0" dirty="0"/>
          </a:p>
        </p:txBody>
      </p:sp>
      <p:sp>
        <p:nvSpPr>
          <p:cNvPr id="11" name="Text 7"/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Justificativa e objetivos</a:t>
            </a:r>
            <a:endParaRPr lang="pt-BR" sz="3100" noProof="0" dirty="0"/>
          </a:p>
        </p:txBody>
      </p:sp>
      <p:sp>
        <p:nvSpPr>
          <p:cNvPr id="12" name="Text 8"/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pt-BR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Menos de 5% dos municípios catarinenses possuem setores correcional.</a:t>
            </a:r>
            <a:endParaRPr lang="pt-BR" noProof="0" dirty="0"/>
          </a:p>
        </p:txBody>
      </p:sp>
      <p:sp>
        <p:nvSpPr>
          <p:cNvPr id="13" name="Shape 9"/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/>
          <p:cNvSpPr/>
          <p:nvPr/>
        </p:nvSpPr>
        <p:spPr>
          <a:xfrm>
            <a:off x="1024128" y="3922776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35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Suprir </a:t>
            </a:r>
            <a:r>
              <a:rPr lang="pt-BR" sz="135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carência de estruturas especializadas em atividade correcional; </a:t>
            </a:r>
            <a:br>
              <a:rPr lang="pt-BR" sz="135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r>
              <a:rPr lang="pt-BR" sz="135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Diagnósticos e esforços do MPSC e da CGU.</a:t>
            </a:r>
            <a:endParaRPr lang="pt-BR" sz="1350" dirty="0"/>
          </a:p>
          <a:p>
            <a:pPr marL="0" indent="0">
              <a:lnSpc>
                <a:spcPts val="1700"/>
              </a:lnSpc>
              <a:buNone/>
            </a:pPr>
            <a:endParaRPr lang="pt-BR" sz="1350" noProof="0" dirty="0"/>
          </a:p>
        </p:txBody>
      </p:sp>
      <p:sp>
        <p:nvSpPr>
          <p:cNvPr id="15" name="Shape 11"/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/>
          <p:cNvSpPr/>
          <p:nvPr/>
        </p:nvSpPr>
        <p:spPr>
          <a:xfrm>
            <a:off x="1024128" y="4581144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Definição de estruturas municipais e suas competências para prevenir e apurar irregularidades com mais efetividade (agentes públicos e privados).</a:t>
            </a:r>
            <a:endParaRPr lang="pt-BR" sz="1350" noProof="0" dirty="0"/>
          </a:p>
        </p:txBody>
      </p:sp>
      <p:sp>
        <p:nvSpPr>
          <p:cNvPr id="17" name="Shape 13"/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/>
          <p:cNvSpPr/>
          <p:nvPr/>
        </p:nvSpPr>
        <p:spPr>
          <a:xfrm>
            <a:off x="1024128" y="5239512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Promover a integridade, a conduta ética, a eficiência e a transparência na gestão municipal.</a:t>
            </a:r>
            <a:endParaRPr lang="pt-BR" sz="1350" noProof="0" dirty="0"/>
          </a:p>
        </p:txBody>
      </p:sp>
      <p:sp>
        <p:nvSpPr>
          <p:cNvPr id="19" name="Shape 15"/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/>
          <p:cNvSpPr/>
          <p:nvPr/>
        </p:nvSpPr>
        <p:spPr>
          <a:xfrm>
            <a:off x="1024128" y="589788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Oferecer modelos adaptáveis às diferentes realidades locais: seja uma unidade inserida na estrutura municipal, seja o modelo consorciado.</a:t>
            </a:r>
            <a:endParaRPr lang="pt-BR" sz="1350" noProof="0" dirty="0"/>
          </a:p>
        </p:txBody>
      </p:sp>
      <p:sp>
        <p:nvSpPr>
          <p:cNvPr id="21" name="Text 17"/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/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8F5B6A94-1705-C831-3251-9C8BB8A4B0B8}"/>
              </a:ext>
            </a:extLst>
          </p:cNvPr>
          <p:cNvSpPr/>
          <p:nvPr/>
        </p:nvSpPr>
        <p:spPr>
          <a:xfrm>
            <a:off x="6080760" y="368046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23" name="Gráfico 22" descr="Na mosca estrutura de tópicos">
            <a:extLst>
              <a:ext uri="{FF2B5EF4-FFF2-40B4-BE49-F238E27FC236}">
                <a16:creationId xmlns:a16="http://schemas.microsoft.com/office/drawing/2014/main" id="{79F0587D-BCCD-AE2C-66C2-2F296389D7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00216" y="544068"/>
            <a:ext cx="914400" cy="91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image-c51fc7b78b5655bcd9198e70eae8a74c.jpg"/>
          <p:cNvPicPr>
            <a:picLocks noChangeAspect="1"/>
          </p:cNvPicPr>
          <p:nvPr/>
        </p:nvPicPr>
        <p:blipFill>
          <a:blip r:embed="rId3"/>
          <a:srcRect l="27150" r="27150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4" name="Shape 1"/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5" name="Shape 2"/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6" name="Text 3"/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pt-BR" sz="1500" noProof="0"/>
          </a:p>
        </p:txBody>
      </p:sp>
      <p:sp>
        <p:nvSpPr>
          <p:cNvPr id="7" name="Text 4"/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noProof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noProof="0"/>
          </a:p>
          <a:p>
            <a:pPr marL="0" indent="0">
              <a:buNone/>
            </a:pPr>
            <a:endParaRPr lang="pt-BR" sz="1100" noProof="0"/>
          </a:p>
        </p:txBody>
      </p:sp>
      <p:sp>
        <p:nvSpPr>
          <p:cNvPr id="8" name="Shape 5"/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/>
          </a:p>
        </p:txBody>
      </p:sp>
      <p:pic>
        <p:nvPicPr>
          <p:cNvPr id="9" name="Image 1" descr="/agent/turn1/workspace/images/clean/image-2f3d8af0c5c7e85e3331b5e584f5488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817" y="640537"/>
            <a:ext cx="822046" cy="82204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FUNDAMENTOS</a:t>
            </a:r>
            <a:endParaRPr lang="pt-BR" sz="1150" noProof="0"/>
          </a:p>
        </p:txBody>
      </p:sp>
      <p:sp>
        <p:nvSpPr>
          <p:cNvPr id="11" name="Text 7"/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Base legal e doutrinária</a:t>
            </a:r>
            <a:endParaRPr lang="pt-BR" sz="3100" noProof="0"/>
          </a:p>
        </p:txBody>
      </p:sp>
      <p:sp>
        <p:nvSpPr>
          <p:cNvPr id="12" name="Text 8"/>
          <p:cNvSpPr/>
          <p:nvPr/>
        </p:nvSpPr>
        <p:spPr>
          <a:xfrm>
            <a:off x="621792" y="2775204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sz="1500" i="1">
                <a:solidFill>
                  <a:srgbClr val="1E7A52"/>
                </a:solidFill>
                <a:latin typeface="Segoe UI" pitchFamily="34" charset="0"/>
                <a:cs typeface="Segoe UI" pitchFamily="34" charset="-120"/>
              </a:rPr>
              <a:t>Sólido fundamento na Constituição, na legislação e na doutrina.</a:t>
            </a:r>
            <a:endParaRPr lang="pt-BR" sz="1500" noProof="0"/>
          </a:p>
        </p:txBody>
      </p:sp>
      <p:sp>
        <p:nvSpPr>
          <p:cNvPr id="13" name="Shape 9"/>
          <p:cNvSpPr/>
          <p:nvPr/>
        </p:nvSpPr>
        <p:spPr>
          <a:xfrm>
            <a:off x="713232" y="3566670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4" name="Text 10"/>
          <p:cNvSpPr/>
          <p:nvPr/>
        </p:nvSpPr>
        <p:spPr>
          <a:xfrm>
            <a:off x="1024128" y="353187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40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Constituição Federal (</a:t>
            </a:r>
            <a:r>
              <a:rPr lang="pt-BR" sz="1400" noProof="0" dirty="0" err="1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arts</a:t>
            </a:r>
            <a:r>
              <a:rPr lang="pt-BR" sz="140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 31, 37 e 74);</a:t>
            </a:r>
          </a:p>
          <a:p>
            <a:pPr marL="0" indent="0">
              <a:lnSpc>
                <a:spcPts val="1700"/>
              </a:lnSpc>
              <a:buNone/>
            </a:pPr>
            <a:r>
              <a:rPr lang="pt-BR" sz="1400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Constituição Estadual (art. 113).</a:t>
            </a:r>
            <a:endParaRPr lang="pt-BR" sz="1400" noProof="0" dirty="0"/>
          </a:p>
        </p:txBody>
      </p:sp>
      <p:sp>
        <p:nvSpPr>
          <p:cNvPr id="15" name="Shape 11"/>
          <p:cNvSpPr/>
          <p:nvPr/>
        </p:nvSpPr>
        <p:spPr>
          <a:xfrm>
            <a:off x="713232" y="4187319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6" name="Text 12"/>
          <p:cNvSpPr/>
          <p:nvPr/>
        </p:nvSpPr>
        <p:spPr>
          <a:xfrm>
            <a:off x="1024128" y="4152519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40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Macrofunções do Controle Interno: </a:t>
            </a:r>
            <a:br>
              <a:rPr lang="pt-BR" sz="140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r>
              <a:rPr lang="pt-BR" sz="140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controladoria, ouvidoria, corregedoria e auditoria.</a:t>
            </a:r>
            <a:endParaRPr lang="pt-BR" sz="1400" noProof="0"/>
          </a:p>
        </p:txBody>
      </p:sp>
      <p:sp>
        <p:nvSpPr>
          <p:cNvPr id="17" name="Shape 13"/>
          <p:cNvSpPr/>
          <p:nvPr/>
        </p:nvSpPr>
        <p:spPr>
          <a:xfrm>
            <a:off x="713232" y="4795650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8" name="Text 14"/>
          <p:cNvSpPr/>
          <p:nvPr/>
        </p:nvSpPr>
        <p:spPr>
          <a:xfrm>
            <a:off x="1024128" y="4755031"/>
            <a:ext cx="62247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400" dirty="0" err="1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Lindb</a:t>
            </a:r>
            <a:r>
              <a:rPr lang="pt-BR" sz="14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– Lei 13.655/2018 – disposições sobre segurança jurídica e eficiência;</a:t>
            </a:r>
          </a:p>
          <a:p>
            <a:pPr marL="0" indent="0">
              <a:lnSpc>
                <a:spcPts val="1700"/>
              </a:lnSpc>
              <a:buNone/>
            </a:pPr>
            <a:endParaRPr lang="pt-BR" sz="1350" noProof="0" dirty="0"/>
          </a:p>
        </p:txBody>
      </p:sp>
      <p:sp>
        <p:nvSpPr>
          <p:cNvPr id="19" name="Shape 15"/>
          <p:cNvSpPr/>
          <p:nvPr/>
        </p:nvSpPr>
        <p:spPr>
          <a:xfrm>
            <a:off x="713232" y="5324604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0" name="Text 16"/>
          <p:cNvSpPr/>
          <p:nvPr/>
        </p:nvSpPr>
        <p:spPr>
          <a:xfrm>
            <a:off x="1024128" y="5200754"/>
            <a:ext cx="5669280" cy="378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Lei Anticorrupção </a:t>
            </a:r>
            <a:r>
              <a:rPr lang="pt-BR" sz="1400" dirty="0">
                <a:solidFill>
                  <a:srgbClr val="1B2535"/>
                </a:solidFill>
                <a:latin typeface="Segoe UI" panose="020B0502040204020203" pitchFamily="34" charset="0"/>
                <a:ea typeface="Segoe UI" pitchFamily="34" charset="-122"/>
                <a:cs typeface="Segoe UI" panose="020B0502040204020203" pitchFamily="34" charset="0"/>
              </a:rPr>
              <a:t>–</a:t>
            </a:r>
            <a:r>
              <a:rPr lang="pt-BR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 Lei 12.846/2013;</a:t>
            </a:r>
          </a:p>
          <a:p>
            <a:pPr>
              <a:lnSpc>
                <a:spcPts val="1700"/>
              </a:lnSpc>
            </a:pPr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Lei de Licitações e Contratações </a:t>
            </a:r>
            <a:r>
              <a:rPr lang="pt-BR" sz="1400" dirty="0">
                <a:solidFill>
                  <a:srgbClr val="1B2535"/>
                </a:solidFill>
                <a:latin typeface="Segoe UI" panose="020B0502040204020203" pitchFamily="34" charset="0"/>
                <a:ea typeface="Segoe UI" pitchFamily="34" charset="-122"/>
                <a:cs typeface="Segoe UI" panose="020B0502040204020203" pitchFamily="34" charset="0"/>
              </a:rPr>
              <a:t>– Lei 14.133/2021;</a:t>
            </a:r>
            <a:r>
              <a:rPr lang="pt-BR" sz="135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pt-BR" sz="135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713232" y="5814800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6" name="Text 20"/>
          <p:cNvSpPr/>
          <p:nvPr/>
        </p:nvSpPr>
        <p:spPr>
          <a:xfrm>
            <a:off x="1024128" y="578000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40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Lei de Abuso de Autoridade (Lei 13.869/2019, art. 27).</a:t>
            </a:r>
            <a:endParaRPr lang="pt-BR" sz="1400" noProof="0" dirty="0"/>
          </a:p>
        </p:txBody>
      </p:sp>
      <p:sp>
        <p:nvSpPr>
          <p:cNvPr id="21" name="Text 17"/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/>
          </a:p>
        </p:txBody>
      </p:sp>
      <p:sp>
        <p:nvSpPr>
          <p:cNvPr id="22" name="Text 18"/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E0E74D0E-0B8D-A694-B957-5BF5289CD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  <p:sp>
        <p:nvSpPr>
          <p:cNvPr id="24" name="Destaque Lei 11107"/>
          <p:cNvSpPr/>
          <p:nvPr/>
        </p:nvSpPr>
        <p:spPr>
          <a:xfrm>
            <a:off x="8522208" y="47730"/>
            <a:ext cx="2942298" cy="2037102"/>
          </a:xfrm>
          <a:prstGeom prst="roundRect">
            <a:avLst>
              <a:gd name="adj" fmla="val 6000"/>
            </a:avLst>
          </a:prstGeom>
          <a:solidFill>
            <a:srgbClr val="1E7A52">
              <a:alpha val="60000"/>
            </a:srgbClr>
          </a:solidFill>
          <a:ln>
            <a:noFill/>
          </a:ln>
          <a:effectLst>
            <a:outerShdw blurRad="190500" dist="76200" dir="5400000" rotWithShape="0">
              <a:srgbClr val="000000">
                <a:alpha val="30000"/>
              </a:srgbClr>
            </a:outerShdw>
          </a:effectLst>
        </p:spPr>
        <p:txBody>
          <a:bodyPr wrap="square" lIns="274320" tIns="228600" rIns="274320" bIns="228600" rtlCol="0" anchor="ctr"/>
          <a:lstStyle/>
          <a:p>
            <a:pPr algn="ctr">
              <a:lnSpc>
                <a:spcPct val="100000"/>
              </a:lnSpc>
              <a:buNone/>
            </a:pPr>
            <a:r>
              <a:rPr lang="pt-BR" sz="2000" b="1" noProof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Lei nº 11.107/2005 Normas gerais de contratação de Consórcios Públicos</a:t>
            </a:r>
          </a:p>
          <a:p>
            <a:pPr algn="l">
              <a:spcBef>
                <a:spcPts val="800"/>
              </a:spcBef>
              <a:buNone/>
            </a:pPr>
            <a:r>
              <a:rPr lang="pt-BR" sz="1400" noProof="0">
                <a:solidFill>
                  <a:srgbClr val="E8F3E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Fundamento jurídico da Unidade Regional de Apoio Correcional</a:t>
            </a:r>
            <a:endParaRPr lang="pt-BR" sz="1400" noProof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image-3d1fe3620bd0ea466e5e817b35e51130.jpg"/>
          <p:cNvPicPr>
            <a:picLocks noChangeAspect="1"/>
          </p:cNvPicPr>
          <p:nvPr/>
        </p:nvPicPr>
        <p:blipFill>
          <a:blip r:embed="rId3"/>
          <a:srcRect l="27150" r="27150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/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/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/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pt-BR" sz="1500" noProof="0" dirty="0"/>
          </a:p>
        </p:txBody>
      </p:sp>
      <p:sp>
        <p:nvSpPr>
          <p:cNvPr id="7" name="Text 4"/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noProof="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noProof="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/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Escudo com marca de verificação estrutura de tópico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12396" y="643116"/>
            <a:ext cx="816888" cy="81688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QUE É</a:t>
            </a:r>
            <a:endParaRPr lang="pt-BR" sz="1150" noProof="0" dirty="0"/>
          </a:p>
        </p:txBody>
      </p:sp>
      <p:sp>
        <p:nvSpPr>
          <p:cNvPr id="11" name="Text 7"/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Conceito e atribuições</a:t>
            </a:r>
            <a:endParaRPr lang="pt-BR" sz="3100" noProof="0" dirty="0"/>
          </a:p>
        </p:txBody>
      </p:sp>
      <p:sp>
        <p:nvSpPr>
          <p:cNvPr id="12" name="Text 8"/>
          <p:cNvSpPr/>
          <p:nvPr/>
        </p:nvSpPr>
        <p:spPr>
          <a:xfrm>
            <a:off x="658368" y="2834640"/>
            <a:ext cx="6035040" cy="10744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sz="1500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Unidade especializada, dotada de autonomia técnica, responsável por promover a integridade, a ética institucional e o aprimoramento da governança pública, por meio de ações preventivas, orientativas, fiscalizatórias e apuratórias</a:t>
            </a:r>
            <a:r>
              <a:rPr lang="pt-BR" sz="1500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500" noProof="0" dirty="0"/>
          </a:p>
        </p:txBody>
      </p:sp>
      <p:sp>
        <p:nvSpPr>
          <p:cNvPr id="13" name="Shape 9"/>
          <p:cNvSpPr/>
          <p:nvPr/>
        </p:nvSpPr>
        <p:spPr>
          <a:xfrm>
            <a:off x="705917" y="4293108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/>
          <p:cNvSpPr/>
          <p:nvPr/>
        </p:nvSpPr>
        <p:spPr>
          <a:xfrm>
            <a:off x="1012241" y="4281678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Conjunto de práticas.</a:t>
            </a:r>
            <a:endParaRPr lang="pt-BR" noProof="0" dirty="0"/>
          </a:p>
        </p:txBody>
      </p:sp>
      <p:sp>
        <p:nvSpPr>
          <p:cNvPr id="15" name="Shape 11"/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/>
          <p:cNvSpPr/>
          <p:nvPr/>
        </p:nvSpPr>
        <p:spPr>
          <a:xfrm>
            <a:off x="998068" y="4736592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Fortalece a Integridade.</a:t>
            </a:r>
            <a:endParaRPr lang="pt-BR" dirty="0"/>
          </a:p>
        </p:txBody>
      </p:sp>
      <p:sp>
        <p:nvSpPr>
          <p:cNvPr id="17" name="Shape 13"/>
          <p:cNvSpPr/>
          <p:nvPr/>
        </p:nvSpPr>
        <p:spPr>
          <a:xfrm>
            <a:off x="713232" y="5152644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/>
          <p:cNvSpPr/>
          <p:nvPr/>
        </p:nvSpPr>
        <p:spPr>
          <a:xfrm>
            <a:off x="998068" y="5170182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Promove </a:t>
            </a:r>
            <a:r>
              <a:rPr lang="en-US" i="1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accountability</a:t>
            </a:r>
            <a:r>
              <a:rPr lang="pt-BR" i="1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 </a:t>
            </a:r>
            <a:r>
              <a:rPr lang="pt-BR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e boa governança.</a:t>
            </a:r>
            <a:endParaRPr lang="pt-BR" dirty="0"/>
          </a:p>
          <a:p>
            <a:pPr marL="0" indent="0">
              <a:lnSpc>
                <a:spcPts val="1700"/>
              </a:lnSpc>
              <a:buNone/>
            </a:pPr>
            <a:endParaRPr lang="pt-BR" noProof="0" dirty="0"/>
          </a:p>
        </p:txBody>
      </p:sp>
      <p:sp>
        <p:nvSpPr>
          <p:cNvPr id="19" name="Shape 15"/>
          <p:cNvSpPr/>
          <p:nvPr/>
        </p:nvSpPr>
        <p:spPr>
          <a:xfrm>
            <a:off x="713232" y="5614416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/>
          <p:cNvSpPr/>
          <p:nvPr/>
        </p:nvSpPr>
        <p:spPr>
          <a:xfrm>
            <a:off x="1012241" y="5599950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Ciclo: prevenir → detectar → apurar → corrigir</a:t>
            </a:r>
            <a:endParaRPr lang="pt-BR" dirty="0"/>
          </a:p>
        </p:txBody>
      </p:sp>
      <p:sp>
        <p:nvSpPr>
          <p:cNvPr id="21" name="Text 17"/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r>
              <a:rPr lang="pt-BR" sz="1000" kern="0" spc="50" noProof="0" dirty="0">
                <a:solidFill>
                  <a:srgbClr val="5C6B8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endParaRPr lang="pt-BR" sz="1000" noProof="0" dirty="0"/>
          </a:p>
        </p:txBody>
      </p:sp>
      <p:sp>
        <p:nvSpPr>
          <p:cNvPr id="22" name="Text 18"/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B557CFE7-BA1C-4524-AAD6-C5483AE72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4431BA-4E9E-9520-D7D9-A8C512B0D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97F4B7E9-3D81-9EEB-2FB2-272DBC9C0F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567" b="10567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A643BFAC-0D74-C45D-7357-FE05F29B9A4B}"/>
              </a:ext>
            </a:extLst>
          </p:cNvPr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2EE8CC38-7063-5C2F-CC1C-D37AB52A52EE}"/>
              </a:ext>
            </a:extLst>
          </p:cNvPr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F6D924E-6CFF-B73D-A0D2-A9D33920783D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F3A9F99-8216-6737-B22D-09AC4FECD045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pt-BR" sz="1500" noProof="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FD34E9B-07CE-35BF-3E8D-167B2DBE3D55}"/>
              </a:ext>
            </a:extLst>
          </p:cNvPr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noProof="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noProof="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16691E6F-0D77-C7BE-8689-F46D5C5436D2}"/>
              </a:ext>
            </a:extLst>
          </p:cNvPr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/agent/turn1/workspace/images/clean/image-b241cba2ee5cdeb77c48d052801337ca.png">
            <a:extLst>
              <a:ext uri="{FF2B5EF4-FFF2-40B4-BE49-F238E27FC236}">
                <a16:creationId xmlns:a16="http://schemas.microsoft.com/office/drawing/2014/main" id="{89988443-4261-C0F7-6E82-65C21F1A4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817" y="643116"/>
            <a:ext cx="822046" cy="816888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A87524B2-72C4-6DDD-1278-07D1E592C104}"/>
              </a:ext>
            </a:extLst>
          </p:cNvPr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1E7A52"/>
                </a:solidFill>
                <a:latin typeface="Segoe UI" pitchFamily="34" charset="0"/>
                <a:cs typeface="Segoe UI" pitchFamily="34" charset="-120"/>
              </a:rPr>
              <a:t>Unidade Correcional: abordagens</a:t>
            </a:r>
            <a:endParaRPr lang="pt-BR" sz="1150" noProof="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BC3987D0-3C16-3380-2433-1D2A85564B20}"/>
              </a:ext>
            </a:extLst>
          </p:cNvPr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endParaRPr lang="pt-BR" sz="3100" noProof="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36075996-3A5B-A946-8637-AA0FD18503E1}"/>
              </a:ext>
            </a:extLst>
          </p:cNvPr>
          <p:cNvSpPr/>
          <p:nvPr/>
        </p:nvSpPr>
        <p:spPr>
          <a:xfrm>
            <a:off x="1024128" y="3922776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endParaRPr lang="pt-BR" sz="1350" noProof="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BE015B22-7439-9EF3-BCB3-72557513D968}"/>
              </a:ext>
            </a:extLst>
          </p:cNvPr>
          <p:cNvSpPr/>
          <p:nvPr/>
        </p:nvSpPr>
        <p:spPr>
          <a:xfrm>
            <a:off x="1024128" y="4581144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endParaRPr lang="pt-BR" sz="1350" noProof="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99E10A05-1E51-4331-6418-3D317CCEF765}"/>
              </a:ext>
            </a:extLst>
          </p:cNvPr>
          <p:cNvSpPr/>
          <p:nvPr/>
        </p:nvSpPr>
        <p:spPr>
          <a:xfrm>
            <a:off x="1024128" y="5239512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endParaRPr lang="pt-BR" sz="1350" noProof="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ADA2BFA5-E034-565B-C842-C623B8FAA713}"/>
              </a:ext>
            </a:extLst>
          </p:cNvPr>
          <p:cNvSpPr/>
          <p:nvPr/>
        </p:nvSpPr>
        <p:spPr>
          <a:xfrm>
            <a:off x="1024128" y="589788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endParaRPr lang="pt-BR" sz="1350" noProof="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42473962-2DB8-A224-0FB1-FDBBA3B2368C}"/>
              </a:ext>
            </a:extLst>
          </p:cNvPr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r>
              <a:rPr lang="pt-BR" sz="1000" kern="0" spc="50" noProof="0" dirty="0">
                <a:solidFill>
                  <a:srgbClr val="5C6B8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  ·    Nota Técnica n. TC-13/2024</a:t>
            </a:r>
            <a:endParaRPr lang="pt-BR" sz="1000" noProof="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9F1EEA00-7752-FA5D-DED9-5B862F29EB48}"/>
              </a:ext>
            </a:extLst>
          </p:cNvPr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444AEC0B-8DC1-72B6-5376-D453556C7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D5D3D03B-3CC0-081A-BFB6-6B141F561B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615" y="2215876"/>
            <a:ext cx="5890594" cy="444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07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B250F5-2411-C273-33AF-4D3D5F75C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image-84fe193a4d72006d63213552d18c3f2a.jpg">
            <a:extLst>
              <a:ext uri="{FF2B5EF4-FFF2-40B4-BE49-F238E27FC236}">
                <a16:creationId xmlns:a16="http://schemas.microsoft.com/office/drawing/2014/main" id="{6FAD6DB7-5132-3652-7FF5-D6967E63C6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197" r="28197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E08BF7DA-ED17-F972-B861-A25FC85F861F}"/>
              </a:ext>
            </a:extLst>
          </p:cNvPr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401318A8-846F-1F7A-AAFA-A23B86D7BAD2}"/>
              </a:ext>
            </a:extLst>
          </p:cNvPr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3FA776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52E4B234-C1C5-5F3D-E655-5479205C6E10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1537CB4-F78D-F24D-B326-09D66E19E788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pt-BR" sz="1500" noProof="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37BF2370-9BC2-F615-7D4A-C172A4D9AEEB}"/>
              </a:ext>
            </a:extLst>
          </p:cNvPr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CDEBB855-64E7-155F-E608-1634B255E7A5}"/>
              </a:ext>
            </a:extLst>
          </p:cNvPr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Engrenagens estrutura de tópicos">
            <a:extLst>
              <a:ext uri="{FF2B5EF4-FFF2-40B4-BE49-F238E27FC236}">
                <a16:creationId xmlns:a16="http://schemas.microsoft.com/office/drawing/2014/main" id="{27668230-3257-2B7C-0746-9C49483727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093" y="711813"/>
            <a:ext cx="679494" cy="679494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36CEF9B7-E288-03D7-E3C8-6C6B679C2B98}"/>
              </a:ext>
            </a:extLst>
          </p:cNvPr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3FA77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ANTES DO PROBLEMA</a:t>
            </a:r>
            <a:endParaRPr lang="pt-BR" sz="1150" noProof="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4F08F7E9-BC33-136E-00AB-675D8B60D708}"/>
              </a:ext>
            </a:extLst>
          </p:cNvPr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Atuação preventiva</a:t>
            </a:r>
            <a:endParaRPr lang="pt-BR" sz="3100" noProof="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C1555222-55ED-4EB7-4D59-92FF6FFD9BB8}"/>
              </a:ext>
            </a:extLst>
          </p:cNvPr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Antecipar riscos e promover a cultura de integridade.</a:t>
            </a:r>
            <a:endParaRPr lang="pt-BR" noProof="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F4A367EF-90A2-F729-903E-E0F2FEC4B836}"/>
              </a:ext>
            </a:extLst>
          </p:cNvPr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30B4B559-B0DF-862E-4713-F56ECC0C6B98}"/>
              </a:ext>
            </a:extLst>
          </p:cNvPr>
          <p:cNvSpPr/>
          <p:nvPr/>
        </p:nvSpPr>
        <p:spPr>
          <a:xfrm>
            <a:off x="1024128" y="4041648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 prevenção fortalece a consciência disciplinar e estimula boas práticas.</a:t>
            </a: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04CDAF4D-D4A9-7B10-310D-99CCD2D32C5D}"/>
              </a:ext>
            </a:extLst>
          </p:cNvPr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4BFECCA8-A936-DE63-00DA-1E770424E2A8}"/>
              </a:ext>
            </a:extLst>
          </p:cNvPr>
          <p:cNvSpPr/>
          <p:nvPr/>
        </p:nvSpPr>
        <p:spPr>
          <a:xfrm>
            <a:off x="1024128" y="4581144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Ela se concretiza por meio de orientação, capacitação e disseminação de valores.</a:t>
            </a:r>
            <a:endParaRPr lang="pt-BR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50726F21-C7DA-BA16-9319-8B6E20C2E58C}"/>
              </a:ext>
            </a:extLst>
          </p:cNvPr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E9D7F9A8-D41B-DE2D-0EDA-E366E6DF6F23}"/>
              </a:ext>
            </a:extLst>
          </p:cNvPr>
          <p:cNvSpPr/>
          <p:nvPr/>
        </p:nvSpPr>
        <p:spPr>
          <a:xfrm>
            <a:off x="1024128" y="5239512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dirty="0"/>
              <a:t>Evita situações de crise, estimula o diálogo, a cooperação interna e a criatividade.</a:t>
            </a:r>
          </a:p>
          <a:p>
            <a:pPr>
              <a:lnSpc>
                <a:spcPts val="1700"/>
              </a:lnSpc>
            </a:pP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48EB80F4-B03E-541C-77F0-73CF11E33E06}"/>
              </a:ext>
            </a:extLst>
          </p:cNvPr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51F832CA-C4F9-8857-DB60-6EE1A010902B}"/>
              </a:ext>
            </a:extLst>
          </p:cNvPr>
          <p:cNvSpPr/>
          <p:nvPr/>
        </p:nvSpPr>
        <p:spPr>
          <a:xfrm>
            <a:off x="1012241" y="6002352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dirty="0"/>
              <a:t>Promove resultados efetivos </a:t>
            </a:r>
            <a:r>
              <a:rPr lang="pt-BR"/>
              <a:t>na gestão</a:t>
            </a:r>
            <a:r>
              <a:rPr lang="pt-BR" sz="1600"/>
              <a:t>.</a:t>
            </a:r>
            <a:endParaRPr lang="pt-BR" sz="1600" noProof="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53F76728-BEA7-33A1-0179-E34668280577}"/>
              </a:ext>
            </a:extLst>
          </p:cNvPr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2FC81D20-3F29-B0BA-889F-30C608F6BE40}"/>
              </a:ext>
            </a:extLst>
          </p:cNvPr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AF81046D-9CD5-79BE-BA21-81BDCE330F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86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l="56" r="56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/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3FA776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/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/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pt-BR" sz="1500" noProof="0" dirty="0"/>
          </a:p>
        </p:txBody>
      </p:sp>
      <p:sp>
        <p:nvSpPr>
          <p:cNvPr id="7" name="Text 4"/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/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Engrenagens estrutura de tópico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093" y="711813"/>
            <a:ext cx="679494" cy="67949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3FA77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ANTES DO PROBLEMA</a:t>
            </a:r>
            <a:endParaRPr lang="pt-BR" sz="1150" noProof="0" dirty="0"/>
          </a:p>
        </p:txBody>
      </p:sp>
      <p:sp>
        <p:nvSpPr>
          <p:cNvPr id="11" name="Text 7"/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Atuação preventiva</a:t>
            </a:r>
            <a:endParaRPr lang="pt-BR" sz="3100" noProof="0" dirty="0"/>
          </a:p>
        </p:txBody>
      </p:sp>
      <p:sp>
        <p:nvSpPr>
          <p:cNvPr id="12" name="Text 8"/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Prevenir significa atuar antes da infração, </a:t>
            </a:r>
            <a:r>
              <a:rPr lang="pt-BR" i="1" dirty="0" err="1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fortaceler</a:t>
            </a:r>
            <a:r>
              <a:rPr lang="pt-BR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pessoas, processos e instituições.</a:t>
            </a:r>
            <a:endParaRPr lang="pt-BR" noProof="0" dirty="0"/>
          </a:p>
        </p:txBody>
      </p:sp>
      <p:sp>
        <p:nvSpPr>
          <p:cNvPr id="13" name="Shape 9"/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/>
          <p:cNvSpPr/>
          <p:nvPr/>
        </p:nvSpPr>
        <p:spPr>
          <a:xfrm>
            <a:off x="1024128" y="4041648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60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Observatório do desempenho funcional.</a:t>
            </a:r>
            <a:endParaRPr lang="pt-BR" sz="1600" noProof="0" dirty="0"/>
          </a:p>
        </p:txBody>
      </p:sp>
      <p:sp>
        <p:nvSpPr>
          <p:cNvPr id="15" name="Shape 11"/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/>
          <p:cNvSpPr/>
          <p:nvPr/>
        </p:nvSpPr>
        <p:spPr>
          <a:xfrm>
            <a:off x="1024128" y="4581144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noProof="0" dirty="0">
                <a:latin typeface="Segoe UI" panose="020B0502040204020203" pitchFamily="34" charset="0"/>
                <a:cs typeface="Segoe UI" panose="020B0502040204020203" pitchFamily="34" charset="0"/>
              </a:rPr>
              <a:t>Gestão da ética e prevenção ao assédio moral, ao assédio sexual e à discrimina</a:t>
            </a:r>
            <a:r>
              <a:rPr lang="pt-BR" sz="1600" noProof="0" dirty="0"/>
              <a:t>ção.</a:t>
            </a:r>
          </a:p>
        </p:txBody>
      </p:sp>
      <p:sp>
        <p:nvSpPr>
          <p:cNvPr id="17" name="Shape 13"/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/>
          <p:cNvSpPr/>
          <p:nvPr/>
        </p:nvSpPr>
        <p:spPr>
          <a:xfrm>
            <a:off x="1024128" y="5349240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noProof="0" dirty="0">
                <a:latin typeface="Segoe UI" panose="020B0502040204020203" pitchFamily="34" charset="0"/>
                <a:cs typeface="Segoe UI" panose="020B0502040204020203" pitchFamily="34" charset="0"/>
              </a:rPr>
              <a:t>Correição e inspeção.</a:t>
            </a:r>
          </a:p>
        </p:txBody>
      </p:sp>
      <p:sp>
        <p:nvSpPr>
          <p:cNvPr id="19" name="Shape 15"/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/>
          <p:cNvSpPr/>
          <p:nvPr/>
        </p:nvSpPr>
        <p:spPr>
          <a:xfrm>
            <a:off x="1024128" y="6016752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latin typeface="Segoe UI" panose="020B0502040204020203" pitchFamily="34" charset="0"/>
                <a:cs typeface="Segoe UI" panose="020B0502040204020203" pitchFamily="34" charset="0"/>
              </a:rPr>
              <a:t>Mapeamento de processos: memória institucional (legado).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/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F081335E-2E8A-1B96-0FAE-A5DF2F6B6B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image-dd18b89edbc6d725a312135545b5a613.jpg"/>
          <p:cNvPicPr>
            <a:picLocks noChangeAspect="1"/>
          </p:cNvPicPr>
          <p:nvPr/>
        </p:nvPicPr>
        <p:blipFill>
          <a:blip r:embed="rId3"/>
          <a:srcRect l="27150" r="27150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/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/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/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pt-BR" sz="1500" noProof="0" dirty="0"/>
          </a:p>
        </p:txBody>
      </p:sp>
      <p:sp>
        <p:nvSpPr>
          <p:cNvPr id="7" name="Text 4"/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/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/agent/turn1/workspace/images/clean/image-f1c8759ba6039ed99c9ad89bde1611b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817" y="697723"/>
            <a:ext cx="822046" cy="70767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2338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QUANDO NECESSÁRIO</a:t>
            </a:r>
            <a:endParaRPr lang="pt-BR" sz="1150" noProof="0" dirty="0"/>
          </a:p>
        </p:txBody>
      </p:sp>
      <p:sp>
        <p:nvSpPr>
          <p:cNvPr id="11" name="Text 7"/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Atuação corretiva</a:t>
            </a:r>
            <a:endParaRPr lang="pt-BR" sz="3100" noProof="0" dirty="0"/>
          </a:p>
        </p:txBody>
      </p:sp>
      <p:sp>
        <p:nvSpPr>
          <p:cNvPr id="12" name="Text 8"/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pt-BR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Apuração justa e tempestiva, com o devido processo legal.</a:t>
            </a:r>
            <a:endParaRPr lang="pt-BR" noProof="0" dirty="0"/>
          </a:p>
        </p:txBody>
      </p:sp>
      <p:sp>
        <p:nvSpPr>
          <p:cNvPr id="13" name="Shape 9"/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700000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/>
          <p:cNvSpPr/>
          <p:nvPr/>
        </p:nvSpPr>
        <p:spPr>
          <a:xfrm>
            <a:off x="1024128" y="4038868"/>
            <a:ext cx="5669280" cy="432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Juízo de admissibilidade</a:t>
            </a:r>
            <a:r>
              <a:rPr lang="pt-BR" sz="160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600" noProof="0" dirty="0"/>
          </a:p>
        </p:txBody>
      </p:sp>
      <p:sp>
        <p:nvSpPr>
          <p:cNvPr id="15" name="Shape 11"/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700000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/>
          <p:cNvSpPr/>
          <p:nvPr/>
        </p:nvSpPr>
        <p:spPr>
          <a:xfrm>
            <a:off x="1024128" y="4697236"/>
            <a:ext cx="5669280" cy="432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Comissões sindicantes e processantes.</a:t>
            </a:r>
            <a:endParaRPr lang="pt-BR" sz="1600" noProof="0" dirty="0"/>
          </a:p>
        </p:txBody>
      </p:sp>
      <p:sp>
        <p:nvSpPr>
          <p:cNvPr id="17" name="Shape 13"/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700000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/>
          <p:cNvSpPr/>
          <p:nvPr/>
        </p:nvSpPr>
        <p:spPr>
          <a:xfrm>
            <a:off x="1024128" y="5349238"/>
            <a:ext cx="5669280" cy="438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Comissão Permanente de Processo Disciplinar.</a:t>
            </a:r>
            <a:endParaRPr lang="pt-BR" sz="1600" noProof="0" dirty="0"/>
          </a:p>
        </p:txBody>
      </p:sp>
      <p:sp>
        <p:nvSpPr>
          <p:cNvPr id="19" name="Shape 15"/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700000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/>
          <p:cNvSpPr/>
          <p:nvPr/>
        </p:nvSpPr>
        <p:spPr>
          <a:xfrm>
            <a:off x="1024128" y="6016752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600" noProof="0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Processo Administrativo de Responsabilização (PAR).</a:t>
            </a:r>
            <a:endParaRPr lang="pt-BR" sz="1600" noProof="0" dirty="0"/>
          </a:p>
        </p:txBody>
      </p:sp>
      <p:sp>
        <p:nvSpPr>
          <p:cNvPr id="21" name="Text 17"/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/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90662273-523F-1B25-E749-8ADEC15AF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A71CB3-D9EE-6906-AF30-BC20866D5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50B28B3C-25C4-78BB-A9FC-DDAA485525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9" r="89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2CED0B2F-6E1C-72D2-3940-A2E744FC149A}"/>
              </a:ext>
            </a:extLst>
          </p:cNvPr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0A4E68D7-EC79-7955-7D7C-B1EB20D291CC}"/>
              </a:ext>
            </a:extLst>
          </p:cNvPr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945A629B-01BA-C38D-33FA-6C125C350D28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61CB7EE-59A4-6055-8267-341BCF5EE8AE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pt-BR" sz="1500" noProof="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5E57F57E-B104-1958-0651-3DD9A93C77EB}"/>
              </a:ext>
            </a:extLst>
          </p:cNvPr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CEB62701-F62E-CD25-862C-94E442D81FB5}"/>
              </a:ext>
            </a:extLst>
          </p:cNvPr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Peças de quebra-cabeça estrutura de tópicos">
            <a:extLst>
              <a:ext uri="{FF2B5EF4-FFF2-40B4-BE49-F238E27FC236}">
                <a16:creationId xmlns:a16="http://schemas.microsoft.com/office/drawing/2014/main" id="{51B2F342-3038-750F-A79F-E05D6B71F9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67003" y="697723"/>
            <a:ext cx="707674" cy="707674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6BF3DD7B-CE97-08B8-FD60-EEF58813B5AF}"/>
              </a:ext>
            </a:extLst>
          </p:cNvPr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2338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NECESSÁRIO</a:t>
            </a:r>
            <a:endParaRPr lang="pt-BR" sz="1150" noProof="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D6A84B67-DB28-E7DD-8769-6E1B4065B1ED}"/>
              </a:ext>
            </a:extLst>
          </p:cNvPr>
          <p:cNvSpPr/>
          <p:nvPr/>
        </p:nvSpPr>
        <p:spPr>
          <a:xfrm>
            <a:off x="621792" y="2084832"/>
            <a:ext cx="63847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dirty="0">
                <a:solidFill>
                  <a:srgbClr val="16264A"/>
                </a:solidFill>
                <a:latin typeface="Segoe UI Semibold" pitchFamily="34" charset="0"/>
                <a:cs typeface="Segoe UI Semibold" pitchFamily="34" charset="-120"/>
              </a:rPr>
              <a:t>Institucionalização da corregedoria</a:t>
            </a:r>
            <a:endParaRPr lang="pt-BR" sz="3100" noProof="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03F02305-C3B5-15E7-458D-1BF38215C505}"/>
              </a:ext>
            </a:extLst>
          </p:cNvPr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Sustentabilidade financeira e harmonização legislativa.</a:t>
            </a:r>
            <a:endParaRPr lang="pt-BR" noProof="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593E9B7E-6B08-7DC6-0A49-0CC1B558B61C}"/>
              </a:ext>
            </a:extLst>
          </p:cNvPr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0A823DB0-920C-1EC7-995C-C5B1247D08CA}"/>
              </a:ext>
            </a:extLst>
          </p:cNvPr>
          <p:cNvSpPr/>
          <p:nvPr/>
        </p:nvSpPr>
        <p:spPr>
          <a:xfrm>
            <a:off x="1024128" y="4038868"/>
            <a:ext cx="5669280" cy="432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latin typeface="Segoe UI" panose="020B0502040204020203" pitchFamily="34" charset="0"/>
                <a:cs typeface="Segoe UI" panose="020B0502040204020203" pitchFamily="34" charset="0"/>
              </a:rPr>
              <a:t>Sustentabilidade financeira permanente.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0945B590-2008-8DCE-28D4-E2757756988D}"/>
              </a:ext>
            </a:extLst>
          </p:cNvPr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CFB48050-6AE4-5E54-0368-76E7496C1F69}"/>
              </a:ext>
            </a:extLst>
          </p:cNvPr>
          <p:cNvSpPr/>
          <p:nvPr/>
        </p:nvSpPr>
        <p:spPr>
          <a:xfrm>
            <a:off x="1024128" y="4690870"/>
            <a:ext cx="5669280" cy="438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latin typeface="Segoe UI" panose="020B0502040204020203" pitchFamily="34" charset="0"/>
                <a:cs typeface="Segoe UI" panose="020B0502040204020203" pitchFamily="34" charset="0"/>
              </a:rPr>
              <a:t>Atualização do regime disciplinar.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E4C210C3-E7CA-2592-9B26-F6A02211B637}"/>
              </a:ext>
            </a:extLst>
          </p:cNvPr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F417E9DA-EBD0-954B-FFB1-427EDDE5385A}"/>
              </a:ext>
            </a:extLst>
          </p:cNvPr>
          <p:cNvSpPr/>
          <p:nvPr/>
        </p:nvSpPr>
        <p:spPr>
          <a:xfrm>
            <a:off x="1024128" y="5349238"/>
            <a:ext cx="5669280" cy="438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latin typeface="Segoe UI" panose="020B0502040204020203" pitchFamily="34" charset="0"/>
                <a:cs typeface="Segoe UI" panose="020B0502040204020203" pitchFamily="34" charset="0"/>
              </a:rPr>
              <a:t>Soluções consensuais e segurança jurídica.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A85AF905-1C5E-BA04-9B7A-975475ACDA3A}"/>
              </a:ext>
            </a:extLst>
          </p:cNvPr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A64FAAF4-203C-DB84-AEAC-7C82AAF9E932}"/>
              </a:ext>
            </a:extLst>
          </p:cNvPr>
          <p:cNvSpPr/>
          <p:nvPr/>
        </p:nvSpPr>
        <p:spPr>
          <a:xfrm>
            <a:off x="1024128" y="6016752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Uniformização normativa para atuação consorciada.</a:t>
            </a:r>
            <a:r>
              <a:rPr lang="pt-BR" sz="135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endParaRPr lang="pt-BR" sz="1350" noProof="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895805AD-A9E7-AE69-81EE-A3F39BDDE737}"/>
              </a:ext>
            </a:extLst>
          </p:cNvPr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26930D53-D841-E085-E05C-0796A89C5B23}"/>
              </a:ext>
            </a:extLst>
          </p:cNvPr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1BD7C885-31AB-067F-3559-F641BF47B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946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t="6658" b="6658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4" name="Shape 1"/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5" name="Shape 2"/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6" name="Text 3"/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</a:t>
            </a:r>
            <a:endParaRPr lang="pt-BR" sz="1500" noProof="0"/>
          </a:p>
        </p:txBody>
      </p:sp>
      <p:sp>
        <p:nvSpPr>
          <p:cNvPr id="7" name="Text 4"/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/>
          </a:p>
          <a:p>
            <a:pPr marL="0" indent="0">
              <a:buNone/>
            </a:pPr>
            <a:endParaRPr lang="pt-BR" sz="1100" noProof="0"/>
          </a:p>
        </p:txBody>
      </p:sp>
      <p:sp>
        <p:nvSpPr>
          <p:cNvPr id="8" name="Shape 5"/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/>
          </a:p>
        </p:txBody>
      </p:sp>
      <p:pic>
        <p:nvPicPr>
          <p:cNvPr id="9" name="Image 1" descr="Computador estrutura de tópico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09817" y="640537"/>
            <a:ext cx="822046" cy="82204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>
                <a:solidFill>
                  <a:srgbClr val="1E7A52"/>
                </a:solidFill>
                <a:latin typeface="Segoe UI" pitchFamily="34" charset="0"/>
                <a:cs typeface="Segoe UI" pitchFamily="34" charset="-120"/>
              </a:rPr>
              <a:t>TRANSFORMAÇÃO DIGITAL DAS CORREGEDORIAS</a:t>
            </a:r>
            <a:endParaRPr lang="pt-BR" sz="1150" noProof="0"/>
          </a:p>
        </p:txBody>
      </p:sp>
      <p:sp>
        <p:nvSpPr>
          <p:cNvPr id="11" name="Text 7"/>
          <p:cNvSpPr/>
          <p:nvPr/>
        </p:nvSpPr>
        <p:spPr>
          <a:xfrm>
            <a:off x="621792" y="2084832"/>
            <a:ext cx="63390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>
                <a:solidFill>
                  <a:srgbClr val="16264A"/>
                </a:solidFill>
                <a:latin typeface="Segoe UI Semibold" pitchFamily="34" charset="0"/>
                <a:cs typeface="Segoe UI Semibold" pitchFamily="34" charset="-120"/>
              </a:rPr>
              <a:t>Tecnologia no controle e na gestão</a:t>
            </a:r>
            <a:endParaRPr lang="pt-BR" sz="3100" noProof="0"/>
          </a:p>
        </p:txBody>
      </p:sp>
      <p:sp>
        <p:nvSpPr>
          <p:cNvPr id="12" name="Text 8"/>
          <p:cNvSpPr/>
          <p:nvPr/>
        </p:nvSpPr>
        <p:spPr>
          <a:xfrm>
            <a:off x="658368" y="3063240"/>
            <a:ext cx="630250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i="1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Informação estruturada, decisões mais seguras e gestão correcional mais eficiente.</a:t>
            </a:r>
            <a:endParaRPr lang="pt-BR" noProof="0"/>
          </a:p>
        </p:txBody>
      </p:sp>
      <p:sp>
        <p:nvSpPr>
          <p:cNvPr id="13" name="Shape 9"/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4" name="Text 10"/>
          <p:cNvSpPr/>
          <p:nvPr/>
        </p:nvSpPr>
        <p:spPr>
          <a:xfrm>
            <a:off x="1024128" y="4041648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>
                <a:latin typeface="Segoe UI" panose="020B0502040204020203" pitchFamily="34" charset="0"/>
                <a:cs typeface="Segoe UI" panose="020B0502040204020203" pitchFamily="34" charset="0"/>
              </a:rPr>
              <a:t>Gestão eletrônica dos procedimentos.</a:t>
            </a:r>
            <a:endParaRPr lang="pt-BR" sz="1600" noProof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6" name="Text 12"/>
          <p:cNvSpPr/>
          <p:nvPr/>
        </p:nvSpPr>
        <p:spPr>
          <a:xfrm>
            <a:off x="1024128" y="4690872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>
                <a:latin typeface="Segoe UI" panose="020B0502040204020203" pitchFamily="34" charset="0"/>
                <a:cs typeface="Segoe UI" panose="020B0502040204020203" pitchFamily="34" charset="0"/>
              </a:rPr>
              <a:t>Segurança, rastreabilidade e transparência.</a:t>
            </a:r>
            <a:endParaRPr lang="pt-BR" sz="1600" noProof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18" name="Text 14"/>
          <p:cNvSpPr/>
          <p:nvPr/>
        </p:nvSpPr>
        <p:spPr>
          <a:xfrm>
            <a:off x="1024128" y="5349240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>
                <a:latin typeface="Segoe UI" panose="020B0502040204020203" pitchFamily="34" charset="0"/>
                <a:cs typeface="Segoe UI" panose="020B0502040204020203" pitchFamily="34" charset="0"/>
              </a:rPr>
              <a:t>Padronização e compartilhamento do conhecimento.</a:t>
            </a:r>
            <a:endParaRPr lang="pt-BR" sz="1600" noProof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pt-BR" noProof="0"/>
          </a:p>
        </p:txBody>
      </p:sp>
      <p:sp>
        <p:nvSpPr>
          <p:cNvPr id="20" name="Text 16"/>
          <p:cNvSpPr/>
          <p:nvPr/>
        </p:nvSpPr>
        <p:spPr>
          <a:xfrm>
            <a:off x="1024128" y="6007608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/>
              <a:t>Integração com as soluções da CGU.</a:t>
            </a:r>
            <a:endParaRPr lang="pt-BR" sz="1600" noProof="0"/>
          </a:p>
        </p:txBody>
      </p:sp>
      <p:sp>
        <p:nvSpPr>
          <p:cNvPr id="21" name="Text 17"/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/>
          </a:p>
        </p:txBody>
      </p:sp>
      <p:sp>
        <p:nvSpPr>
          <p:cNvPr id="22" name="Text 18"/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530C0BB6-E2F7-D99D-D37C-AD81269DA6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  <p:sp>
        <p:nvSpPr>
          <p:cNvPr id="24" name="Destaque Lei 11107">
            <a:extLst>
              <a:ext uri="{FF2B5EF4-FFF2-40B4-BE49-F238E27FC236}">
                <a16:creationId xmlns:a16="http://schemas.microsoft.com/office/drawing/2014/main" id="{D4A4541E-75D7-54D1-F13C-E5CC4A194DAB}"/>
              </a:ext>
            </a:extLst>
          </p:cNvPr>
          <p:cNvSpPr/>
          <p:nvPr/>
        </p:nvSpPr>
        <p:spPr>
          <a:xfrm>
            <a:off x="7863467" y="5298430"/>
            <a:ext cx="4100000" cy="1436644"/>
          </a:xfrm>
          <a:prstGeom prst="roundRect">
            <a:avLst>
              <a:gd name="adj" fmla="val 6000"/>
            </a:avLst>
          </a:prstGeom>
          <a:solidFill>
            <a:srgbClr val="0070C0">
              <a:alpha val="60000"/>
            </a:srgbClr>
          </a:solidFill>
          <a:ln>
            <a:noFill/>
          </a:ln>
          <a:effectLst>
            <a:outerShdw blurRad="190500" dist="76200" dir="5400000" rotWithShape="0">
              <a:srgbClr val="000000">
                <a:alpha val="30000"/>
              </a:srgbClr>
            </a:outerShdw>
          </a:effectLst>
        </p:spPr>
        <p:txBody>
          <a:bodyPr wrap="square" lIns="274320" tIns="228600" rIns="274320" bIns="228600" rtlCol="0" anchor="ctr"/>
          <a:lstStyle/>
          <a:p>
            <a:pPr algn="ctr">
              <a:lnSpc>
                <a:spcPct val="100000"/>
              </a:lnSpc>
              <a:buNone/>
            </a:pPr>
            <a:endParaRPr lang="pt-BR" sz="2000" b="1" noProof="0">
              <a:solidFill>
                <a:srgbClr val="FFFFFF"/>
              </a:solidFill>
              <a:latin typeface="Segoe UI Semibold" pitchFamily="34" charset="0"/>
              <a:ea typeface="Segoe UI Semibold" pitchFamily="34" charset="-122"/>
              <a:cs typeface="Segoe UI Semibold" pitchFamily="34" charset="-120"/>
            </a:endParaRPr>
          </a:p>
        </p:txBody>
      </p:sp>
      <p:pic>
        <p:nvPicPr>
          <p:cNvPr id="25" name="Solucoes CGU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3467" y="5308445"/>
            <a:ext cx="4100000" cy="1417383"/>
          </a:xfrm>
          <a:prstGeom prst="rect">
            <a:avLst/>
          </a:prstGeom>
          <a:effectLst>
            <a:softEdge rad="8890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6BFC56-7A1E-BE0B-273F-2A8A20D84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image-79aa02b0be2d544fd0108b19cb67e9e2.jpg">
            <a:extLst>
              <a:ext uri="{FF2B5EF4-FFF2-40B4-BE49-F238E27FC236}">
                <a16:creationId xmlns:a16="http://schemas.microsoft.com/office/drawing/2014/main" id="{A33C705C-5224-1995-7116-15C70B27CD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197" r="28197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13D8D24A-94C8-4C86-4238-A3E9EAB3F5C9}"/>
              </a:ext>
            </a:extLst>
          </p:cNvPr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DFFAFCA7-AA59-FCA3-77E2-83B8ED75FEAF}"/>
              </a:ext>
            </a:extLst>
          </p:cNvPr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9EC5139-0EB5-98C3-0490-E1D6C84B54E5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5784C81F-5AA9-C004-792B-FF05F5C46623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</a:t>
            </a:r>
            <a:endParaRPr lang="pt-BR" sz="1500" noProof="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604531C4-DD45-AB8B-5FEC-F0ACB05D9558}"/>
              </a:ext>
            </a:extLst>
          </p:cNvPr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E31DF83B-698B-9864-AAB0-6D43FEA32655}"/>
              </a:ext>
            </a:extLst>
          </p:cNvPr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/agent/turn1/workspace/images/clean/image-9a2667a0b391dd4edcf250b2f802fca7.png">
            <a:extLst>
              <a:ext uri="{FF2B5EF4-FFF2-40B4-BE49-F238E27FC236}">
                <a16:creationId xmlns:a16="http://schemas.microsoft.com/office/drawing/2014/main" id="{FBEDDE3E-E6FE-4C36-3643-93620B9F4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817" y="640537"/>
            <a:ext cx="822046" cy="822046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E25EC438-E234-FCC4-6315-5720F15A4C9E}"/>
              </a:ext>
            </a:extLst>
          </p:cNvPr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PESSOAS NO CENTRO</a:t>
            </a:r>
            <a:endParaRPr lang="pt-BR" sz="1150" noProof="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CB9FFEB-1EAF-DE40-DDA5-A10460DEDC96}"/>
              </a:ext>
            </a:extLst>
          </p:cNvPr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Capacitação</a:t>
            </a:r>
            <a:endParaRPr lang="pt-BR" sz="3100" noProof="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A238EBA6-7CA6-6083-8A7F-61B1E2B4A13A}"/>
              </a:ext>
            </a:extLst>
          </p:cNvPr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sz="1500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conhecimento transforma </a:t>
            </a:r>
            <a:r>
              <a:rPr lang="pt-BR" sz="1500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normas em boas práticas e fortalece a integridade institucional</a:t>
            </a:r>
            <a:r>
              <a:rPr lang="pt-BR" sz="1500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500" noProof="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0AB39080-BEEF-C3E2-A948-112216BB5312}"/>
              </a:ext>
            </a:extLst>
          </p:cNvPr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1ACDC07D-0DD4-51A4-710D-69395D1F53DD}"/>
              </a:ext>
            </a:extLst>
          </p:cNvPr>
          <p:cNvSpPr/>
          <p:nvPr/>
        </p:nvSpPr>
        <p:spPr>
          <a:xfrm>
            <a:off x="1024128" y="3968496"/>
            <a:ext cx="5669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Capacitação continuada para reunir competências técnicas e habilidades.</a:t>
            </a: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63050FD2-1252-8720-1CF4-8F5657A0A4F6}"/>
              </a:ext>
            </a:extLst>
          </p:cNvPr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A4705035-0647-9935-6189-0B4B4D5BDE33}"/>
              </a:ext>
            </a:extLst>
          </p:cNvPr>
          <p:cNvSpPr/>
          <p:nvPr/>
        </p:nvSpPr>
        <p:spPr>
          <a:xfrm>
            <a:off x="1024128" y="4700016"/>
            <a:ext cx="5669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35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Trilhas de aprendizagem, com estudos de casos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49C92BDA-1EA9-19BD-2F18-BDCF6041B204}"/>
              </a:ext>
            </a:extLst>
          </p:cNvPr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83A124C8-0CB1-16AD-A19E-C6E922F20CCB}"/>
              </a:ext>
            </a:extLst>
          </p:cNvPr>
          <p:cNvSpPr/>
          <p:nvPr/>
        </p:nvSpPr>
        <p:spPr>
          <a:xfrm>
            <a:off x="1024128" y="5285232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35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Treinamento nos sistemas informatizados.</a:t>
            </a:r>
            <a:endParaRPr lang="pt-BR" sz="1350" noProof="0" dirty="0"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7B42E835-F784-2171-E4B2-58719E9881E8}"/>
              </a:ext>
            </a:extLst>
          </p:cNvPr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chemeClr val="accent4">
              <a:lumMod val="50000"/>
            </a:scheme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C75A0287-021B-94D6-FC34-CABB704930EC}"/>
              </a:ext>
            </a:extLst>
          </p:cNvPr>
          <p:cNvSpPr/>
          <p:nvPr/>
        </p:nvSpPr>
        <p:spPr>
          <a:xfrm>
            <a:off x="1024128" y="589788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Programas de desenvolvimento e aperfeiçoamento, como o </a:t>
            </a:r>
          </a:p>
          <a:p>
            <a:pPr>
              <a:lnSpc>
                <a:spcPts val="1700"/>
              </a:lnSpc>
            </a:pPr>
            <a:r>
              <a:rPr lang="pt-BR" sz="1350" noProof="0" dirty="0" err="1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Prodea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 e </a:t>
            </a:r>
            <a:r>
              <a:rPr lang="pt-BR" sz="1350" dirty="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os oferecidos </a:t>
            </a:r>
            <a:r>
              <a:rPr lang="pt-BR" sz="1350">
                <a:solidFill>
                  <a:srgbClr val="1B2535"/>
                </a:solidFill>
                <a:latin typeface="Segoe UI" pitchFamily="34" charset="0"/>
                <a:cs typeface="Segoe UI" pitchFamily="34" charset="-120"/>
              </a:rPr>
              <a:t>pela Enap.</a:t>
            </a:r>
            <a:endParaRPr lang="pt-BR" sz="1350" noProof="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5DF1B91D-8392-0310-002E-D14567AE6763}"/>
              </a:ext>
            </a:extLst>
          </p:cNvPr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C68C6984-081D-44BA-8B15-7D7292E6CCEA}"/>
              </a:ext>
            </a:extLst>
          </p:cNvPr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06F0E837-91D6-3EE8-72E3-7C36C1C6A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8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l="89" r="89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/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/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/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</a:t>
            </a:r>
            <a:endParaRPr lang="pt-BR" sz="1500" noProof="0" dirty="0"/>
          </a:p>
        </p:txBody>
      </p:sp>
      <p:sp>
        <p:nvSpPr>
          <p:cNvPr id="7" name="Text 4"/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/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/agent/turn1/workspace/images/clean/image-671dac58705ef0ef0059dbcfe6293a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817" y="789930"/>
            <a:ext cx="822046" cy="52326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COMO ORGANIZAR</a:t>
            </a:r>
            <a:endParaRPr lang="pt-BR" sz="1150" noProof="0" dirty="0"/>
          </a:p>
        </p:txBody>
      </p:sp>
      <p:sp>
        <p:nvSpPr>
          <p:cNvPr id="11" name="Text 7"/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Estrutura proposta</a:t>
            </a:r>
            <a:endParaRPr lang="pt-BR" sz="3100" noProof="0" dirty="0"/>
          </a:p>
        </p:txBody>
      </p:sp>
      <p:sp>
        <p:nvSpPr>
          <p:cNvPr id="12" name="Text 8"/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sz="1500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Não existe um modelo único, mas uma estrutura adequada à realidade de cada município</a:t>
            </a:r>
            <a:r>
              <a:rPr lang="pt-BR" sz="1500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500" noProof="0" dirty="0"/>
          </a:p>
        </p:txBody>
      </p:sp>
      <p:sp>
        <p:nvSpPr>
          <p:cNvPr id="13" name="Shape 9"/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chemeClr val="accent6">
              <a:lumMod val="50000"/>
            </a:scheme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/>
          <p:cNvSpPr/>
          <p:nvPr/>
        </p:nvSpPr>
        <p:spPr>
          <a:xfrm>
            <a:off x="1024127" y="4032504"/>
            <a:ext cx="5859751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Dois caminhos: unidade administrativa própria ou consórcio intermunicipal.</a:t>
            </a:r>
            <a:endParaRPr lang="pt-BR" sz="1350" noProof="0" dirty="0"/>
          </a:p>
        </p:txBody>
      </p:sp>
      <p:sp>
        <p:nvSpPr>
          <p:cNvPr id="15" name="Shape 11"/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chemeClr val="accent6">
              <a:lumMod val="50000"/>
            </a:scheme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/>
          <p:cNvSpPr/>
          <p:nvPr/>
        </p:nvSpPr>
        <p:spPr>
          <a:xfrm>
            <a:off x="1024128" y="4690872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Estrutura compatível com o porte e a capacidade do município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17" name="Shape 13"/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chemeClr val="accent6">
              <a:lumMod val="50000"/>
            </a:scheme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/>
          <p:cNvSpPr/>
          <p:nvPr/>
        </p:nvSpPr>
        <p:spPr>
          <a:xfrm>
            <a:off x="1024128" y="5317236"/>
            <a:ext cx="566928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Competências claras, autonomia técnica e sigilo das apurações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19" name="Shape 15"/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chemeClr val="accent6">
              <a:lumMod val="50000"/>
            </a:scheme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/>
          <p:cNvSpPr/>
          <p:nvPr/>
        </p:nvSpPr>
        <p:spPr>
          <a:xfrm>
            <a:off x="1024128" y="5981202"/>
            <a:ext cx="5669280" cy="465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Organização voltada à integridade e à efetividade da gestão pública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21" name="Text 17"/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r>
              <a:rPr lang="pt-BR" sz="1000" kern="0" spc="50" noProof="0" dirty="0">
                <a:solidFill>
                  <a:srgbClr val="5C6B8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endParaRPr lang="pt-BR" sz="1000" noProof="0" dirty="0"/>
          </a:p>
        </p:txBody>
      </p:sp>
      <p:sp>
        <p:nvSpPr>
          <p:cNvPr id="22" name="Text 18"/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564B9D3F-B6D4-F771-85BC-855B54D45F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l="170" r="170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/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/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/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9</a:t>
            </a:r>
            <a:endParaRPr lang="pt-BR" sz="1500" noProof="0" dirty="0"/>
          </a:p>
        </p:txBody>
      </p:sp>
      <p:sp>
        <p:nvSpPr>
          <p:cNvPr id="7" name="Text 4"/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/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/agent/turn1/workspace/images/clean/image-5299b17e7edfa6cbcede30bce9b5e7b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817" y="642195"/>
            <a:ext cx="822046" cy="81873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cs typeface="Segoe UI" pitchFamily="34" charset="-120"/>
              </a:rPr>
              <a:t>POSSIBILIDADES PARA A ESTRUTURAÇÃO</a:t>
            </a:r>
            <a:endParaRPr lang="pt-BR" sz="1150" noProof="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Modelo como unidade administrativa</a:t>
            </a:r>
            <a:endParaRPr lang="pt-BR" sz="3100" noProof="0" dirty="0"/>
          </a:p>
        </p:txBody>
      </p:sp>
      <p:sp>
        <p:nvSpPr>
          <p:cNvPr id="12" name="Text 8"/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pt-BR" sz="1500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corregedoria integrada à própria estrutura da prefeitura.</a:t>
            </a:r>
            <a:endParaRPr lang="pt-BR" sz="1500" noProof="0" dirty="0"/>
          </a:p>
        </p:txBody>
      </p:sp>
      <p:sp>
        <p:nvSpPr>
          <p:cNvPr id="13" name="Shape 9"/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/>
          <p:cNvSpPr/>
          <p:nvPr/>
        </p:nvSpPr>
        <p:spPr>
          <a:xfrm>
            <a:off x="1024128" y="4041648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Estrutura integrada ao Sistema de Controle Interno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15" name="Shape 11"/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/>
          <p:cNvSpPr/>
          <p:nvPr/>
        </p:nvSpPr>
        <p:spPr>
          <a:xfrm>
            <a:off x="1024128" y="4700016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Atuação coordenada com auditoria, controladoria e ouvidoria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17" name="Shape 13"/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/>
          <p:cNvSpPr/>
          <p:nvPr/>
        </p:nvSpPr>
        <p:spPr>
          <a:xfrm>
            <a:off x="1024128" y="5349240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Autonomia técnica preservada por competências definidas em lei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19" name="Shape 15"/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/>
          <p:cNvSpPr/>
          <p:nvPr/>
        </p:nvSpPr>
        <p:spPr>
          <a:xfrm>
            <a:off x="1024128" y="594360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Estabilidade institucional por meio de servidores efetivos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21" name="Text 17"/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/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C4452D3C-32F7-9442-1455-A4E2B4F88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F51118-650E-8B1D-907D-9D7212B94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AFB7CC94-4ABA-E335-D0DC-FE28808EA2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0" r="170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4C6642B8-CE43-EE53-9CE8-D18A8799D0DB}"/>
              </a:ext>
            </a:extLst>
          </p:cNvPr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1BD8186E-985D-5C24-703F-BFD116969FFB}"/>
              </a:ext>
            </a:extLst>
          </p:cNvPr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2706A0DA-0BEA-0016-61C1-A11ED76C9D5A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1E78ED7-F6B7-DF39-FAA5-968E6E31B352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9</a:t>
            </a:r>
            <a:endParaRPr lang="pt-BR" sz="1500" noProof="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2E47D8D-8FE4-AEF0-302C-86BFDF006F2F}"/>
              </a:ext>
            </a:extLst>
          </p:cNvPr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B0ED1A07-F91D-9B89-D117-F75321D1FB60}"/>
              </a:ext>
            </a:extLst>
          </p:cNvPr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Marca de seleção com preenchimento sólido">
            <a:extLst>
              <a:ext uri="{FF2B5EF4-FFF2-40B4-BE49-F238E27FC236}">
                <a16:creationId xmlns:a16="http://schemas.microsoft.com/office/drawing/2014/main" id="{5FD8DB2F-ACC5-10DA-EEE5-E6172CC3DF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11474" y="642195"/>
            <a:ext cx="818731" cy="818731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5D59A95D-DB0A-D11C-12BB-A3434920CDAE}"/>
              </a:ext>
            </a:extLst>
          </p:cNvPr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dirty="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cs typeface="Segoe UI" pitchFamily="34" charset="-120"/>
              </a:rPr>
              <a:t>GERENCIAMENTO DE RISCOS</a:t>
            </a:r>
            <a:endParaRPr lang="pt-BR" sz="1150" noProof="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91D55D7A-B810-8489-6F95-9AE0DB1FEE46}"/>
              </a:ext>
            </a:extLst>
          </p:cNvPr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cs typeface="Segoe UI Semibold" pitchFamily="34" charset="-120"/>
              </a:rPr>
              <a:t>As três</a:t>
            </a:r>
            <a:r>
              <a:rPr lang="pt-BR" sz="3100" b="1" dirty="0">
                <a:solidFill>
                  <a:srgbClr val="16264A"/>
                </a:solidFill>
                <a:latin typeface="Segoe UI Semibold" pitchFamily="34" charset="0"/>
                <a:cs typeface="Segoe UI Semibold" pitchFamily="34" charset="-120"/>
              </a:rPr>
              <a:t> linhas de defesa</a:t>
            </a:r>
            <a:endParaRPr lang="pt-BR" sz="3100" noProof="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EF102D46-4B0C-7876-D222-F30018A4386F}"/>
              </a:ext>
            </a:extLst>
          </p:cNvPr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sz="1500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Organiza o controle interno e a governança nas contratações públicas para prevenir riscos e fraudes</a:t>
            </a:r>
            <a:r>
              <a:rPr lang="pt-BR" sz="1500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500" noProof="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3500A0EE-9C90-D849-28EE-55439575E1A1}"/>
              </a:ext>
            </a:extLst>
          </p:cNvPr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8A758E08-5EAC-B5DC-3C63-5A81ABF4BF3F}"/>
              </a:ext>
            </a:extLst>
          </p:cNvPr>
          <p:cNvSpPr/>
          <p:nvPr/>
        </p:nvSpPr>
        <p:spPr>
          <a:xfrm>
            <a:off x="1024128" y="3941064"/>
            <a:ext cx="6463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noProof="0" dirty="0"/>
              <a:t>Art. 169 da Lei 14.133/2021, influenciado pela Declaração de Posicionamento do </a:t>
            </a:r>
            <a:r>
              <a:rPr lang="en-ZA" sz="1400" i="1" noProof="0" dirty="0"/>
              <a:t>Institute of Internal Auditors </a:t>
            </a:r>
            <a:r>
              <a:rPr lang="pt-BR" sz="1400" noProof="0" dirty="0"/>
              <a:t>(IAA ) e pelo TCU.</a:t>
            </a:r>
            <a:endParaRPr lang="pt-BR" sz="1200" noProof="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A8EEF81B-4E60-3BAE-CD03-926597AC2342}"/>
              </a:ext>
            </a:extLst>
          </p:cNvPr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B00A7353-A689-4884-334F-072DAAA1234D}"/>
              </a:ext>
            </a:extLst>
          </p:cNvPr>
          <p:cNvSpPr/>
          <p:nvPr/>
        </p:nvSpPr>
        <p:spPr>
          <a:xfrm>
            <a:off x="1024128" y="4690872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Papéis distintos e responsabilidades claramente definidas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1608D429-0A5C-D742-DD67-6ACEC70373FB}"/>
              </a:ext>
            </a:extLst>
          </p:cNvPr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18F009FB-4823-A3ED-0ED7-3132A24B79CD}"/>
              </a:ext>
            </a:extLst>
          </p:cNvPr>
          <p:cNvSpPr/>
          <p:nvPr/>
        </p:nvSpPr>
        <p:spPr>
          <a:xfrm>
            <a:off x="1024128" y="5349240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Segregação de funções para fortalecer a integridade e reduzir riscos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A7FCBEA3-66C0-1F6B-D107-5051B969562D}"/>
              </a:ext>
            </a:extLst>
          </p:cNvPr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D28E93B8-9839-521F-0AEE-81583BBD4AC2}"/>
              </a:ext>
            </a:extLst>
          </p:cNvPr>
          <p:cNvSpPr/>
          <p:nvPr/>
        </p:nvSpPr>
        <p:spPr>
          <a:xfrm>
            <a:off x="1024128" y="594360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Responsabilidade compartilhada e atuação coordenada em prol da boa governança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82D8EECA-9D4B-4FA5-E929-866D3E1DEF29}"/>
              </a:ext>
            </a:extLst>
          </p:cNvPr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E0755DB9-130C-0626-D3A3-6E5394FD44E2}"/>
              </a:ext>
            </a:extLst>
          </p:cNvPr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778377FE-3F7A-00C9-0817-C9ECAA0D4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01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9503DF-D734-958A-B6F8-75156B28E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91ECB19C-7435-41C8-FB68-2787A59FF5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07" r="5707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F41B69E2-FF38-39D8-2F68-6909F12D4139}"/>
              </a:ext>
            </a:extLst>
          </p:cNvPr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80D273D9-E4FD-E8B1-73BB-0F1603B6D9B0}"/>
              </a:ext>
            </a:extLst>
          </p:cNvPr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D1F0C7F9-C4F3-9825-F076-195F6BB45BE7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910DA017-DDE8-A03B-1FEC-CBE6CACEB60F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9</a:t>
            </a:r>
            <a:endParaRPr lang="pt-BR" sz="1500" noProof="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54A6B29F-3D24-7E58-3159-504594B3B62B}"/>
              </a:ext>
            </a:extLst>
          </p:cNvPr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81726222-44EA-A2AE-A3A2-2EC1E9BCB498}"/>
              </a:ext>
            </a:extLst>
          </p:cNvPr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Internet estrutura de tópicos">
            <a:extLst>
              <a:ext uri="{FF2B5EF4-FFF2-40B4-BE49-F238E27FC236}">
                <a16:creationId xmlns:a16="http://schemas.microsoft.com/office/drawing/2014/main" id="{CCF113C2-9783-6BE5-1CBB-1BEBEF75B1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11474" y="642195"/>
            <a:ext cx="818731" cy="818731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FCA8C9E5-10DD-84B9-E59F-BD3A8F8C3B6C}"/>
              </a:ext>
            </a:extLst>
          </p:cNvPr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dirty="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cs typeface="Segoe UI" pitchFamily="34" charset="-120"/>
              </a:rPr>
              <a:t>TRANSPARÊNCIA E CONFIANÇA</a:t>
            </a:r>
            <a:endParaRPr lang="pt-BR" sz="1150" noProof="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AA20A71E-D495-BD4B-C63D-8DD8CCCF084F}"/>
              </a:ext>
            </a:extLst>
          </p:cNvPr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dirty="0">
                <a:solidFill>
                  <a:srgbClr val="16264A"/>
                </a:solidFill>
                <a:latin typeface="Segoe UI Semibold" pitchFamily="34" charset="0"/>
                <a:cs typeface="Segoe UI Semibold" pitchFamily="34" charset="-120"/>
              </a:rPr>
              <a:t>Transparência ativa</a:t>
            </a:r>
            <a:endParaRPr lang="pt-BR" sz="3100" noProof="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B075BEEA-46E1-63BD-C1BA-AE01BF359819}"/>
              </a:ext>
            </a:extLst>
          </p:cNvPr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sz="1500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transparência fortalece a integridade e aproxima a administração da sociedade.</a:t>
            </a:r>
            <a:endParaRPr lang="pt-BR" sz="1500" noProof="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2068F6D7-8E93-46BE-A6DC-9A901D182ED6}"/>
              </a:ext>
            </a:extLst>
          </p:cNvPr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E91F93E4-44B7-EF3D-16A8-0ED086E5F85F}"/>
              </a:ext>
            </a:extLst>
          </p:cNvPr>
          <p:cNvSpPr/>
          <p:nvPr/>
        </p:nvSpPr>
        <p:spPr>
          <a:xfrm>
            <a:off x="1024128" y="4041648"/>
            <a:ext cx="56692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Página própria da corregedoria no portal institucional.</a:t>
            </a:r>
            <a:endParaRPr lang="pt-BR" sz="1350" noProof="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8037EBEE-B373-6526-7A54-AE0D27DC6F65}"/>
              </a:ext>
            </a:extLst>
          </p:cNvPr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A1B50879-8576-6FBA-3C9C-F206A41D989A}"/>
              </a:ext>
            </a:extLst>
          </p:cNvPr>
          <p:cNvSpPr/>
          <p:nvPr/>
        </p:nvSpPr>
        <p:spPr>
          <a:xfrm>
            <a:off x="1024128" y="4690872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Canais de contato e identificação dos responsáveis.</a:t>
            </a:r>
            <a:endParaRPr lang="pt-BR" sz="1350" noProof="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C15DC04E-3D79-4F51-51C8-8363B0157A11}"/>
              </a:ext>
            </a:extLst>
          </p:cNvPr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4EBC5D31-70EF-67EF-6B37-A1B2BECE1896}"/>
              </a:ext>
            </a:extLst>
          </p:cNvPr>
          <p:cNvSpPr/>
          <p:nvPr/>
        </p:nvSpPr>
        <p:spPr>
          <a:xfrm>
            <a:off x="1024128" y="5349240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Divulgação das normas que disciplinam a atividade correcional.</a:t>
            </a:r>
            <a:endParaRPr lang="pt-BR" sz="1350" noProof="0" dirty="0"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97E52589-878B-8E37-68D0-BB3980162CAE}"/>
              </a:ext>
            </a:extLst>
          </p:cNvPr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0149B993-201A-0C95-DD96-FDF2E889C022}"/>
              </a:ext>
            </a:extLst>
          </p:cNvPr>
          <p:cNvSpPr/>
          <p:nvPr/>
        </p:nvSpPr>
        <p:spPr>
          <a:xfrm>
            <a:off x="1024128" y="6007608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400" dirty="0"/>
              <a:t>Painéis gerenciais e indicadores de desempenho.</a:t>
            </a:r>
            <a:endParaRPr lang="pt-BR" sz="1350" noProof="0" dirty="0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2DE08A52-A737-F16E-3040-2725E088815E}"/>
              </a:ext>
            </a:extLst>
          </p:cNvPr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1E4F1D96-EC87-A2B2-FBBB-AE147392F8C9}"/>
              </a:ext>
            </a:extLst>
          </p:cNvPr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E3191D26-550A-4422-CC02-D7BA1BEB50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06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l="170" r="170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/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3FA776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/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/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10</a:t>
            </a:r>
            <a:endParaRPr lang="pt-BR" sz="1500" noProof="0" dirty="0"/>
          </a:p>
        </p:txBody>
      </p:sp>
      <p:sp>
        <p:nvSpPr>
          <p:cNvPr id="7" name="Text 4"/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/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/agent/turn1/workspace/images/clean/image-bea6512585edaab95e6df1c70940d5b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817" y="646967"/>
            <a:ext cx="822046" cy="80918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cs typeface="Segoe UI" pitchFamily="34" charset="-120"/>
              </a:rPr>
              <a:t>POSSIBILIDADES PARA A ESTRUTURAÇÃO</a:t>
            </a:r>
            <a:endParaRPr lang="pt-BR" sz="1150" noProof="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dirty="0">
                <a:solidFill>
                  <a:srgbClr val="16264A"/>
                </a:solidFill>
                <a:latin typeface="Segoe UI Semibold" pitchFamily="34" charset="0"/>
                <a:cs typeface="Segoe UI Semibold" pitchFamily="34" charset="-120"/>
              </a:rPr>
              <a:t>O modelo consorciado</a:t>
            </a:r>
            <a:endParaRPr lang="pt-BR" sz="3100" noProof="0" dirty="0"/>
          </a:p>
        </p:txBody>
      </p:sp>
      <p:sp>
        <p:nvSpPr>
          <p:cNvPr id="12" name="Text 8"/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pt-BR" sz="1500" i="1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Cooperação que torna a atividade correcional viável para todos.</a:t>
            </a:r>
            <a:endParaRPr lang="pt-BR" sz="1500" noProof="0" dirty="0"/>
          </a:p>
        </p:txBody>
      </p:sp>
      <p:sp>
        <p:nvSpPr>
          <p:cNvPr id="13" name="Shape 9"/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/>
          <p:cNvSpPr/>
          <p:nvPr/>
        </p:nvSpPr>
        <p:spPr>
          <a:xfrm>
            <a:off x="1024128" y="3968496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Compartilhamento de estrutura e de serviços prestados por profissionais qualificados.</a:t>
            </a:r>
            <a:endParaRPr lang="pt-BR" sz="1350" noProof="0" dirty="0"/>
          </a:p>
        </p:txBody>
      </p:sp>
      <p:sp>
        <p:nvSpPr>
          <p:cNvPr id="15" name="Shape 11"/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/>
          <p:cNvSpPr/>
          <p:nvPr/>
        </p:nvSpPr>
        <p:spPr>
          <a:xfrm>
            <a:off x="1024128" y="4626864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Solução para municípios de pequeno porte, com uso racional dos recursos públicos e redução de custos.</a:t>
            </a:r>
            <a:endParaRPr lang="pt-BR" sz="1350" noProof="0" dirty="0"/>
          </a:p>
        </p:txBody>
      </p:sp>
      <p:sp>
        <p:nvSpPr>
          <p:cNvPr id="17" name="Shape 13"/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/>
          <p:cNvSpPr/>
          <p:nvPr/>
        </p:nvSpPr>
        <p:spPr>
          <a:xfrm>
            <a:off x="1024128" y="5349240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pt-BR" sz="135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Atuação técnica, imparcial e padronizada, com maior conformidade e segurança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19" name="Shape 15"/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/>
          <p:cNvSpPr/>
          <p:nvPr/>
        </p:nvSpPr>
        <p:spPr>
          <a:xfrm>
            <a:off x="1024128" y="594360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35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Ganho de escala, eficiência, celeridade e qualidade nas atividades correcionais</a:t>
            </a:r>
            <a:r>
              <a:rPr lang="pt-BR" sz="135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350" noProof="0" dirty="0"/>
          </a:p>
        </p:txBody>
      </p:sp>
      <p:sp>
        <p:nvSpPr>
          <p:cNvPr id="21" name="Text 17"/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/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68DBA81C-9D3C-3A8F-2052-DD3180723E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t="7646" b="7646"/>
          <a:stretch/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82296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/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/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/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</a:t>
            </a:r>
            <a:endParaRPr lang="pt-BR" sz="1500" noProof="0" dirty="0"/>
          </a:p>
        </p:txBody>
      </p:sp>
      <p:sp>
        <p:nvSpPr>
          <p:cNvPr id="7" name="Text 4"/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/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/agent/turn1/workspace/images/clean/image-d4e62a90c9179592c6f91b74b4618d8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894" y="640537"/>
            <a:ext cx="815891" cy="82204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23386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SÍNTESE</a:t>
            </a:r>
            <a:endParaRPr lang="pt-BR" sz="1150" noProof="0" dirty="0"/>
          </a:p>
        </p:txBody>
      </p:sp>
      <p:sp>
        <p:nvSpPr>
          <p:cNvPr id="11" name="Text 7"/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Conclusão</a:t>
            </a:r>
            <a:endParaRPr lang="pt-BR" sz="3100" noProof="0" dirty="0"/>
          </a:p>
        </p:txBody>
      </p:sp>
      <p:sp>
        <p:nvSpPr>
          <p:cNvPr id="12" name="Text 8"/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sz="1500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 guia para fortalecer a integridade e a boa governança nos municípios catarinenses.</a:t>
            </a:r>
            <a:endParaRPr lang="pt-BR" sz="1500" noProof="0" dirty="0"/>
          </a:p>
        </p:txBody>
      </p:sp>
      <p:sp>
        <p:nvSpPr>
          <p:cNvPr id="13" name="Shape 9"/>
          <p:cNvSpPr/>
          <p:nvPr/>
        </p:nvSpPr>
        <p:spPr>
          <a:xfrm>
            <a:off x="713232" y="4041648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4" name="Text 10"/>
          <p:cNvSpPr/>
          <p:nvPr/>
        </p:nvSpPr>
        <p:spPr>
          <a:xfrm>
            <a:off x="1024128" y="3968496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Promoção da integridade, eficiência e transparência na administração pública</a:t>
            </a:r>
            <a:r>
              <a:rPr lang="pt-BR" sz="1600" noProof="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pt-BR" sz="1600" noProof="0" dirty="0"/>
          </a:p>
        </p:txBody>
      </p:sp>
      <p:sp>
        <p:nvSpPr>
          <p:cNvPr id="15" name="Shape 11"/>
          <p:cNvSpPr/>
          <p:nvPr/>
        </p:nvSpPr>
        <p:spPr>
          <a:xfrm>
            <a:off x="713232" y="4700016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6" name="Text 12"/>
          <p:cNvSpPr/>
          <p:nvPr/>
        </p:nvSpPr>
        <p:spPr>
          <a:xfrm>
            <a:off x="1024128" y="4645152"/>
            <a:ext cx="56692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latin typeface="Segoe UI" panose="020B0502040204020203" pitchFamily="34" charset="0"/>
                <a:cs typeface="Segoe UI" panose="020B0502040204020203" pitchFamily="34" charset="0"/>
              </a:rPr>
              <a:t>Prevenção, orientação e responsabilização formam um sistema integrado de governança.</a:t>
            </a:r>
            <a:endParaRPr lang="pt-BR" sz="1600" noProof="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713232" y="5358384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8" name="Text 14"/>
          <p:cNvSpPr/>
          <p:nvPr/>
        </p:nvSpPr>
        <p:spPr>
          <a:xfrm>
            <a:off x="1024128" y="5349240"/>
            <a:ext cx="5669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Há caminhos viáveis para municípios de todos os portes.</a:t>
            </a:r>
            <a:endParaRPr lang="pt-BR" sz="1600" noProof="0" dirty="0"/>
          </a:p>
        </p:txBody>
      </p:sp>
      <p:sp>
        <p:nvSpPr>
          <p:cNvPr id="19" name="Shape 15"/>
          <p:cNvSpPr/>
          <p:nvPr/>
        </p:nvSpPr>
        <p:spPr>
          <a:xfrm>
            <a:off x="713232" y="6016752"/>
            <a:ext cx="146304" cy="146304"/>
          </a:xfrm>
          <a:prstGeom prst="ellipse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20" name="Text 16"/>
          <p:cNvSpPr/>
          <p:nvPr/>
        </p:nvSpPr>
        <p:spPr>
          <a:xfrm>
            <a:off x="1024128" y="594360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pt-BR" sz="1600" dirty="0">
                <a:solidFill>
                  <a:srgbClr val="1B253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TCE/SC coloca esta Nota Técnica à disposição como instrumento para apoiar essa jornada.</a:t>
            </a:r>
            <a:endParaRPr lang="pt-BR" sz="1600" noProof="0" dirty="0"/>
          </a:p>
        </p:txBody>
      </p:sp>
      <p:sp>
        <p:nvSpPr>
          <p:cNvPr id="21" name="Text 17"/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/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167CD1CB-8165-D9D5-4104-F5827ABE5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6ED148-9CCE-043F-9CD9-51F3C3389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065FF906-0E73-A834-8623-4FA0C38AB1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" r="23"/>
          <a:stretch/>
        </p:blipFill>
        <p:spPr>
          <a:xfrm>
            <a:off x="7635240" y="-23090"/>
            <a:ext cx="4556760" cy="6858459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D5096CAD-F19A-AABE-C404-7302ED463DF6}"/>
              </a:ext>
            </a:extLst>
          </p:cNvPr>
          <p:cNvSpPr/>
          <p:nvPr/>
        </p:nvSpPr>
        <p:spPr>
          <a:xfrm>
            <a:off x="7635240" y="0"/>
            <a:ext cx="274320" cy="6858000"/>
          </a:xfrm>
          <a:prstGeom prst="rect">
            <a:avLst/>
          </a:prstGeom>
          <a:solidFill>
            <a:srgbClr val="FFFFFF">
              <a:alpha val="38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6A4603ED-2D33-367C-44CC-BA041C6BF7B9}"/>
              </a:ext>
            </a:extLst>
          </p:cNvPr>
          <p:cNvSpPr/>
          <p:nvPr/>
        </p:nvSpPr>
        <p:spPr>
          <a:xfrm>
            <a:off x="7580376" y="0"/>
            <a:ext cx="54864" cy="6858000"/>
          </a:xfrm>
          <a:prstGeom prst="rect">
            <a:avLst/>
          </a:prstGeom>
          <a:solidFill>
            <a:srgbClr val="23386B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1F49A7C8-3A7F-121F-00AB-286FCA9E55B2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ellipse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381226E-C49B-740F-0A3B-87A8A9A018C8}"/>
              </a:ext>
            </a:extLst>
          </p:cNvPr>
          <p:cNvSpPr/>
          <p:nvPr/>
        </p:nvSpPr>
        <p:spPr>
          <a:xfrm>
            <a:off x="640080" y="56692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1500" b="1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11</a:t>
            </a:r>
            <a:endParaRPr lang="pt-BR" sz="1500" noProof="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55140888-F62A-5CB0-1B29-0AEF3865CC67}"/>
              </a:ext>
            </a:extLst>
          </p:cNvPr>
          <p:cNvSpPr/>
          <p:nvPr/>
        </p:nvSpPr>
        <p:spPr>
          <a:xfrm>
            <a:off x="1371600" y="56692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1100" b="1" kern="0" spc="250" dirty="0">
                <a:solidFill>
                  <a:srgbClr val="5C6B82"/>
                </a:solidFill>
                <a:latin typeface="Segoe UI" pitchFamily="34" charset="0"/>
                <a:cs typeface="Segoe UI" pitchFamily="34" charset="-120"/>
              </a:rPr>
              <a:t>NOTA TÉCNICA N. TC-13/2024</a:t>
            </a:r>
            <a:endParaRPr lang="pt-BR" sz="1100" dirty="0"/>
          </a:p>
          <a:p>
            <a:pPr marL="0" indent="0">
              <a:buNone/>
            </a:pPr>
            <a:endParaRPr lang="pt-BR" sz="1100" noProof="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AB1FA476-F765-728F-321F-1BD8124DEFA4}"/>
              </a:ext>
            </a:extLst>
          </p:cNvPr>
          <p:cNvSpPr/>
          <p:nvPr/>
        </p:nvSpPr>
        <p:spPr>
          <a:xfrm>
            <a:off x="6057900" y="38862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E7A52"/>
            </a:solidFill>
            <a:prstDash val="solid"/>
          </a:ln>
        </p:spPr>
        <p:txBody>
          <a:bodyPr/>
          <a:lstStyle/>
          <a:p>
            <a:endParaRPr lang="pt-BR" noProof="0" dirty="0"/>
          </a:p>
        </p:txBody>
      </p:sp>
      <p:pic>
        <p:nvPicPr>
          <p:cNvPr id="9" name="Image 1" descr="Grupo de pessoas estrutura de tópicos">
            <a:extLst>
              <a:ext uri="{FF2B5EF4-FFF2-40B4-BE49-F238E27FC236}">
                <a16:creationId xmlns:a16="http://schemas.microsoft.com/office/drawing/2014/main" id="{411A00D2-03F1-6AD2-6103-6B12985B4E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12894" y="643614"/>
            <a:ext cx="815891" cy="815891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3C12BC9A-8632-D7F8-470E-59BEC164CC62}"/>
              </a:ext>
            </a:extLst>
          </p:cNvPr>
          <p:cNvSpPr/>
          <p:nvPr/>
        </p:nvSpPr>
        <p:spPr>
          <a:xfrm>
            <a:off x="658368" y="1783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dirty="0">
                <a:solidFill>
                  <a:srgbClr val="23386B"/>
                </a:solidFill>
                <a:latin typeface="Segoe UI" pitchFamily="34" charset="0"/>
                <a:cs typeface="Segoe UI" pitchFamily="34" charset="-120"/>
              </a:rPr>
              <a:t>Nossa equipe</a:t>
            </a:r>
            <a:endParaRPr lang="pt-BR" sz="1150" noProof="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D0B45C22-B195-F836-6545-1C6F87E7663A}"/>
              </a:ext>
            </a:extLst>
          </p:cNvPr>
          <p:cNvSpPr/>
          <p:nvPr/>
        </p:nvSpPr>
        <p:spPr>
          <a:xfrm>
            <a:off x="621792" y="208483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pt-BR" sz="3100" b="1" noProof="0" dirty="0">
                <a:solidFill>
                  <a:srgbClr val="16264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Corregedoria-Geral do TCE/SC</a:t>
            </a:r>
            <a:endParaRPr lang="pt-BR" sz="3100" noProof="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E647DA0E-E9D5-7BC6-A8A3-EE4BC91BF602}"/>
              </a:ext>
            </a:extLst>
          </p:cNvPr>
          <p:cNvSpPr/>
          <p:nvPr/>
        </p:nvSpPr>
        <p:spPr>
          <a:xfrm>
            <a:off x="658368" y="30632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pt-BR" sz="1500" i="1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Compromisso permanente com a integridade, com a boa governança e com o interesse público.</a:t>
            </a:r>
            <a:endParaRPr lang="pt-BR" sz="1500" noProof="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E91DC993-AB24-F605-2560-AA7DD3D318BE}"/>
              </a:ext>
            </a:extLst>
          </p:cNvPr>
          <p:cNvSpPr/>
          <p:nvPr/>
        </p:nvSpPr>
        <p:spPr>
          <a:xfrm>
            <a:off x="658368" y="3944366"/>
            <a:ext cx="6035040" cy="2263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>
              <a:lnSpc>
                <a:spcPts val="2000"/>
              </a:lnSpc>
            </a:pPr>
            <a:r>
              <a:rPr lang="pt-BR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Nosso propósito transcende as funções típicas de responsabilização decorrentes de inspeções, de processamento de denúncias e de instauração de processos. A Corregedoria-Geral, comprometida com os valores institucionais e com o fortalecimento da confiança da sociedade no TCE/SC, desenvolve iniciativas que asseguram que cada ação, gesto e decisão dentro da Casa estejam em sintonia com os princípios da ética, da eficiência, da integridade, da transparência e da justiça.</a:t>
            </a:r>
            <a:endParaRPr lang="pt-BR" sz="1350" noProof="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921B2CD0-D9A0-EEA9-3CA9-57CFBBC61341}"/>
              </a:ext>
            </a:extLst>
          </p:cNvPr>
          <p:cNvSpPr/>
          <p:nvPr/>
        </p:nvSpPr>
        <p:spPr>
          <a:xfrm>
            <a:off x="640080" y="638251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000" b="1" kern="0" spc="50" noProof="0" dirty="0">
                <a:solidFill>
                  <a:srgbClr val="16264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000" b="1" kern="0" spc="50" noProof="0" dirty="0">
                <a:solidFill>
                  <a:srgbClr val="1E7A5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000" noProof="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F595C1BF-5DD3-ED44-110A-124B4BA8C79D}"/>
              </a:ext>
            </a:extLst>
          </p:cNvPr>
          <p:cNvSpPr/>
          <p:nvPr/>
        </p:nvSpPr>
        <p:spPr>
          <a:xfrm>
            <a:off x="6629400" y="638251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pt-BR" sz="1000" noProof="0" dirty="0"/>
          </a:p>
        </p:txBody>
      </p:sp>
      <p:pic>
        <p:nvPicPr>
          <p:cNvPr id="23" name="Compass">
            <a:extLst>
              <a:ext uri="{FF2B5EF4-FFF2-40B4-BE49-F238E27FC236}">
                <a16:creationId xmlns:a16="http://schemas.microsoft.com/office/drawing/2014/main" id="{7F319B24-ADA5-46BE-6DBF-FEA10543C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184" y="352728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84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64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82E485-FA5F-C592-7637-02FF48C44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A5EDE6C8-0B51-D9E5-7239-6D8C5B3F61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91" r="3091"/>
          <a:stretch/>
        </p:blipFill>
        <p:spPr>
          <a:xfrm>
            <a:off x="5943600" y="0"/>
            <a:ext cx="624809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52E012FD-ACD0-6045-7B5C-35A65B72357E}"/>
              </a:ext>
            </a:extLst>
          </p:cNvPr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16264A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9F583CE7-385F-854D-1C73-C2EE473812DD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A52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2C317347-3B21-ECAC-A3D6-BA5C3F9D0BCC}"/>
              </a:ext>
            </a:extLst>
          </p:cNvPr>
          <p:cNvSpPr/>
          <p:nvPr/>
        </p:nvSpPr>
        <p:spPr>
          <a:xfrm>
            <a:off x="6766560" y="0"/>
            <a:ext cx="1371600" cy="6858000"/>
          </a:xfrm>
          <a:prstGeom prst="rect">
            <a:avLst/>
          </a:prstGeom>
          <a:solidFill>
            <a:srgbClr val="16264A">
              <a:alpha val="45000"/>
            </a:srgbClr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84BFB4B-1D1C-3C2E-30CA-D7A339E90B4B}"/>
              </a:ext>
            </a:extLst>
          </p:cNvPr>
          <p:cNvSpPr/>
          <p:nvPr/>
        </p:nvSpPr>
        <p:spPr>
          <a:xfrm>
            <a:off x="822960" y="6400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b="1" kern="0" spc="200" noProof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TCE</a:t>
            </a:r>
            <a:r>
              <a:rPr lang="pt-BR" sz="1600" b="1" kern="0" spc="200" noProof="0" dirty="0">
                <a:solidFill>
                  <a:srgbClr val="3FA77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/SC</a:t>
            </a:r>
            <a:endParaRPr lang="pt-BR" sz="1600" noProof="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73A37A09-C53F-2663-6C2A-83218092F169}"/>
              </a:ext>
            </a:extLst>
          </p:cNvPr>
          <p:cNvSpPr/>
          <p:nvPr/>
        </p:nvSpPr>
        <p:spPr>
          <a:xfrm>
            <a:off x="841248" y="10241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950" kern="0" spc="150" noProof="0" dirty="0">
                <a:solidFill>
                  <a:srgbClr val="AEBBD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TRIBUNAL DE CONTAS DO ESTADO DE SANTA CATARINA</a:t>
            </a:r>
            <a:endParaRPr lang="pt-BR" sz="950" noProof="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DF44612-D49B-1652-87E0-66B53BC954A3}"/>
              </a:ext>
            </a:extLst>
          </p:cNvPr>
          <p:cNvSpPr/>
          <p:nvPr/>
        </p:nvSpPr>
        <p:spPr>
          <a:xfrm>
            <a:off x="841248" y="214884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1150" b="1" kern="0" spc="300" noProof="0" dirty="0">
                <a:solidFill>
                  <a:srgbClr val="3FA77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NOTA TÉCNICA N. TC-13/2024</a:t>
            </a:r>
            <a:endParaRPr lang="pt-BR" sz="1150" noProof="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68A5AF0A-649F-740E-1E91-B649747FC17E}"/>
              </a:ext>
            </a:extLst>
          </p:cNvPr>
          <p:cNvSpPr/>
          <p:nvPr/>
        </p:nvSpPr>
        <p:spPr>
          <a:xfrm>
            <a:off x="841248" y="2416302"/>
            <a:ext cx="57607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pt-BR" sz="2800" b="1" noProof="0" dirty="0">
                <a:solidFill>
                  <a:srgbClr val="FFFFFF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Estímulo à criação de corregedorias nos municípios catarinenses</a:t>
            </a:r>
            <a:endParaRPr lang="pt-BR" sz="2800" noProof="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6D1C8A3B-C3FA-45BD-12C6-8585855C7932}"/>
              </a:ext>
            </a:extLst>
          </p:cNvPr>
          <p:cNvSpPr/>
          <p:nvPr/>
        </p:nvSpPr>
        <p:spPr>
          <a:xfrm>
            <a:off x="946404" y="3671316"/>
            <a:ext cx="5486400" cy="8389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1600" noProof="0" dirty="0">
                <a:solidFill>
                  <a:srgbClr val="CAD4E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integridade pública começa nas pessoas. Torna-se cultura quando é compartilhada. E transforma-se em confiança quando é sustentada pelas instituições.</a:t>
            </a:r>
            <a:endParaRPr lang="pt-BR" sz="1600" noProof="0" dirty="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61EDAF5F-0685-153E-9C60-A9D21D8A3900}"/>
              </a:ext>
            </a:extLst>
          </p:cNvPr>
          <p:cNvSpPr/>
          <p:nvPr/>
        </p:nvSpPr>
        <p:spPr>
          <a:xfrm>
            <a:off x="736092" y="3597021"/>
            <a:ext cx="45720" cy="960120"/>
          </a:xfrm>
          <a:prstGeom prst="rect">
            <a:avLst/>
          </a:prstGeom>
          <a:solidFill>
            <a:srgbClr val="3FA776"/>
          </a:solidFill>
          <a:ln/>
        </p:spPr>
        <p:txBody>
          <a:bodyPr/>
          <a:lstStyle/>
          <a:p>
            <a:endParaRPr lang="pt-BR" noProof="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FE1770A6-E847-8691-8812-86BBBEC0E11D}"/>
              </a:ext>
            </a:extLst>
          </p:cNvPr>
          <p:cNvSpPr/>
          <p:nvPr/>
        </p:nvSpPr>
        <p:spPr>
          <a:xfrm>
            <a:off x="841248" y="4873752"/>
            <a:ext cx="5394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pt-BR" i="1" dirty="0">
                <a:solidFill>
                  <a:schemeClr val="accent3">
                    <a:lumMod val="40000"/>
                    <a:lumOff val="60000"/>
                  </a:scheme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Muito obrigado!</a:t>
            </a:r>
            <a:br>
              <a:rPr lang="pt-BR" i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endParaRPr lang="pt-BR" i="1" dirty="0">
              <a:solidFill>
                <a:srgbClr val="FFFFFF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0" indent="0">
              <a:lnSpc>
                <a:spcPts val="1900"/>
              </a:lnSpc>
              <a:buNone/>
            </a:pPr>
            <a:r>
              <a:rPr lang="pt-BR" i="1" noProof="0" dirty="0">
                <a:solidFill>
                  <a:srgbClr val="FFFFFF"/>
                </a:solidFill>
                <a:latin typeface="Segoe UI" pitchFamily="34" charset="0"/>
                <a:cs typeface="Segoe UI" pitchFamily="34" charset="-120"/>
              </a:rPr>
              <a:t>Rogério Guilherme de Oliveira</a:t>
            </a:r>
          </a:p>
          <a:p>
            <a:pPr marL="0" indent="0">
              <a:lnSpc>
                <a:spcPts val="1900"/>
              </a:lnSpc>
              <a:buNone/>
            </a:pPr>
            <a:r>
              <a:rPr lang="pt-BR" i="1" dirty="0">
                <a:solidFill>
                  <a:srgbClr val="FFFFFF"/>
                </a:solidFill>
                <a:latin typeface="Segoe UI" pitchFamily="34" charset="0"/>
                <a:cs typeface="Segoe UI" pitchFamily="34" charset="-120"/>
              </a:rPr>
              <a:t>Chefe do Gabinete da Corregedoria-Geral do TCE/SC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9612532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49D7D6179705649A4912346C37F2B20" ma:contentTypeVersion="19" ma:contentTypeDescription="Crie um novo documento." ma:contentTypeScope="" ma:versionID="cfddfe024194a16634be24f141eacdc0">
  <xsd:schema xmlns:xsd="http://www.w3.org/2001/XMLSchema" xmlns:xs="http://www.w3.org/2001/XMLSchema" xmlns:p="http://schemas.microsoft.com/office/2006/metadata/properties" xmlns:ns2="c3e069f3-b037-47b6-a197-88f315e4a413" xmlns:ns3="02df3a6c-4c41-4974-9a1e-bfdfb23dbfe3" targetNamespace="http://schemas.microsoft.com/office/2006/metadata/properties" ma:root="true" ma:fieldsID="6cb25544b7c03ab5fb2870dced372213" ns2:_="" ns3:_="">
    <xsd:import namespace="c3e069f3-b037-47b6-a197-88f315e4a413"/>
    <xsd:import namespace="02df3a6c-4c41-4974-9a1e-bfdfb23dbf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e069f3-b037-47b6-a197-88f315e4a4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Marcações de imagem" ma:readOnly="false" ma:fieldId="{5cf76f15-5ced-4ddc-b409-7134ff3c332f}" ma:taxonomyMulti="true" ma:sspId="03e2c201-8e1b-4cc8-b6fe-00f629cdb7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f3a6c-4c41-4974-9a1e-bfdfb23dbfe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fcd2d6e-b486-4fbd-b126-82f9aaae6be7}" ma:internalName="TaxCatchAll" ma:showField="CatchAllData" ma:web="02df3a6c-4c41-4974-9a1e-bfdfb23dbf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df3a6c-4c41-4974-9a1e-bfdfb23dbfe3" xsi:nil="true"/>
    <lcf76f155ced4ddcb4097134ff3c332f xmlns="c3e069f3-b037-47b6-a197-88f315e4a41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89CAB58-0A9E-4B5C-A6DE-40D9C339DE1E}"/>
</file>

<file path=customXml/itemProps2.xml><?xml version="1.0" encoding="utf-8"?>
<ds:datastoreItem xmlns:ds="http://schemas.openxmlformats.org/officeDocument/2006/customXml" ds:itemID="{E527830D-D916-44F9-9AEF-009D20868054}"/>
</file>

<file path=customXml/itemProps3.xml><?xml version="1.0" encoding="utf-8"?>
<ds:datastoreItem xmlns:ds="http://schemas.openxmlformats.org/officeDocument/2006/customXml" ds:itemID="{EA538A75-8601-4CA6-9017-77F22071668F}"/>
</file>

<file path=docProps/app.xml><?xml version="1.0" encoding="utf-8"?>
<Properties xmlns="http://schemas.openxmlformats.org/officeDocument/2006/extended-properties" xmlns:vt="http://schemas.openxmlformats.org/officeDocument/2006/docPropsVTypes">
  <TotalTime>9164</TotalTime>
  <Words>1455</Words>
  <Application>Microsoft Office PowerPoint</Application>
  <PresentationFormat>Widescreen</PresentationFormat>
  <Paragraphs>227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Segoe UI</vt:lpstr>
      <vt:lpstr>Segoe UI Semibold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ROGERIO GUILHERME DE OLIVEIRA</dc:creator>
  <cp:lastModifiedBy>ROGERIO GUILHERME DE OLIVEIRA</cp:lastModifiedBy>
  <cp:revision>7</cp:revision>
  <dcterms:created xsi:type="dcterms:W3CDTF">2026-06-25T22:48:13Z</dcterms:created>
  <dcterms:modified xsi:type="dcterms:W3CDTF">2026-07-06T11:30:31Z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0x010100949D7D6179705649A4912346C37F2B20</vt:lpwstr>
  </property>
</Properties>
</file>