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colors2.xml" ContentType="application/vnd.openxmlformats-officedocument.drawingml.diagramColors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2.xml" ContentType="application/vnd.openxmlformats-officedocument.drawingml.diagramLayout+xml"/>
  <Override PartName="/ppt/diagrams/drawing2.xml" ContentType="application/vnd.ms-office.drawingml.diagramDrawing+xml"/>
  <Override PartName="/ppt/notesMasters/notesMaster1.xml" ContentType="application/vnd.openxmlformats-officedocument.presentationml.notesMaster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75" r:id="rId3"/>
  </p:sldMasterIdLst>
  <p:notesMasterIdLst>
    <p:notesMasterId r:id="rId36"/>
  </p:notesMasterIdLst>
  <p:sldIdLst>
    <p:sldId id="404" r:id="rId4"/>
    <p:sldId id="427" r:id="rId5"/>
    <p:sldId id="300" r:id="rId6"/>
    <p:sldId id="278" r:id="rId7"/>
    <p:sldId id="284" r:id="rId8"/>
    <p:sldId id="398" r:id="rId9"/>
    <p:sldId id="400" r:id="rId10"/>
    <p:sldId id="395" r:id="rId11"/>
    <p:sldId id="260" r:id="rId12"/>
    <p:sldId id="385" r:id="rId13"/>
    <p:sldId id="384" r:id="rId14"/>
    <p:sldId id="403" r:id="rId15"/>
    <p:sldId id="430" r:id="rId16"/>
    <p:sldId id="402" r:id="rId17"/>
    <p:sldId id="392" r:id="rId18"/>
    <p:sldId id="393" r:id="rId19"/>
    <p:sldId id="259" r:id="rId20"/>
    <p:sldId id="262" r:id="rId21"/>
    <p:sldId id="394" r:id="rId22"/>
    <p:sldId id="265" r:id="rId23"/>
    <p:sldId id="429" r:id="rId24"/>
    <p:sldId id="264" r:id="rId25"/>
    <p:sldId id="268" r:id="rId26"/>
    <p:sldId id="428" r:id="rId27"/>
    <p:sldId id="379" r:id="rId28"/>
    <p:sldId id="269" r:id="rId29"/>
    <p:sldId id="363" r:id="rId30"/>
    <p:sldId id="378" r:id="rId31"/>
    <p:sldId id="376" r:id="rId32"/>
    <p:sldId id="426" r:id="rId33"/>
    <p:sldId id="294" r:id="rId34"/>
    <p:sldId id="424" r:id="rId35"/>
  </p:sldIdLst>
  <p:sldSz cx="18288000" cy="10287000"/>
  <p:notesSz cx="6858000" cy="9144000"/>
  <p:embeddedFontLst>
    <p:embeddedFont>
      <p:font typeface="Aharoni" panose="02010803020104030203" pitchFamily="2" charset="-79"/>
      <p:bold r:id="rId37"/>
    </p:embeddedFont>
    <p:embeddedFont>
      <p:font typeface="Arial Black" panose="020B0A04020102020204" pitchFamily="34" charset="0"/>
      <p:bold r:id="rId38"/>
    </p:embeddedFont>
    <p:embeddedFont>
      <p:font typeface="Cambria" panose="02040503050406030204" pitchFamily="18" charset="0"/>
      <p:regular r:id="rId39"/>
      <p:bold r:id="rId40"/>
      <p:italic r:id="rId41"/>
      <p:boldItalic r:id="rId42"/>
    </p:embeddedFont>
    <p:embeddedFont>
      <p:font typeface="Poppins" panose="00000500000000000000" pitchFamily="2" charset="0"/>
      <p:regular r:id="rId43"/>
      <p:bold r:id="rId44"/>
      <p:italic r:id="rId45"/>
      <p:boldItalic r:id="rId46"/>
    </p:embeddedFont>
    <p:embeddedFont>
      <p:font typeface="Poppins Bold" panose="00000800000000000000" charset="0"/>
      <p:bold r:id="rId47"/>
    </p:embeddedFont>
    <p:embeddedFont>
      <p:font typeface="Poppins Light" panose="00000400000000000000" pitchFamily="2" charset="0"/>
      <p:regular r:id="rId48"/>
      <p:italic r:id="rId49"/>
    </p:embeddedFont>
    <p:embeddedFont>
      <p:font typeface="Tahoma" panose="020B0604030504040204" pitchFamily="34" charset="0"/>
      <p:regular r:id="rId50"/>
      <p:bold r:id="rId51"/>
    </p:embeddedFont>
    <p:embeddedFont>
      <p:font typeface="Trebuchet MS" panose="020B0603020202020204" pitchFamily="34" charset="0"/>
      <p:regular r:id="rId52"/>
      <p:bold r:id="rId53"/>
      <p:italic r:id="rId54"/>
      <p:boldItalic r:id="rId55"/>
    </p:embeddedFont>
    <p:embeddedFont>
      <p:font typeface="Verdana" panose="020B060403050404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D1E"/>
    <a:srgbClr val="48642E"/>
    <a:srgbClr val="597C3D"/>
    <a:srgbClr val="E1F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7938" autoAdjust="0"/>
  </p:normalViewPr>
  <p:slideViewPr>
    <p:cSldViewPr showGuides="1">
      <p:cViewPr varScale="1">
        <p:scale>
          <a:sx n="44" d="100"/>
          <a:sy n="44" d="100"/>
        </p:scale>
        <p:origin x="13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66" Type="http://schemas.openxmlformats.org/officeDocument/2006/relationships/customXml" Target="../customXml/item3.xml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customXml" Target="../customXml/item1.xml"/><Relationship Id="rId8" Type="http://schemas.openxmlformats.org/officeDocument/2006/relationships/slide" Target="slides/slide5.xml"/><Relationship Id="rId51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20" Type="http://schemas.openxmlformats.org/officeDocument/2006/relationships/slide" Target="slides/slide17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presProps" Target="presProps.xml"/><Relationship Id="rId65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B6108-55A6-4F95-ADFE-68AE15BE3702}" type="doc">
      <dgm:prSet loTypeId="urn:microsoft.com/office/officeart/2005/8/layout/default#1" loCatId="list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pt-BR"/>
        </a:p>
      </dgm:t>
    </dgm:pt>
    <dgm:pt modelId="{E10B7579-D1D9-4F1F-9E6E-E118F3BC4466}">
      <dgm:prSet phldrT="[Texto]" phldr="0"/>
      <dgm:spPr/>
      <dgm:t>
        <a:bodyPr/>
        <a:lstStyle/>
        <a:p>
          <a:r>
            <a:rPr lang="pt-BR"/>
            <a:t>Parcela única</a:t>
          </a:r>
          <a:endParaRPr lang="pt-BR" dirty="0"/>
        </a:p>
      </dgm:t>
    </dgm:pt>
    <dgm:pt modelId="{ED4D546C-3DF0-453E-ABD5-8C4FF58E4003}" type="parTrans" cxnId="{42B2E18C-4999-4811-877D-03A3E9AD7FD9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19AA6F83-6805-4B20-8155-114E60AA3990}" type="sibTrans" cxnId="{42B2E18C-4999-4811-877D-03A3E9AD7FD9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A59E4611-8BD2-4AF4-94A8-E86EBDB82776}">
      <dgm:prSet phldrT="[Texto]" phldr="0"/>
      <dgm:spPr/>
      <dgm:t>
        <a:bodyPr/>
        <a:lstStyle/>
        <a:p>
          <a:r>
            <a:rPr lang="pt-BR" dirty="0"/>
            <a:t>Na modalidade Fundo a Fundo</a:t>
          </a:r>
        </a:p>
      </dgm:t>
    </dgm:pt>
    <dgm:pt modelId="{4E51D0BA-BF5A-41EF-B9F7-4BC40C6D2082}" type="parTrans" cxnId="{EBBCD050-F862-4DFC-BCC8-BC3C05B58476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351BC402-1D55-45FB-9169-F4A240AAC2F7}" type="sibTrans" cxnId="{EBBCD050-F862-4DFC-BCC8-BC3C05B58476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CE194996-5C1F-45A2-894B-1AC4EAE643FD}">
      <dgm:prSet phldrT="[Texto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pt-BR"/>
            <a:t>Observando as regras da Portaria MDS nº 1.043/2024 e a disponibilidade orçamentária do FNAS.</a:t>
          </a:r>
          <a:endParaRPr lang="pt-BR" dirty="0"/>
        </a:p>
      </dgm:t>
    </dgm:pt>
    <dgm:pt modelId="{13C9BFBB-A539-4A17-9464-1C1CA7FB647B}" type="parTrans" cxnId="{2220C549-79B8-4416-9976-71CBA47E7B3F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CE4212F2-F73D-4D7F-A563-279CA8E23B22}" type="sibTrans" cxnId="{2220C549-79B8-4416-9976-71CBA47E7B3F}">
      <dgm:prSet/>
      <dgm:spPr/>
      <dgm:t>
        <a:bodyPr/>
        <a:lstStyle/>
        <a:p>
          <a:endParaRPr lang="pt-BR">
            <a:solidFill>
              <a:schemeClr val="tx2"/>
            </a:solidFill>
          </a:endParaRPr>
        </a:p>
      </dgm:t>
    </dgm:pt>
    <dgm:pt modelId="{D9B04CAD-EC24-443F-AA80-8F2DA91CEF40}" type="pres">
      <dgm:prSet presAssocID="{36BB6108-55A6-4F95-ADFE-68AE15BE3702}" presName="diagram" presStyleCnt="0">
        <dgm:presLayoutVars>
          <dgm:dir/>
          <dgm:resizeHandles val="exact"/>
        </dgm:presLayoutVars>
      </dgm:prSet>
      <dgm:spPr/>
    </dgm:pt>
    <dgm:pt modelId="{06D47489-FDEF-4F18-B4A7-0247B50C538A}" type="pres">
      <dgm:prSet presAssocID="{E10B7579-D1D9-4F1F-9E6E-E118F3BC4466}" presName="node" presStyleLbl="node1" presStyleIdx="0" presStyleCnt="3">
        <dgm:presLayoutVars>
          <dgm:bulletEnabled val="1"/>
        </dgm:presLayoutVars>
      </dgm:prSet>
      <dgm:spPr/>
    </dgm:pt>
    <dgm:pt modelId="{691A45B7-6F84-4007-B0F4-0A39B083B210}" type="pres">
      <dgm:prSet presAssocID="{19AA6F83-6805-4B20-8155-114E60AA3990}" presName="sibTrans" presStyleCnt="0"/>
      <dgm:spPr/>
    </dgm:pt>
    <dgm:pt modelId="{23F70DA2-A187-42EA-955D-6E4CAB94BC22}" type="pres">
      <dgm:prSet presAssocID="{A59E4611-8BD2-4AF4-94A8-E86EBDB82776}" presName="node" presStyleLbl="node1" presStyleIdx="1" presStyleCnt="3">
        <dgm:presLayoutVars>
          <dgm:bulletEnabled val="1"/>
        </dgm:presLayoutVars>
      </dgm:prSet>
      <dgm:spPr/>
    </dgm:pt>
    <dgm:pt modelId="{C83A294A-368F-4B1C-9D98-1E1D3E0B1639}" type="pres">
      <dgm:prSet presAssocID="{351BC402-1D55-45FB-9169-F4A240AAC2F7}" presName="sibTrans" presStyleCnt="0"/>
      <dgm:spPr/>
    </dgm:pt>
    <dgm:pt modelId="{3BB1F270-F0E7-42F5-BC92-2BB6B2F7E466}" type="pres">
      <dgm:prSet presAssocID="{CE194996-5C1F-45A2-894B-1AC4EAE643FD}" presName="node" presStyleLbl="node1" presStyleIdx="2" presStyleCnt="3">
        <dgm:presLayoutVars>
          <dgm:bulletEnabled val="1"/>
        </dgm:presLayoutVars>
      </dgm:prSet>
      <dgm:spPr/>
    </dgm:pt>
  </dgm:ptLst>
  <dgm:cxnLst>
    <dgm:cxn modelId="{98782B1B-05F5-4AC1-B3F4-F0C49E1AED82}" type="presOf" srcId="{E10B7579-D1D9-4F1F-9E6E-E118F3BC4466}" destId="{06D47489-FDEF-4F18-B4A7-0247B50C538A}" srcOrd="0" destOrd="0" presId="urn:microsoft.com/office/officeart/2005/8/layout/default#1"/>
    <dgm:cxn modelId="{F25B1A64-C17E-4DAC-B0DD-283389077D39}" type="presOf" srcId="{CE194996-5C1F-45A2-894B-1AC4EAE643FD}" destId="{3BB1F270-F0E7-42F5-BC92-2BB6B2F7E466}" srcOrd="0" destOrd="0" presId="urn:microsoft.com/office/officeart/2005/8/layout/default#1"/>
    <dgm:cxn modelId="{2220C549-79B8-4416-9976-71CBA47E7B3F}" srcId="{36BB6108-55A6-4F95-ADFE-68AE15BE3702}" destId="{CE194996-5C1F-45A2-894B-1AC4EAE643FD}" srcOrd="2" destOrd="0" parTransId="{13C9BFBB-A539-4A17-9464-1C1CA7FB647B}" sibTransId="{CE4212F2-F73D-4D7F-A563-279CA8E23B22}"/>
    <dgm:cxn modelId="{EBBCD050-F862-4DFC-BCC8-BC3C05B58476}" srcId="{36BB6108-55A6-4F95-ADFE-68AE15BE3702}" destId="{A59E4611-8BD2-4AF4-94A8-E86EBDB82776}" srcOrd="1" destOrd="0" parTransId="{4E51D0BA-BF5A-41EF-B9F7-4BC40C6D2082}" sibTransId="{351BC402-1D55-45FB-9169-F4A240AAC2F7}"/>
    <dgm:cxn modelId="{42B2E18C-4999-4811-877D-03A3E9AD7FD9}" srcId="{36BB6108-55A6-4F95-ADFE-68AE15BE3702}" destId="{E10B7579-D1D9-4F1F-9E6E-E118F3BC4466}" srcOrd="0" destOrd="0" parTransId="{ED4D546C-3DF0-453E-ABD5-8C4FF58E4003}" sibTransId="{19AA6F83-6805-4B20-8155-114E60AA3990}"/>
    <dgm:cxn modelId="{BDB04696-C5E9-4073-B6AF-EB6297BC94FA}" type="presOf" srcId="{36BB6108-55A6-4F95-ADFE-68AE15BE3702}" destId="{D9B04CAD-EC24-443F-AA80-8F2DA91CEF40}" srcOrd="0" destOrd="0" presId="urn:microsoft.com/office/officeart/2005/8/layout/default#1"/>
    <dgm:cxn modelId="{9E482CA1-58C7-4059-9D1D-F6F42D41904C}" type="presOf" srcId="{A59E4611-8BD2-4AF4-94A8-E86EBDB82776}" destId="{23F70DA2-A187-42EA-955D-6E4CAB94BC22}" srcOrd="0" destOrd="0" presId="urn:microsoft.com/office/officeart/2005/8/layout/default#1"/>
    <dgm:cxn modelId="{4E235097-06BA-48B3-B384-4227A2DE65B1}" type="presParOf" srcId="{D9B04CAD-EC24-443F-AA80-8F2DA91CEF40}" destId="{06D47489-FDEF-4F18-B4A7-0247B50C538A}" srcOrd="0" destOrd="0" presId="urn:microsoft.com/office/officeart/2005/8/layout/default#1"/>
    <dgm:cxn modelId="{F8C03D1E-6EA1-4201-820A-A02F31895B4D}" type="presParOf" srcId="{D9B04CAD-EC24-443F-AA80-8F2DA91CEF40}" destId="{691A45B7-6F84-4007-B0F4-0A39B083B210}" srcOrd="1" destOrd="0" presId="urn:microsoft.com/office/officeart/2005/8/layout/default#1"/>
    <dgm:cxn modelId="{4EDC3B72-ED1F-4504-BE85-176D0F2872A9}" type="presParOf" srcId="{D9B04CAD-EC24-443F-AA80-8F2DA91CEF40}" destId="{23F70DA2-A187-42EA-955D-6E4CAB94BC22}" srcOrd="2" destOrd="0" presId="urn:microsoft.com/office/officeart/2005/8/layout/default#1"/>
    <dgm:cxn modelId="{A96B6EAE-409A-43FA-BFE9-3FACB1B78C47}" type="presParOf" srcId="{D9B04CAD-EC24-443F-AA80-8F2DA91CEF40}" destId="{C83A294A-368F-4B1C-9D98-1E1D3E0B1639}" srcOrd="3" destOrd="0" presId="urn:microsoft.com/office/officeart/2005/8/layout/default#1"/>
    <dgm:cxn modelId="{D9380ABD-E9FB-43EB-B434-4523EAE237F8}" type="presParOf" srcId="{D9B04CAD-EC24-443F-AA80-8F2DA91CEF40}" destId="{3BB1F270-F0E7-42F5-BC92-2BB6B2F7E466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0DFB4E-C7CD-4AFB-9B2C-DDBE52077D99}" type="doc">
      <dgm:prSet loTypeId="urn:microsoft.com/office/officeart/2005/8/layout/process1" loCatId="process" qsTypeId="urn:microsoft.com/office/officeart/2005/8/quickstyle/simple1#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670B845-931F-44E3-ACAF-38048D6BC3D8}">
      <dgm:prSet custT="1"/>
      <dgm:spPr/>
      <dgm:t>
        <a:bodyPr/>
        <a:lstStyle/>
        <a:p>
          <a:r>
            <a:rPr lang="pt-BR" sz="3600" b="1" dirty="0"/>
            <a:t>Formalização da adesão ao cofinanciamento federal</a:t>
          </a:r>
          <a:endParaRPr lang="en-US" sz="3600" dirty="0"/>
        </a:p>
      </dgm:t>
    </dgm:pt>
    <dgm:pt modelId="{BA1D2C14-1258-473F-90DB-415B823F0D72}" type="parTrans" cxnId="{FB935A31-BD4D-4528-B750-1CE25F00036C}">
      <dgm:prSet/>
      <dgm:spPr/>
      <dgm:t>
        <a:bodyPr/>
        <a:lstStyle/>
        <a:p>
          <a:endParaRPr lang="en-US" sz="2400"/>
        </a:p>
      </dgm:t>
    </dgm:pt>
    <dgm:pt modelId="{42267777-D5C5-41C8-95D8-EE8701473F96}" type="sibTrans" cxnId="{FB935A31-BD4D-4528-B750-1CE25F00036C}">
      <dgm:prSet custT="1"/>
      <dgm:spPr/>
      <dgm:t>
        <a:bodyPr/>
        <a:lstStyle/>
        <a:p>
          <a:endParaRPr lang="en-US" sz="1800"/>
        </a:p>
      </dgm:t>
    </dgm:pt>
    <dgm:pt modelId="{9BA616CD-CCE0-47B1-AC5A-4B1774FA4E29}">
      <dgm:prSet custT="1"/>
      <dgm:spPr/>
      <dgm:t>
        <a:bodyPr/>
        <a:lstStyle/>
        <a:p>
          <a:r>
            <a:rPr lang="pt-BR" sz="2800" dirty="0"/>
            <a:t>O </a:t>
          </a:r>
          <a:r>
            <a:rPr lang="pt-BR" sz="2800" b="1" dirty="0"/>
            <a:t>Termo de Aceite</a:t>
          </a:r>
          <a:r>
            <a:rPr lang="pt-BR" sz="2800" dirty="0"/>
            <a:t> é o instrumento por meio do qual o Estado, o Distrito Federal ou o Município manifesta seu interesse em receber o cofinanciamento federal e assume o compromisso de executar o Serviço de Proteção em Situações de Calamidades Públicas e Emergências.</a:t>
          </a:r>
          <a:endParaRPr lang="en-US" sz="2800" dirty="0"/>
        </a:p>
      </dgm:t>
    </dgm:pt>
    <dgm:pt modelId="{1F380D08-9FB6-4C84-9BAE-854264CFBD2E}" type="parTrans" cxnId="{7C5665A6-28B1-426D-AEE8-5E593343CB90}">
      <dgm:prSet/>
      <dgm:spPr/>
      <dgm:t>
        <a:bodyPr/>
        <a:lstStyle/>
        <a:p>
          <a:endParaRPr lang="en-US" sz="2400"/>
        </a:p>
      </dgm:t>
    </dgm:pt>
    <dgm:pt modelId="{6A8678B5-A5F6-4E40-851C-1313DA9D74F7}" type="sibTrans" cxnId="{7C5665A6-28B1-426D-AEE8-5E593343CB90}">
      <dgm:prSet/>
      <dgm:spPr/>
      <dgm:t>
        <a:bodyPr/>
        <a:lstStyle/>
        <a:p>
          <a:endParaRPr lang="en-US" sz="2400"/>
        </a:p>
      </dgm:t>
    </dgm:pt>
    <dgm:pt modelId="{6E2BDA72-C0FE-4D97-8A25-27723F8A14E1}">
      <dgm:prSet custT="1"/>
      <dgm:spPr/>
      <dgm:t>
        <a:bodyPr/>
        <a:lstStyle/>
        <a:p>
          <a:r>
            <a:rPr lang="pt-BR" sz="4800" b="1" noProof="0" dirty="0"/>
            <a:t>Vigência de 5  anos</a:t>
          </a:r>
        </a:p>
      </dgm:t>
    </dgm:pt>
    <dgm:pt modelId="{045A5141-C7E0-47AC-9E97-A6201A5E261C}" type="parTrans" cxnId="{41BFF106-2C98-4824-BED2-7488ED18341C}">
      <dgm:prSet/>
      <dgm:spPr/>
      <dgm:t>
        <a:bodyPr/>
        <a:lstStyle/>
        <a:p>
          <a:endParaRPr lang="pt-BR"/>
        </a:p>
      </dgm:t>
    </dgm:pt>
    <dgm:pt modelId="{BEBD32C8-CFDE-4F65-811D-0A9B16948F05}" type="sibTrans" cxnId="{41BFF106-2C98-4824-BED2-7488ED18341C}">
      <dgm:prSet/>
      <dgm:spPr/>
      <dgm:t>
        <a:bodyPr/>
        <a:lstStyle/>
        <a:p>
          <a:endParaRPr lang="pt-BR"/>
        </a:p>
      </dgm:t>
    </dgm:pt>
    <dgm:pt modelId="{3A7613ED-BFBE-4D5A-87C1-79A642A19F79}" type="pres">
      <dgm:prSet presAssocID="{D30DFB4E-C7CD-4AFB-9B2C-DDBE52077D99}" presName="Name0" presStyleCnt="0">
        <dgm:presLayoutVars>
          <dgm:dir/>
          <dgm:resizeHandles val="exact"/>
        </dgm:presLayoutVars>
      </dgm:prSet>
      <dgm:spPr/>
    </dgm:pt>
    <dgm:pt modelId="{AC6ABC85-0BB2-409E-848B-AE76CD879E55}" type="pres">
      <dgm:prSet presAssocID="{B670B845-931F-44E3-ACAF-38048D6BC3D8}" presName="node" presStyleLbl="node1" presStyleIdx="0" presStyleCnt="3">
        <dgm:presLayoutVars>
          <dgm:bulletEnabled val="1"/>
        </dgm:presLayoutVars>
      </dgm:prSet>
      <dgm:spPr/>
    </dgm:pt>
    <dgm:pt modelId="{6A1DD72B-24A4-440E-8C35-329152E67315}" type="pres">
      <dgm:prSet presAssocID="{42267777-D5C5-41C8-95D8-EE8701473F96}" presName="sibTrans" presStyleLbl="sibTrans2D1" presStyleIdx="0" presStyleCnt="2"/>
      <dgm:spPr/>
    </dgm:pt>
    <dgm:pt modelId="{B76EE91C-586F-49CE-A410-9F1670B52141}" type="pres">
      <dgm:prSet presAssocID="{42267777-D5C5-41C8-95D8-EE8701473F96}" presName="connectorText" presStyleLbl="sibTrans2D1" presStyleIdx="0" presStyleCnt="2"/>
      <dgm:spPr/>
    </dgm:pt>
    <dgm:pt modelId="{EE82927B-849A-48B4-AD5E-01FDD5D627DE}" type="pres">
      <dgm:prSet presAssocID="{9BA616CD-CCE0-47B1-AC5A-4B1774FA4E29}" presName="node" presStyleLbl="node1" presStyleIdx="1" presStyleCnt="3" custLinFactNeighborX="-2319" custLinFactNeighborY="0">
        <dgm:presLayoutVars>
          <dgm:bulletEnabled val="1"/>
        </dgm:presLayoutVars>
      </dgm:prSet>
      <dgm:spPr/>
    </dgm:pt>
    <dgm:pt modelId="{C59824AC-30F8-4B98-A72E-7F161B9503A9}" type="pres">
      <dgm:prSet presAssocID="{6A8678B5-A5F6-4E40-851C-1313DA9D74F7}" presName="sibTrans" presStyleLbl="sibTrans2D1" presStyleIdx="1" presStyleCnt="2"/>
      <dgm:spPr/>
    </dgm:pt>
    <dgm:pt modelId="{12E93CEA-8995-425D-A404-2798617A8E2E}" type="pres">
      <dgm:prSet presAssocID="{6A8678B5-A5F6-4E40-851C-1313DA9D74F7}" presName="connectorText" presStyleLbl="sibTrans2D1" presStyleIdx="1" presStyleCnt="2"/>
      <dgm:spPr/>
    </dgm:pt>
    <dgm:pt modelId="{B769BB4B-EF91-462D-9FCF-4625222B9189}" type="pres">
      <dgm:prSet presAssocID="{6E2BDA72-C0FE-4D97-8A25-27723F8A14E1}" presName="node" presStyleLbl="node1" presStyleIdx="2" presStyleCnt="3" custLinFactNeighborX="-948">
        <dgm:presLayoutVars>
          <dgm:bulletEnabled val="1"/>
        </dgm:presLayoutVars>
      </dgm:prSet>
      <dgm:spPr/>
    </dgm:pt>
  </dgm:ptLst>
  <dgm:cxnLst>
    <dgm:cxn modelId="{41BFF106-2C98-4824-BED2-7488ED18341C}" srcId="{D30DFB4E-C7CD-4AFB-9B2C-DDBE52077D99}" destId="{6E2BDA72-C0FE-4D97-8A25-27723F8A14E1}" srcOrd="2" destOrd="0" parTransId="{045A5141-C7E0-47AC-9E97-A6201A5E261C}" sibTransId="{BEBD32C8-CFDE-4F65-811D-0A9B16948F05}"/>
    <dgm:cxn modelId="{D3EF2B0C-0678-4DD9-9FD8-A3001664F3CD}" type="presOf" srcId="{42267777-D5C5-41C8-95D8-EE8701473F96}" destId="{B76EE91C-586F-49CE-A410-9F1670B52141}" srcOrd="1" destOrd="0" presId="urn:microsoft.com/office/officeart/2005/8/layout/process1"/>
    <dgm:cxn modelId="{B94CCD0E-86B3-42CE-ADA8-1C784270605D}" type="presOf" srcId="{6A8678B5-A5F6-4E40-851C-1313DA9D74F7}" destId="{12E93CEA-8995-425D-A404-2798617A8E2E}" srcOrd="1" destOrd="0" presId="urn:microsoft.com/office/officeart/2005/8/layout/process1"/>
    <dgm:cxn modelId="{6DCD6E0F-B550-4CB1-B773-39AD2F69BD0F}" type="presOf" srcId="{42267777-D5C5-41C8-95D8-EE8701473F96}" destId="{6A1DD72B-24A4-440E-8C35-329152E67315}" srcOrd="0" destOrd="0" presId="urn:microsoft.com/office/officeart/2005/8/layout/process1"/>
    <dgm:cxn modelId="{FB935A31-BD4D-4528-B750-1CE25F00036C}" srcId="{D30DFB4E-C7CD-4AFB-9B2C-DDBE52077D99}" destId="{B670B845-931F-44E3-ACAF-38048D6BC3D8}" srcOrd="0" destOrd="0" parTransId="{BA1D2C14-1258-473F-90DB-415B823F0D72}" sibTransId="{42267777-D5C5-41C8-95D8-EE8701473F96}"/>
    <dgm:cxn modelId="{306FCD62-FC6A-4EBF-AEEC-12A039826A36}" type="presOf" srcId="{B670B845-931F-44E3-ACAF-38048D6BC3D8}" destId="{AC6ABC85-0BB2-409E-848B-AE76CD879E55}" srcOrd="0" destOrd="0" presId="urn:microsoft.com/office/officeart/2005/8/layout/process1"/>
    <dgm:cxn modelId="{C355C04F-30E1-4902-B56E-67DA39C64206}" type="presOf" srcId="{6E2BDA72-C0FE-4D97-8A25-27723F8A14E1}" destId="{B769BB4B-EF91-462D-9FCF-4625222B9189}" srcOrd="0" destOrd="0" presId="urn:microsoft.com/office/officeart/2005/8/layout/process1"/>
    <dgm:cxn modelId="{1B648B7E-CF03-4BF3-8AB9-71925A8E5124}" type="presOf" srcId="{6A8678B5-A5F6-4E40-851C-1313DA9D74F7}" destId="{C59824AC-30F8-4B98-A72E-7F161B9503A9}" srcOrd="0" destOrd="0" presId="urn:microsoft.com/office/officeart/2005/8/layout/process1"/>
    <dgm:cxn modelId="{7C5665A6-28B1-426D-AEE8-5E593343CB90}" srcId="{D30DFB4E-C7CD-4AFB-9B2C-DDBE52077D99}" destId="{9BA616CD-CCE0-47B1-AC5A-4B1774FA4E29}" srcOrd="1" destOrd="0" parTransId="{1F380D08-9FB6-4C84-9BAE-854264CFBD2E}" sibTransId="{6A8678B5-A5F6-4E40-851C-1313DA9D74F7}"/>
    <dgm:cxn modelId="{00547FA8-753E-450C-8FEC-F0ECA6BDF27D}" type="presOf" srcId="{9BA616CD-CCE0-47B1-AC5A-4B1774FA4E29}" destId="{EE82927B-849A-48B4-AD5E-01FDD5D627DE}" srcOrd="0" destOrd="0" presId="urn:microsoft.com/office/officeart/2005/8/layout/process1"/>
    <dgm:cxn modelId="{68FE4CAA-110B-4310-BBFB-C89F38E9D8A0}" type="presOf" srcId="{D30DFB4E-C7CD-4AFB-9B2C-DDBE52077D99}" destId="{3A7613ED-BFBE-4D5A-87C1-79A642A19F79}" srcOrd="0" destOrd="0" presId="urn:microsoft.com/office/officeart/2005/8/layout/process1"/>
    <dgm:cxn modelId="{BF7AD253-13C4-4F7D-A7AF-6197A812FE94}" type="presParOf" srcId="{3A7613ED-BFBE-4D5A-87C1-79A642A19F79}" destId="{AC6ABC85-0BB2-409E-848B-AE76CD879E55}" srcOrd="0" destOrd="0" presId="urn:microsoft.com/office/officeart/2005/8/layout/process1"/>
    <dgm:cxn modelId="{89359965-B18C-4FA9-88FE-7AD4C254EAE3}" type="presParOf" srcId="{3A7613ED-BFBE-4D5A-87C1-79A642A19F79}" destId="{6A1DD72B-24A4-440E-8C35-329152E67315}" srcOrd="1" destOrd="0" presId="urn:microsoft.com/office/officeart/2005/8/layout/process1"/>
    <dgm:cxn modelId="{5412CA06-90EE-4900-84E3-1FDAE0BBCD96}" type="presParOf" srcId="{6A1DD72B-24A4-440E-8C35-329152E67315}" destId="{B76EE91C-586F-49CE-A410-9F1670B52141}" srcOrd="0" destOrd="0" presId="urn:microsoft.com/office/officeart/2005/8/layout/process1"/>
    <dgm:cxn modelId="{C8C1540C-FCAB-4681-886A-E3513BB5FA13}" type="presParOf" srcId="{3A7613ED-BFBE-4D5A-87C1-79A642A19F79}" destId="{EE82927B-849A-48B4-AD5E-01FDD5D627DE}" srcOrd="2" destOrd="0" presId="urn:microsoft.com/office/officeart/2005/8/layout/process1"/>
    <dgm:cxn modelId="{F11C6E15-03A3-4DBD-8181-8D51947AB880}" type="presParOf" srcId="{3A7613ED-BFBE-4D5A-87C1-79A642A19F79}" destId="{C59824AC-30F8-4B98-A72E-7F161B9503A9}" srcOrd="3" destOrd="0" presId="urn:microsoft.com/office/officeart/2005/8/layout/process1"/>
    <dgm:cxn modelId="{6A81767A-92A7-44A4-B0DF-880AECFFD34F}" type="presParOf" srcId="{C59824AC-30F8-4B98-A72E-7F161B9503A9}" destId="{12E93CEA-8995-425D-A404-2798617A8E2E}" srcOrd="0" destOrd="0" presId="urn:microsoft.com/office/officeart/2005/8/layout/process1"/>
    <dgm:cxn modelId="{521CB8DE-2C65-4E88-A54B-009ED99055EB}" type="presParOf" srcId="{3A7613ED-BFBE-4D5A-87C1-79A642A19F79}" destId="{B769BB4B-EF91-462D-9FCF-4625222B91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060A2F-9BA0-458B-B4ED-22074CCDADFE}" type="doc">
      <dgm:prSet loTypeId="urn:microsoft.com/office/officeart/2008/layout/LinedList" loCatId="list" qsTypeId="urn:microsoft.com/office/officeart/2005/8/quickstyle/simple1#5" qsCatId="simple" csTypeId="urn:microsoft.com/office/officeart/2005/8/colors/colorful2#1" csCatId="colorful" phldr="1"/>
      <dgm:spPr/>
      <dgm:t>
        <a:bodyPr/>
        <a:lstStyle/>
        <a:p>
          <a:endParaRPr lang="pt-BR"/>
        </a:p>
      </dgm:t>
    </dgm:pt>
    <dgm:pt modelId="{D2AB4ECA-8F66-4F59-9CAE-951309FDD161}">
      <dgm:prSet custT="1"/>
      <dgm:spPr/>
      <dgm:t>
        <a:bodyPr/>
        <a:lstStyle/>
        <a:p>
          <a:r>
            <a:rPr lang="pt-BR" sz="3200" dirty="0">
              <a:latin typeface="Poppins Light" panose="00000400000000000000" pitchFamily="2" charset="0"/>
              <a:cs typeface="Poppins Light" panose="00000400000000000000" pitchFamily="2" charset="0"/>
            </a:rPr>
            <a:t>Quando ocorre uma situação de calamidade em um território e a União reconhece a referida situação, </a:t>
          </a:r>
          <a:r>
            <a:rPr lang="pt-BR" sz="3200" b="1" dirty="0">
              <a:latin typeface="Poppins Light" panose="00000400000000000000" pitchFamily="2" charset="0"/>
              <a:cs typeface="Poppins Light" panose="00000400000000000000" pitchFamily="2" charset="0"/>
            </a:rPr>
            <a:t>os beneficiários do BPC afetados têm direito à antecipação do calendário de pagamento do BPC. </a:t>
          </a:r>
        </a:p>
      </dgm:t>
    </dgm:pt>
    <dgm:pt modelId="{93506FD6-A532-4D86-9C86-6120F238D402}" type="parTrans" cxnId="{351104DA-0DF2-494F-A8AE-6E4BDB2FF99A}">
      <dgm:prSet/>
      <dgm:spPr/>
      <dgm:t>
        <a:bodyPr/>
        <a:lstStyle/>
        <a:p>
          <a:endParaRPr lang="pt-BR"/>
        </a:p>
      </dgm:t>
    </dgm:pt>
    <dgm:pt modelId="{E184A62A-0FDF-4684-AE60-D8A62EB4A41C}" type="sibTrans" cxnId="{351104DA-0DF2-494F-A8AE-6E4BDB2FF99A}">
      <dgm:prSet/>
      <dgm:spPr/>
      <dgm:t>
        <a:bodyPr/>
        <a:lstStyle/>
        <a:p>
          <a:endParaRPr lang="pt-BR"/>
        </a:p>
      </dgm:t>
    </dgm:pt>
    <dgm:pt modelId="{94C52BF2-CCED-4D2D-81B0-062459E2A856}">
      <dgm:prSet custT="1"/>
      <dgm:spPr/>
      <dgm:t>
        <a:bodyPr/>
        <a:lstStyle/>
        <a:p>
          <a:r>
            <a:rPr lang="pt-BR" sz="3200" dirty="0">
              <a:latin typeface="Poppins Light" panose="00000400000000000000" pitchFamily="2" charset="0"/>
              <a:cs typeface="Poppins Light" panose="00000400000000000000" pitchFamily="2" charset="0"/>
            </a:rPr>
            <a:t>É facultado a essas pessoas um </a:t>
          </a:r>
          <a:r>
            <a:rPr lang="pt-BR" sz="3200" b="1" dirty="0">
              <a:latin typeface="Poppins Light" panose="00000400000000000000" pitchFamily="2" charset="0"/>
              <a:cs typeface="Poppins Light" panose="00000400000000000000" pitchFamily="2" charset="0"/>
            </a:rPr>
            <a:t>adiantamento no valor de um salário mínimo mensal</a:t>
          </a:r>
          <a:r>
            <a:rPr lang="pt-BR" sz="3200" dirty="0">
              <a:latin typeface="Poppins Light" panose="00000400000000000000" pitchFamily="2" charset="0"/>
              <a:cs typeface="Poppins Light" panose="00000400000000000000" pitchFamily="2" charset="0"/>
            </a:rPr>
            <a:t>, que pode ser devolvido em até 36 parcelas fixas</a:t>
          </a:r>
          <a:r>
            <a:rPr lang="pt-BR" sz="2800" dirty="0">
              <a:latin typeface="Poppins Light" panose="00000400000000000000" pitchFamily="2" charset="0"/>
              <a:cs typeface="Poppins Light" panose="00000400000000000000" pitchFamily="2" charset="0"/>
            </a:rPr>
            <a:t>.</a:t>
          </a:r>
        </a:p>
      </dgm:t>
    </dgm:pt>
    <dgm:pt modelId="{E99F3FBE-4058-46BA-9C15-DED59F5AA329}" type="parTrans" cxnId="{93C01FBF-CFD4-4434-AC87-B98B7DE4382D}">
      <dgm:prSet/>
      <dgm:spPr/>
      <dgm:t>
        <a:bodyPr/>
        <a:lstStyle/>
        <a:p>
          <a:endParaRPr lang="pt-BR"/>
        </a:p>
      </dgm:t>
    </dgm:pt>
    <dgm:pt modelId="{0E2B6B6C-6E69-4257-8900-FE81FE69DA78}" type="sibTrans" cxnId="{93C01FBF-CFD4-4434-AC87-B98B7DE4382D}">
      <dgm:prSet/>
      <dgm:spPr/>
      <dgm:t>
        <a:bodyPr/>
        <a:lstStyle/>
        <a:p>
          <a:endParaRPr lang="pt-BR"/>
        </a:p>
      </dgm:t>
    </dgm:pt>
    <dgm:pt modelId="{3704E5E8-5E77-4592-AE27-FC16F9AB4C06}">
      <dgm:prSet custT="1"/>
      <dgm:spPr/>
      <dgm:t>
        <a:bodyPr/>
        <a:lstStyle/>
        <a:p>
          <a:r>
            <a:rPr lang="pt-BR" sz="3200" dirty="0">
              <a:latin typeface="Poppins Light" panose="00000400000000000000" pitchFamily="2" charset="0"/>
              <a:cs typeface="Poppins Light" panose="00000400000000000000" pitchFamily="2" charset="0"/>
            </a:rPr>
            <a:t>A solicitação do adiantamento será solicitada junto ao banco responsável pelo pagamento do benefício.</a:t>
          </a:r>
        </a:p>
      </dgm:t>
    </dgm:pt>
    <dgm:pt modelId="{012E5864-5646-450C-8F5C-9DB5400F79B2}" type="parTrans" cxnId="{03A0E36F-87B4-45F6-80F2-14CE6A88A28B}">
      <dgm:prSet/>
      <dgm:spPr/>
      <dgm:t>
        <a:bodyPr/>
        <a:lstStyle/>
        <a:p>
          <a:endParaRPr lang="pt-BR"/>
        </a:p>
      </dgm:t>
    </dgm:pt>
    <dgm:pt modelId="{2FB217D7-32DE-476B-8C9F-A6977BBFE0C5}" type="sibTrans" cxnId="{03A0E36F-87B4-45F6-80F2-14CE6A88A28B}">
      <dgm:prSet/>
      <dgm:spPr/>
      <dgm:t>
        <a:bodyPr/>
        <a:lstStyle/>
        <a:p>
          <a:endParaRPr lang="pt-BR"/>
        </a:p>
      </dgm:t>
    </dgm:pt>
    <dgm:pt modelId="{7DA16CFB-47DB-4253-91BC-96A3FE437C2B}" type="pres">
      <dgm:prSet presAssocID="{BB060A2F-9BA0-458B-B4ED-22074CCDADFE}" presName="vert0" presStyleCnt="0">
        <dgm:presLayoutVars>
          <dgm:dir/>
          <dgm:animOne val="branch"/>
          <dgm:animLvl val="lvl"/>
        </dgm:presLayoutVars>
      </dgm:prSet>
      <dgm:spPr/>
    </dgm:pt>
    <dgm:pt modelId="{2935A269-C354-4B39-A705-4DEC2D53E904}" type="pres">
      <dgm:prSet presAssocID="{D2AB4ECA-8F66-4F59-9CAE-951309FDD161}" presName="thickLine" presStyleLbl="alignNode1" presStyleIdx="0" presStyleCnt="3"/>
      <dgm:spPr/>
    </dgm:pt>
    <dgm:pt modelId="{72DFF3F0-BF51-4132-A648-581C36404F76}" type="pres">
      <dgm:prSet presAssocID="{D2AB4ECA-8F66-4F59-9CAE-951309FDD161}" presName="horz1" presStyleCnt="0"/>
      <dgm:spPr/>
    </dgm:pt>
    <dgm:pt modelId="{B7C87A6F-67CE-409C-9E71-EC8BEE6DDF6A}" type="pres">
      <dgm:prSet presAssocID="{D2AB4ECA-8F66-4F59-9CAE-951309FDD161}" presName="tx1" presStyleLbl="revTx" presStyleIdx="0" presStyleCnt="3" custScaleX="90847" custScaleY="300293"/>
      <dgm:spPr/>
    </dgm:pt>
    <dgm:pt modelId="{1D0829C4-2781-4E84-A339-03AE9999FEB5}" type="pres">
      <dgm:prSet presAssocID="{D2AB4ECA-8F66-4F59-9CAE-951309FDD161}" presName="vert1" presStyleCnt="0"/>
      <dgm:spPr/>
    </dgm:pt>
    <dgm:pt modelId="{F5C2E286-7A05-4C92-AAC0-E4B1881F26D6}" type="pres">
      <dgm:prSet presAssocID="{94C52BF2-CCED-4D2D-81B0-062459E2A856}" presName="thickLine" presStyleLbl="alignNode1" presStyleIdx="1" presStyleCnt="3"/>
      <dgm:spPr/>
    </dgm:pt>
    <dgm:pt modelId="{83FAD8A0-DC03-4D03-A609-6630EEFE0419}" type="pres">
      <dgm:prSet presAssocID="{94C52BF2-CCED-4D2D-81B0-062459E2A856}" presName="horz1" presStyleCnt="0"/>
      <dgm:spPr/>
    </dgm:pt>
    <dgm:pt modelId="{5314BAF6-033E-4F24-B5C8-37D5168DE2F1}" type="pres">
      <dgm:prSet presAssocID="{94C52BF2-CCED-4D2D-81B0-062459E2A856}" presName="tx1" presStyleLbl="revTx" presStyleIdx="1" presStyleCnt="3" custScaleX="90847" custScaleY="300293"/>
      <dgm:spPr/>
    </dgm:pt>
    <dgm:pt modelId="{AADA83A0-F33E-4F6B-A434-7DE28A9B8A78}" type="pres">
      <dgm:prSet presAssocID="{94C52BF2-CCED-4D2D-81B0-062459E2A856}" presName="vert1" presStyleCnt="0"/>
      <dgm:spPr/>
    </dgm:pt>
    <dgm:pt modelId="{2B82E0AE-710B-4EF0-9F86-F7ED6FAAE1F0}" type="pres">
      <dgm:prSet presAssocID="{3704E5E8-5E77-4592-AE27-FC16F9AB4C06}" presName="thickLine" presStyleLbl="alignNode1" presStyleIdx="2" presStyleCnt="3"/>
      <dgm:spPr/>
    </dgm:pt>
    <dgm:pt modelId="{A3904E62-5C77-4AD0-9BCF-370621089590}" type="pres">
      <dgm:prSet presAssocID="{3704E5E8-5E77-4592-AE27-FC16F9AB4C06}" presName="horz1" presStyleCnt="0"/>
      <dgm:spPr/>
    </dgm:pt>
    <dgm:pt modelId="{FCD41E91-D819-4BB2-81C3-B61D0ED15672}" type="pres">
      <dgm:prSet presAssocID="{3704E5E8-5E77-4592-AE27-FC16F9AB4C06}" presName="tx1" presStyleLbl="revTx" presStyleIdx="2" presStyleCnt="3" custScaleX="90847" custScaleY="300293"/>
      <dgm:spPr/>
    </dgm:pt>
    <dgm:pt modelId="{8EFE8F73-8ED1-41E2-81FC-6F8D06EC4D91}" type="pres">
      <dgm:prSet presAssocID="{3704E5E8-5E77-4592-AE27-FC16F9AB4C06}" presName="vert1" presStyleCnt="0"/>
      <dgm:spPr/>
    </dgm:pt>
  </dgm:ptLst>
  <dgm:cxnLst>
    <dgm:cxn modelId="{95FA106F-C2C8-4391-93AC-437D7A5E1EB5}" type="presOf" srcId="{D2AB4ECA-8F66-4F59-9CAE-951309FDD161}" destId="{B7C87A6F-67CE-409C-9E71-EC8BEE6DDF6A}" srcOrd="0" destOrd="0" presId="urn:microsoft.com/office/officeart/2008/layout/LinedList"/>
    <dgm:cxn modelId="{03A0E36F-87B4-45F6-80F2-14CE6A88A28B}" srcId="{BB060A2F-9BA0-458B-B4ED-22074CCDADFE}" destId="{3704E5E8-5E77-4592-AE27-FC16F9AB4C06}" srcOrd="2" destOrd="0" parTransId="{012E5864-5646-450C-8F5C-9DB5400F79B2}" sibTransId="{2FB217D7-32DE-476B-8C9F-A6977BBFE0C5}"/>
    <dgm:cxn modelId="{462F4D74-3AAD-4C59-8464-A15D3A5E7114}" type="presOf" srcId="{94C52BF2-CCED-4D2D-81B0-062459E2A856}" destId="{5314BAF6-033E-4F24-B5C8-37D5168DE2F1}" srcOrd="0" destOrd="0" presId="urn:microsoft.com/office/officeart/2008/layout/LinedList"/>
    <dgm:cxn modelId="{93C01FBF-CFD4-4434-AC87-B98B7DE4382D}" srcId="{BB060A2F-9BA0-458B-B4ED-22074CCDADFE}" destId="{94C52BF2-CCED-4D2D-81B0-062459E2A856}" srcOrd="1" destOrd="0" parTransId="{E99F3FBE-4058-46BA-9C15-DED59F5AA329}" sibTransId="{0E2B6B6C-6E69-4257-8900-FE81FE69DA78}"/>
    <dgm:cxn modelId="{351104DA-0DF2-494F-A8AE-6E4BDB2FF99A}" srcId="{BB060A2F-9BA0-458B-B4ED-22074CCDADFE}" destId="{D2AB4ECA-8F66-4F59-9CAE-951309FDD161}" srcOrd="0" destOrd="0" parTransId="{93506FD6-A532-4D86-9C86-6120F238D402}" sibTransId="{E184A62A-0FDF-4684-AE60-D8A62EB4A41C}"/>
    <dgm:cxn modelId="{8451BCEF-05F6-4AC1-A96B-3A5DB0216963}" type="presOf" srcId="{3704E5E8-5E77-4592-AE27-FC16F9AB4C06}" destId="{FCD41E91-D819-4BB2-81C3-B61D0ED15672}" srcOrd="0" destOrd="0" presId="urn:microsoft.com/office/officeart/2008/layout/LinedList"/>
    <dgm:cxn modelId="{C922B7FC-E119-41AD-B788-4D224D06CFC6}" type="presOf" srcId="{BB060A2F-9BA0-458B-B4ED-22074CCDADFE}" destId="{7DA16CFB-47DB-4253-91BC-96A3FE437C2B}" srcOrd="0" destOrd="0" presId="urn:microsoft.com/office/officeart/2008/layout/LinedList"/>
    <dgm:cxn modelId="{7BDCCF4C-16AA-4789-8AB9-844B3ECD5EC0}" type="presParOf" srcId="{7DA16CFB-47DB-4253-91BC-96A3FE437C2B}" destId="{2935A269-C354-4B39-A705-4DEC2D53E904}" srcOrd="0" destOrd="0" presId="urn:microsoft.com/office/officeart/2008/layout/LinedList"/>
    <dgm:cxn modelId="{2D00C245-E1E8-4352-832C-CDA00F856D37}" type="presParOf" srcId="{7DA16CFB-47DB-4253-91BC-96A3FE437C2B}" destId="{72DFF3F0-BF51-4132-A648-581C36404F76}" srcOrd="1" destOrd="0" presId="urn:microsoft.com/office/officeart/2008/layout/LinedList"/>
    <dgm:cxn modelId="{691F3937-9A33-49E6-AE3C-CEFBD8DED966}" type="presParOf" srcId="{72DFF3F0-BF51-4132-A648-581C36404F76}" destId="{B7C87A6F-67CE-409C-9E71-EC8BEE6DDF6A}" srcOrd="0" destOrd="0" presId="urn:microsoft.com/office/officeart/2008/layout/LinedList"/>
    <dgm:cxn modelId="{FAFFB4E5-111D-4F9E-95DE-38A74A2DC6DB}" type="presParOf" srcId="{72DFF3F0-BF51-4132-A648-581C36404F76}" destId="{1D0829C4-2781-4E84-A339-03AE9999FEB5}" srcOrd="1" destOrd="0" presId="urn:microsoft.com/office/officeart/2008/layout/LinedList"/>
    <dgm:cxn modelId="{FB10E6BA-ACD7-4391-ACC9-453984863406}" type="presParOf" srcId="{7DA16CFB-47DB-4253-91BC-96A3FE437C2B}" destId="{F5C2E286-7A05-4C92-AAC0-E4B1881F26D6}" srcOrd="2" destOrd="0" presId="urn:microsoft.com/office/officeart/2008/layout/LinedList"/>
    <dgm:cxn modelId="{8BF6E2DD-7494-46F6-9E81-D8EFC7A98839}" type="presParOf" srcId="{7DA16CFB-47DB-4253-91BC-96A3FE437C2B}" destId="{83FAD8A0-DC03-4D03-A609-6630EEFE0419}" srcOrd="3" destOrd="0" presId="urn:microsoft.com/office/officeart/2008/layout/LinedList"/>
    <dgm:cxn modelId="{80343FD2-837F-43D8-96B1-59083BE51580}" type="presParOf" srcId="{83FAD8A0-DC03-4D03-A609-6630EEFE0419}" destId="{5314BAF6-033E-4F24-B5C8-37D5168DE2F1}" srcOrd="0" destOrd="0" presId="urn:microsoft.com/office/officeart/2008/layout/LinedList"/>
    <dgm:cxn modelId="{BD1DCA76-0DA1-4CD5-8106-A7290C99560B}" type="presParOf" srcId="{83FAD8A0-DC03-4D03-A609-6630EEFE0419}" destId="{AADA83A0-F33E-4F6B-A434-7DE28A9B8A78}" srcOrd="1" destOrd="0" presId="urn:microsoft.com/office/officeart/2008/layout/LinedList"/>
    <dgm:cxn modelId="{0517C828-DD82-4B24-8BFC-C9B0F0D9CDD6}" type="presParOf" srcId="{7DA16CFB-47DB-4253-91BC-96A3FE437C2B}" destId="{2B82E0AE-710B-4EF0-9F86-F7ED6FAAE1F0}" srcOrd="4" destOrd="0" presId="urn:microsoft.com/office/officeart/2008/layout/LinedList"/>
    <dgm:cxn modelId="{49D20050-FC62-4C0A-B8A1-4C4436EBD2D6}" type="presParOf" srcId="{7DA16CFB-47DB-4253-91BC-96A3FE437C2B}" destId="{A3904E62-5C77-4AD0-9BCF-370621089590}" srcOrd="5" destOrd="0" presId="urn:microsoft.com/office/officeart/2008/layout/LinedList"/>
    <dgm:cxn modelId="{428C5579-BEE6-437C-8279-EF42FF700827}" type="presParOf" srcId="{A3904E62-5C77-4AD0-9BCF-370621089590}" destId="{FCD41E91-D819-4BB2-81C3-B61D0ED15672}" srcOrd="0" destOrd="0" presId="urn:microsoft.com/office/officeart/2008/layout/LinedList"/>
    <dgm:cxn modelId="{1B4EAAFC-7559-4451-AC8A-47880EBF61B8}" type="presParOf" srcId="{A3904E62-5C77-4AD0-9BCF-370621089590}" destId="{8EFE8F73-8ED1-41E2-81FC-6F8D06EC4D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47489-FDEF-4F18-B4A7-0247B50C538A}">
      <dsp:nvSpPr>
        <dsp:cNvPr id="0" name=""/>
        <dsp:cNvSpPr/>
      </dsp:nvSpPr>
      <dsp:spPr bwMode="white">
        <a:xfrm>
          <a:off x="1710351" y="1604"/>
          <a:ext cx="3361097" cy="20166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/>
            <a:t>Parcela única</a:t>
          </a:r>
          <a:endParaRPr lang="pt-BR" sz="2600" kern="1200" dirty="0"/>
        </a:p>
      </dsp:txBody>
      <dsp:txXfrm>
        <a:off x="1710351" y="1604"/>
        <a:ext cx="3361097" cy="2016658"/>
      </dsp:txXfrm>
    </dsp:sp>
    <dsp:sp modelId="{23F70DA2-A187-42EA-955D-6E4CAB94BC22}">
      <dsp:nvSpPr>
        <dsp:cNvPr id="0" name=""/>
        <dsp:cNvSpPr/>
      </dsp:nvSpPr>
      <dsp:spPr bwMode="white">
        <a:xfrm>
          <a:off x="1710351" y="2354372"/>
          <a:ext cx="3361097" cy="20166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Na modalidade Fundo a Fundo</a:t>
          </a:r>
        </a:p>
      </dsp:txBody>
      <dsp:txXfrm>
        <a:off x="1710351" y="2354372"/>
        <a:ext cx="3361097" cy="2016658"/>
      </dsp:txXfrm>
    </dsp:sp>
    <dsp:sp modelId="{3BB1F270-F0E7-42F5-BC92-2BB6B2F7E466}">
      <dsp:nvSpPr>
        <dsp:cNvPr id="0" name=""/>
        <dsp:cNvSpPr/>
      </dsp:nvSpPr>
      <dsp:spPr bwMode="white">
        <a:xfrm>
          <a:off x="1710351" y="4707140"/>
          <a:ext cx="3361097" cy="201665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pt-BR" sz="2600" kern="1200"/>
            <a:t>Observando as regras da Portaria MDS nº 1.043/2024 e a disponibilidade orçamentária do FNAS.</a:t>
          </a:r>
          <a:endParaRPr lang="pt-BR" sz="2600" kern="1200" dirty="0"/>
        </a:p>
      </dsp:txBody>
      <dsp:txXfrm>
        <a:off x="1710351" y="4707140"/>
        <a:ext cx="3361097" cy="20166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ABC85-0BB2-409E-848B-AE76CD879E55}">
      <dsp:nvSpPr>
        <dsp:cNvPr id="0" name=""/>
        <dsp:cNvSpPr/>
      </dsp:nvSpPr>
      <dsp:spPr>
        <a:xfrm>
          <a:off x="12334" y="149236"/>
          <a:ext cx="3686708" cy="62928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Formalização da adesão ao cofinanciamento federal</a:t>
          </a:r>
          <a:endParaRPr lang="en-US" sz="3600" kern="1200" dirty="0"/>
        </a:p>
      </dsp:txBody>
      <dsp:txXfrm>
        <a:off x="120314" y="257216"/>
        <a:ext cx="3470748" cy="6076866"/>
      </dsp:txXfrm>
    </dsp:sp>
    <dsp:sp modelId="{6A1DD72B-24A4-440E-8C35-329152E67315}">
      <dsp:nvSpPr>
        <dsp:cNvPr id="0" name=""/>
        <dsp:cNvSpPr/>
      </dsp:nvSpPr>
      <dsp:spPr>
        <a:xfrm>
          <a:off x="4059164" y="2838498"/>
          <a:ext cx="763457" cy="91430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59164" y="3021359"/>
        <a:ext cx="534420" cy="548581"/>
      </dsp:txXfrm>
    </dsp:sp>
    <dsp:sp modelId="{EE82927B-849A-48B4-AD5E-01FDD5D627DE}">
      <dsp:nvSpPr>
        <dsp:cNvPr id="0" name=""/>
        <dsp:cNvSpPr/>
      </dsp:nvSpPr>
      <dsp:spPr>
        <a:xfrm>
          <a:off x="5139528" y="149236"/>
          <a:ext cx="3686708" cy="62928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O </a:t>
          </a:r>
          <a:r>
            <a:rPr lang="pt-BR" sz="2800" b="1" kern="1200" dirty="0"/>
            <a:t>Termo de Aceite</a:t>
          </a:r>
          <a:r>
            <a:rPr lang="pt-BR" sz="2800" kern="1200" dirty="0"/>
            <a:t> é o instrumento por meio do qual o Estado, o Distrito Federal ou o Município manifesta seu interesse em receber o cofinanciamento federal e assume o compromisso de executar o Serviço de Proteção em Situações de Calamidades Públicas e Emergências.</a:t>
          </a:r>
          <a:endParaRPr lang="en-US" sz="2800" kern="1200" dirty="0"/>
        </a:p>
      </dsp:txBody>
      <dsp:txXfrm>
        <a:off x="5247508" y="257216"/>
        <a:ext cx="3470748" cy="6076866"/>
      </dsp:txXfrm>
    </dsp:sp>
    <dsp:sp modelId="{C59824AC-30F8-4B98-A72E-7F161B9503A9}">
      <dsp:nvSpPr>
        <dsp:cNvPr id="0" name=""/>
        <dsp:cNvSpPr/>
      </dsp:nvSpPr>
      <dsp:spPr>
        <a:xfrm>
          <a:off x="9199961" y="2838498"/>
          <a:ext cx="792297" cy="914303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900" kern="1200"/>
        </a:p>
      </dsp:txBody>
      <dsp:txXfrm>
        <a:off x="9199961" y="3021359"/>
        <a:ext cx="554608" cy="548581"/>
      </dsp:txXfrm>
    </dsp:sp>
    <dsp:sp modelId="{B769BB4B-EF91-462D-9FCF-4625222B9189}">
      <dsp:nvSpPr>
        <dsp:cNvPr id="0" name=""/>
        <dsp:cNvSpPr/>
      </dsp:nvSpPr>
      <dsp:spPr>
        <a:xfrm>
          <a:off x="10321137" y="149236"/>
          <a:ext cx="3686708" cy="62928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noProof="0" dirty="0"/>
            <a:t>Vigência de 5  anos</a:t>
          </a:r>
        </a:p>
      </dsp:txBody>
      <dsp:txXfrm>
        <a:off x="10429117" y="257216"/>
        <a:ext cx="3470748" cy="6076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35A269-C354-4B39-A705-4DEC2D53E904}">
      <dsp:nvSpPr>
        <dsp:cNvPr id="0" name=""/>
        <dsp:cNvSpPr/>
      </dsp:nvSpPr>
      <dsp:spPr>
        <a:xfrm>
          <a:off x="0" y="1111"/>
          <a:ext cx="1641804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87A6F-67CE-409C-9E71-EC8BEE6DDF6A}">
      <dsp:nvSpPr>
        <dsp:cNvPr id="0" name=""/>
        <dsp:cNvSpPr/>
      </dsp:nvSpPr>
      <dsp:spPr bwMode="white">
        <a:xfrm>
          <a:off x="0" y="1111"/>
          <a:ext cx="14900733" cy="2016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Poppins Light" panose="00000400000000000000" pitchFamily="2" charset="0"/>
              <a:cs typeface="Poppins Light" panose="00000400000000000000" pitchFamily="2" charset="0"/>
            </a:rPr>
            <a:t>Quando ocorre uma situação de calamidade em um território e a União reconhece a referida situação, </a:t>
          </a:r>
          <a:r>
            <a:rPr lang="pt-BR" sz="3200" b="1" kern="1200" dirty="0">
              <a:latin typeface="Poppins Light" panose="00000400000000000000" pitchFamily="2" charset="0"/>
              <a:cs typeface="Poppins Light" panose="00000400000000000000" pitchFamily="2" charset="0"/>
            </a:rPr>
            <a:t>os beneficiários do BPC afetados têm direito à antecipação do calendário de pagamento do BPC. </a:t>
          </a:r>
        </a:p>
      </dsp:txBody>
      <dsp:txXfrm>
        <a:off x="0" y="1111"/>
        <a:ext cx="14900733" cy="2016059"/>
      </dsp:txXfrm>
    </dsp:sp>
    <dsp:sp modelId="{F5C2E286-7A05-4C92-AAC0-E4B1881F26D6}">
      <dsp:nvSpPr>
        <dsp:cNvPr id="0" name=""/>
        <dsp:cNvSpPr/>
      </dsp:nvSpPr>
      <dsp:spPr>
        <a:xfrm>
          <a:off x="0" y="2017171"/>
          <a:ext cx="16418043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4BAF6-033E-4F24-B5C8-37D5168DE2F1}">
      <dsp:nvSpPr>
        <dsp:cNvPr id="0" name=""/>
        <dsp:cNvSpPr/>
      </dsp:nvSpPr>
      <dsp:spPr bwMode="white">
        <a:xfrm>
          <a:off x="0" y="2017171"/>
          <a:ext cx="14900733" cy="2016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Poppins Light" panose="00000400000000000000" pitchFamily="2" charset="0"/>
              <a:cs typeface="Poppins Light" panose="00000400000000000000" pitchFamily="2" charset="0"/>
            </a:rPr>
            <a:t>É facultado a essas pessoas um </a:t>
          </a:r>
          <a:r>
            <a:rPr lang="pt-BR" sz="3200" b="1" kern="1200" dirty="0">
              <a:latin typeface="Poppins Light" panose="00000400000000000000" pitchFamily="2" charset="0"/>
              <a:cs typeface="Poppins Light" panose="00000400000000000000" pitchFamily="2" charset="0"/>
            </a:rPr>
            <a:t>adiantamento no valor de um salário mínimo mensal</a:t>
          </a:r>
          <a:r>
            <a:rPr lang="pt-BR" sz="3200" kern="1200" dirty="0">
              <a:latin typeface="Poppins Light" panose="00000400000000000000" pitchFamily="2" charset="0"/>
              <a:cs typeface="Poppins Light" panose="00000400000000000000" pitchFamily="2" charset="0"/>
            </a:rPr>
            <a:t>, que pode ser devolvido em até 36 parcelas fixas</a:t>
          </a:r>
          <a:r>
            <a:rPr lang="pt-BR" sz="2800" kern="1200" dirty="0">
              <a:latin typeface="Poppins Light" panose="00000400000000000000" pitchFamily="2" charset="0"/>
              <a:cs typeface="Poppins Light" panose="00000400000000000000" pitchFamily="2" charset="0"/>
            </a:rPr>
            <a:t>.</a:t>
          </a:r>
        </a:p>
      </dsp:txBody>
      <dsp:txXfrm>
        <a:off x="0" y="2017171"/>
        <a:ext cx="14900733" cy="2016059"/>
      </dsp:txXfrm>
    </dsp:sp>
    <dsp:sp modelId="{2B82E0AE-710B-4EF0-9F86-F7ED6FAAE1F0}">
      <dsp:nvSpPr>
        <dsp:cNvPr id="0" name=""/>
        <dsp:cNvSpPr/>
      </dsp:nvSpPr>
      <dsp:spPr>
        <a:xfrm>
          <a:off x="0" y="4033231"/>
          <a:ext cx="16418043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D41E91-D819-4BB2-81C3-B61D0ED15672}">
      <dsp:nvSpPr>
        <dsp:cNvPr id="0" name=""/>
        <dsp:cNvSpPr/>
      </dsp:nvSpPr>
      <dsp:spPr bwMode="white">
        <a:xfrm>
          <a:off x="0" y="4033231"/>
          <a:ext cx="14900733" cy="2016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Poppins Light" panose="00000400000000000000" pitchFamily="2" charset="0"/>
              <a:cs typeface="Poppins Light" panose="00000400000000000000" pitchFamily="2" charset="0"/>
            </a:rPr>
            <a:t>A solicitação do adiantamento será solicitada junto ao banco responsável pelo pagamento do benefício.</a:t>
          </a:r>
        </a:p>
      </dsp:txBody>
      <dsp:txXfrm>
        <a:off x="0" y="4033231"/>
        <a:ext cx="14900733" cy="2016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D0842-1DC4-4E00-A3A8-65621CB55C1C}" type="slidenum">
              <a:rPr lang="pt-BR" smtClean="0"/>
              <a:t>11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13114" y="3310413"/>
            <a:ext cx="3175635" cy="9117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25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96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1">
                <a:solidFill>
                  <a:srgbClr val="587B3C"/>
                </a:solidFill>
                <a:latin typeface="Verdana" panose="020B0604030504040204"/>
                <a:cs typeface="Verdana" panose="020B060403050404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3936" y="292322"/>
            <a:ext cx="15770066" cy="911788"/>
          </a:xfrm>
        </p:spPr>
        <p:txBody>
          <a:bodyPr lIns="0" tIns="0" rIns="0" bIns="0"/>
          <a:lstStyle>
            <a:lvl1pPr>
              <a:defRPr sz="5925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59216" y="2210370"/>
            <a:ext cx="16165830" cy="969496"/>
          </a:xfrm>
        </p:spPr>
        <p:txBody>
          <a:bodyPr lIns="0" tIns="0" rIns="0" bIns="0"/>
          <a:lstStyle>
            <a:lvl1pPr>
              <a:defRPr sz="6300" b="0" i="1">
                <a:solidFill>
                  <a:srgbClr val="587B3C"/>
                </a:solidFill>
                <a:latin typeface="Verdana" panose="020B0604030504040204"/>
                <a:cs typeface="Verdana" panose="020B060403050404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3936" y="292322"/>
            <a:ext cx="15770066" cy="911788"/>
          </a:xfrm>
        </p:spPr>
        <p:txBody>
          <a:bodyPr lIns="0" tIns="0" rIns="0" bIns="0"/>
          <a:lstStyle>
            <a:lvl1pPr>
              <a:defRPr sz="5925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3936" y="292322"/>
            <a:ext cx="15770066" cy="911788"/>
          </a:xfrm>
        </p:spPr>
        <p:txBody>
          <a:bodyPr lIns="0" tIns="0" rIns="0" bIns="0"/>
          <a:lstStyle>
            <a:lvl1pPr>
              <a:defRPr sz="5925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89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599"/>
            </a:lvl1pPr>
            <a:lvl2pPr marL="685663" indent="0" algn="ctr">
              <a:buNone/>
              <a:defRPr sz="2999"/>
            </a:lvl2pPr>
            <a:lvl3pPr marL="1371326" indent="0" algn="ctr">
              <a:buNone/>
              <a:defRPr sz="2699"/>
            </a:lvl3pPr>
            <a:lvl4pPr marL="2056989" indent="0" algn="ctr">
              <a:buNone/>
              <a:defRPr sz="2400"/>
            </a:lvl4pPr>
            <a:lvl5pPr marL="2742651" indent="0" algn="ctr">
              <a:buNone/>
              <a:defRPr sz="2400"/>
            </a:lvl5pPr>
            <a:lvl6pPr marL="3428314" indent="0" algn="ctr">
              <a:buNone/>
              <a:defRPr sz="2400"/>
            </a:lvl6pPr>
            <a:lvl7pPr marL="4113977" indent="0" algn="ctr">
              <a:buNone/>
              <a:defRPr sz="2400"/>
            </a:lvl7pPr>
            <a:lvl8pPr marL="4799640" indent="0" algn="ctr">
              <a:buNone/>
              <a:defRPr sz="2400"/>
            </a:lvl8pPr>
            <a:lvl9pPr marL="5485303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458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633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5"/>
          </a:xfrm>
        </p:spPr>
        <p:txBody>
          <a:bodyPr anchor="b"/>
          <a:lstStyle>
            <a:lvl1pPr>
              <a:defRPr sz="89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599">
                <a:solidFill>
                  <a:schemeClr val="tx1">
                    <a:tint val="82000"/>
                  </a:schemeClr>
                </a:solidFill>
              </a:defRPr>
            </a:lvl1pPr>
            <a:lvl2pPr marL="685663" indent="0">
              <a:buNone/>
              <a:defRPr sz="2999">
                <a:solidFill>
                  <a:schemeClr val="tx1">
                    <a:tint val="82000"/>
                  </a:schemeClr>
                </a:solidFill>
              </a:defRPr>
            </a:lvl2pPr>
            <a:lvl3pPr marL="1371326" indent="0">
              <a:buNone/>
              <a:defRPr sz="2699">
                <a:solidFill>
                  <a:schemeClr val="tx1">
                    <a:tint val="82000"/>
                  </a:schemeClr>
                </a:solidFill>
              </a:defRPr>
            </a:lvl3pPr>
            <a:lvl4pPr marL="2056989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2651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8314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3977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79964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5303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64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5686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9"/>
            <a:ext cx="15773400" cy="198834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1" cy="1235868"/>
          </a:xfrm>
        </p:spPr>
        <p:txBody>
          <a:bodyPr anchor="b"/>
          <a:lstStyle>
            <a:lvl1pPr marL="0" indent="0">
              <a:buNone/>
              <a:defRPr sz="3599" b="1"/>
            </a:lvl1pPr>
            <a:lvl2pPr marL="685663" indent="0">
              <a:buNone/>
              <a:defRPr sz="2999" b="1"/>
            </a:lvl2pPr>
            <a:lvl3pPr marL="1371326" indent="0">
              <a:buNone/>
              <a:defRPr sz="2699" b="1"/>
            </a:lvl3pPr>
            <a:lvl4pPr marL="2056989" indent="0">
              <a:buNone/>
              <a:defRPr sz="2400" b="1"/>
            </a:lvl4pPr>
            <a:lvl5pPr marL="2742651" indent="0">
              <a:buNone/>
              <a:defRPr sz="2400" b="1"/>
            </a:lvl5pPr>
            <a:lvl6pPr marL="3428314" indent="0">
              <a:buNone/>
              <a:defRPr sz="2400" b="1"/>
            </a:lvl6pPr>
            <a:lvl7pPr marL="4113977" indent="0">
              <a:buNone/>
              <a:defRPr sz="2400" b="1"/>
            </a:lvl7pPr>
            <a:lvl8pPr marL="4799640" indent="0">
              <a:buNone/>
              <a:defRPr sz="2400" b="1"/>
            </a:lvl8pPr>
            <a:lvl9pPr marL="5485303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1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599" b="1"/>
            </a:lvl1pPr>
            <a:lvl2pPr marL="685663" indent="0">
              <a:buNone/>
              <a:defRPr sz="2999" b="1"/>
            </a:lvl2pPr>
            <a:lvl3pPr marL="1371326" indent="0">
              <a:buNone/>
              <a:defRPr sz="2699" b="1"/>
            </a:lvl3pPr>
            <a:lvl4pPr marL="2056989" indent="0">
              <a:buNone/>
              <a:defRPr sz="2400" b="1"/>
            </a:lvl4pPr>
            <a:lvl5pPr marL="2742651" indent="0">
              <a:buNone/>
              <a:defRPr sz="2400" b="1"/>
            </a:lvl5pPr>
            <a:lvl6pPr marL="3428314" indent="0">
              <a:buNone/>
              <a:defRPr sz="2400" b="1"/>
            </a:lvl6pPr>
            <a:lvl7pPr marL="4113977" indent="0">
              <a:buNone/>
              <a:defRPr sz="2400" b="1"/>
            </a:lvl7pPr>
            <a:lvl8pPr marL="4799640" indent="0">
              <a:buNone/>
              <a:defRPr sz="2400" b="1"/>
            </a:lvl8pPr>
            <a:lvl9pPr marL="5485303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786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058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020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1"/>
            <a:ext cx="5898356" cy="2400300"/>
          </a:xfrm>
        </p:spPr>
        <p:txBody>
          <a:bodyPr anchor="b"/>
          <a:lstStyle>
            <a:lvl1pPr>
              <a:defRPr sz="4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9"/>
            <a:ext cx="9258300" cy="7310437"/>
          </a:xfrm>
        </p:spPr>
        <p:txBody>
          <a:bodyPr/>
          <a:lstStyle>
            <a:lvl1pPr>
              <a:defRPr sz="4799"/>
            </a:lvl1pPr>
            <a:lvl2pPr>
              <a:defRPr sz="4199"/>
            </a:lvl2pPr>
            <a:lvl3pPr>
              <a:defRPr sz="3599"/>
            </a:lvl3pPr>
            <a:lvl4pPr>
              <a:defRPr sz="2999"/>
            </a:lvl4pPr>
            <a:lvl5pPr>
              <a:defRPr sz="2999"/>
            </a:lvl5pPr>
            <a:lvl6pPr>
              <a:defRPr sz="2999"/>
            </a:lvl6pPr>
            <a:lvl7pPr>
              <a:defRPr sz="2999"/>
            </a:lvl7pPr>
            <a:lvl8pPr>
              <a:defRPr sz="2999"/>
            </a:lvl8pPr>
            <a:lvl9pPr>
              <a:defRPr sz="29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663" indent="0">
              <a:buNone/>
              <a:defRPr sz="2100"/>
            </a:lvl2pPr>
            <a:lvl3pPr marL="1371326" indent="0">
              <a:buNone/>
              <a:defRPr sz="1800"/>
            </a:lvl3pPr>
            <a:lvl4pPr marL="2056989" indent="0">
              <a:buNone/>
              <a:defRPr sz="1500"/>
            </a:lvl4pPr>
            <a:lvl5pPr marL="2742651" indent="0">
              <a:buNone/>
              <a:defRPr sz="1500"/>
            </a:lvl5pPr>
            <a:lvl6pPr marL="3428314" indent="0">
              <a:buNone/>
              <a:defRPr sz="1500"/>
            </a:lvl6pPr>
            <a:lvl7pPr marL="4113977" indent="0">
              <a:buNone/>
              <a:defRPr sz="1500"/>
            </a:lvl7pPr>
            <a:lvl8pPr marL="4799640" indent="0">
              <a:buNone/>
              <a:defRPr sz="1500"/>
            </a:lvl8pPr>
            <a:lvl9pPr marL="5485303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782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1"/>
            <a:ext cx="5898356" cy="2400300"/>
          </a:xfrm>
        </p:spPr>
        <p:txBody>
          <a:bodyPr anchor="b"/>
          <a:lstStyle>
            <a:lvl1pPr>
              <a:defRPr sz="47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9"/>
            <a:ext cx="9258300" cy="7310437"/>
          </a:xfrm>
        </p:spPr>
        <p:txBody>
          <a:bodyPr anchor="t"/>
          <a:lstStyle>
            <a:lvl1pPr marL="0" indent="0">
              <a:buNone/>
              <a:defRPr sz="4799"/>
            </a:lvl1pPr>
            <a:lvl2pPr marL="685663" indent="0">
              <a:buNone/>
              <a:defRPr sz="4199"/>
            </a:lvl2pPr>
            <a:lvl3pPr marL="1371326" indent="0">
              <a:buNone/>
              <a:defRPr sz="3599"/>
            </a:lvl3pPr>
            <a:lvl4pPr marL="2056989" indent="0">
              <a:buNone/>
              <a:defRPr sz="2999"/>
            </a:lvl4pPr>
            <a:lvl5pPr marL="2742651" indent="0">
              <a:buNone/>
              <a:defRPr sz="2999"/>
            </a:lvl5pPr>
            <a:lvl6pPr marL="3428314" indent="0">
              <a:buNone/>
              <a:defRPr sz="2999"/>
            </a:lvl6pPr>
            <a:lvl7pPr marL="4113977" indent="0">
              <a:buNone/>
              <a:defRPr sz="2999"/>
            </a:lvl7pPr>
            <a:lvl8pPr marL="4799640" indent="0">
              <a:buNone/>
              <a:defRPr sz="2999"/>
            </a:lvl8pPr>
            <a:lvl9pPr marL="5485303" indent="0">
              <a:buNone/>
              <a:defRPr sz="29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663" indent="0">
              <a:buNone/>
              <a:defRPr sz="2100"/>
            </a:lvl2pPr>
            <a:lvl3pPr marL="1371326" indent="0">
              <a:buNone/>
              <a:defRPr sz="1800"/>
            </a:lvl3pPr>
            <a:lvl4pPr marL="2056989" indent="0">
              <a:buNone/>
              <a:defRPr sz="1500"/>
            </a:lvl4pPr>
            <a:lvl5pPr marL="2742651" indent="0">
              <a:buNone/>
              <a:defRPr sz="1500"/>
            </a:lvl5pPr>
            <a:lvl6pPr marL="3428314" indent="0">
              <a:buNone/>
              <a:defRPr sz="1500"/>
            </a:lvl6pPr>
            <a:lvl7pPr marL="4113977" indent="0">
              <a:buNone/>
              <a:defRPr sz="1500"/>
            </a:lvl7pPr>
            <a:lvl8pPr marL="4799640" indent="0">
              <a:buNone/>
              <a:defRPr sz="1500"/>
            </a:lvl8pPr>
            <a:lvl9pPr marL="5485303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774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8232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3332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13114" y="3310413"/>
            <a:ext cx="3175635" cy="9117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25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96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1">
                <a:solidFill>
                  <a:srgbClr val="587B3C"/>
                </a:solidFill>
                <a:latin typeface="Verdana" panose="020B0604030504040204"/>
                <a:cs typeface="Verdana" panose="020B060403050404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6476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3936" y="292322"/>
            <a:ext cx="15770066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rgbClr val="5B9BD4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59216" y="2210370"/>
            <a:ext cx="1616583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1">
                <a:solidFill>
                  <a:srgbClr val="587B3C"/>
                </a:solidFill>
                <a:latin typeface="Verdana" panose="020B0604030504040204"/>
                <a:cs typeface="Verdana" panose="020B060403050404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0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5800">
        <a:defRPr>
          <a:latin typeface="+mn-lt"/>
          <a:ea typeface="+mn-ea"/>
          <a:cs typeface="+mn-cs"/>
        </a:defRPr>
      </a:lvl2pPr>
      <a:lvl3pPr marL="1371600">
        <a:defRPr>
          <a:latin typeface="+mn-lt"/>
          <a:ea typeface="+mn-ea"/>
          <a:cs typeface="+mn-cs"/>
        </a:defRPr>
      </a:lvl3pPr>
      <a:lvl4pPr marL="2057400">
        <a:defRPr>
          <a:latin typeface="+mn-lt"/>
          <a:ea typeface="+mn-ea"/>
          <a:cs typeface="+mn-cs"/>
        </a:defRPr>
      </a:lvl4pPr>
      <a:lvl5pPr marL="2743200">
        <a:defRPr>
          <a:latin typeface="+mn-lt"/>
          <a:ea typeface="+mn-ea"/>
          <a:cs typeface="+mn-cs"/>
        </a:defRPr>
      </a:lvl5pPr>
      <a:lvl6pPr marL="3429000">
        <a:defRPr>
          <a:latin typeface="+mn-lt"/>
          <a:ea typeface="+mn-ea"/>
          <a:cs typeface="+mn-cs"/>
        </a:defRPr>
      </a:lvl6pPr>
      <a:lvl7pPr marL="4114800">
        <a:defRPr>
          <a:latin typeface="+mn-lt"/>
          <a:ea typeface="+mn-ea"/>
          <a:cs typeface="+mn-cs"/>
        </a:defRPr>
      </a:lvl7pPr>
      <a:lvl8pPr marL="4800600">
        <a:defRPr>
          <a:latin typeface="+mn-lt"/>
          <a:ea typeface="+mn-ea"/>
          <a:cs typeface="+mn-cs"/>
        </a:defRPr>
      </a:lvl8pPr>
      <a:lvl9pPr marL="54864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988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0318E-AB2E-4047-AAFD-FCAAE9FA8F8C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E7E36F-2603-4EB3-9E34-61DAA738EC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850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99" r:id="rId12"/>
  </p:sldLayoutIdLst>
  <p:txStyles>
    <p:titleStyle>
      <a:lvl1pPr algn="l" defTabSz="1371326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1" indent="-342831" algn="l" defTabSz="1371326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494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714157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99" kern="1200">
          <a:solidFill>
            <a:schemeClr val="tx1"/>
          </a:solidFill>
          <a:latin typeface="+mn-lt"/>
          <a:ea typeface="+mn-ea"/>
          <a:cs typeface="+mn-cs"/>
        </a:defRPr>
      </a:lvl3pPr>
      <a:lvl4pPr marL="2399820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3085483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771146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4456808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5142471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828134" indent="-342831" algn="l" defTabSz="137132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2pPr>
      <a:lvl3pPr marL="1371326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3pPr>
      <a:lvl4pPr marL="2056989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651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428314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4113977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799640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485303" algn="l" defTabSz="1371326" rtl="0" eaLnBrk="1" latinLnBrk="0" hangingPunct="1"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13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B50DC7C3-9E02-7293-8D97-6D665594745B}"/>
              </a:ext>
            </a:extLst>
          </p:cNvPr>
          <p:cNvSpPr/>
          <p:nvPr/>
        </p:nvSpPr>
        <p:spPr>
          <a:xfrm>
            <a:off x="3048000" y="5143500"/>
            <a:ext cx="11596042" cy="1560879"/>
          </a:xfrm>
          <a:prstGeom prst="rect">
            <a:avLst/>
          </a:prstGeom>
          <a:solidFill>
            <a:srgbClr val="1351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 defTabSz="457109"/>
            <a:r>
              <a:rPr lang="pt-BR" sz="6600" b="1" i="1" dirty="0">
                <a:solidFill>
                  <a:srgbClr val="FFC127"/>
                </a:solidFill>
                <a:latin typeface="Aptos" panose="02110004020202020204"/>
              </a:rPr>
              <a:t>  </a:t>
            </a:r>
            <a:r>
              <a:rPr lang="pt-BR" sz="6600" dirty="0">
                <a:solidFill>
                  <a:srgbClr val="FFC12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Cofinanciamento Federal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7630BB-E2BF-2D7A-518C-67741879BA7A}"/>
              </a:ext>
            </a:extLst>
          </p:cNvPr>
          <p:cNvSpPr txBox="1"/>
          <p:nvPr/>
        </p:nvSpPr>
        <p:spPr>
          <a:xfrm>
            <a:off x="685800" y="444341"/>
            <a:ext cx="14217310" cy="3323588"/>
          </a:xfrm>
          <a:prstGeom prst="rect">
            <a:avLst/>
          </a:prstGeom>
          <a:noFill/>
        </p:spPr>
        <p:txBody>
          <a:bodyPr wrap="square" lIns="91426" tIns="45713" rIns="91426" bIns="45713" rtlCol="0" anchor="t">
            <a:spAutoFit/>
          </a:bodyPr>
          <a:lstStyle/>
          <a:p>
            <a:pPr algn="ctr" defTabSz="457109"/>
            <a:r>
              <a:rPr lang="pt-BR" sz="6999" b="1" dirty="0">
                <a:solidFill>
                  <a:srgbClr val="1351B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Serviço de Proteção em Situações de Calamidades Públicas e Emergências no SUAS</a:t>
            </a:r>
            <a:endParaRPr lang="pt-BR" sz="7998" b="1" dirty="0">
              <a:solidFill>
                <a:prstClr val="black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0716C9-9589-13D7-D4F7-0EDDBCCF2A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29" y="7975075"/>
            <a:ext cx="6520817" cy="137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4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19782" y="4089083"/>
            <a:ext cx="7667625" cy="2400978"/>
          </a:xfrm>
          <a:prstGeom prst="rect">
            <a:avLst/>
          </a:prstGeom>
        </p:spPr>
        <p:txBody>
          <a:bodyPr vert="horz" wrap="square" lIns="0" tIns="111443" rIns="0" bIns="0" rtlCol="0">
            <a:spAutoFit/>
          </a:bodyPr>
          <a:lstStyle/>
          <a:p>
            <a:pPr marL="19050" marR="7620" defTabSz="1371600">
              <a:lnSpc>
                <a:spcPts val="5850"/>
              </a:lnSpc>
              <a:spcBef>
                <a:spcPts val="880"/>
              </a:spcBef>
            </a:pPr>
            <a:r>
              <a:rPr lang="pt-BR" sz="5400" b="1" kern="0" spc="-300">
                <a:solidFill>
                  <a:srgbClr val="538235"/>
                </a:solidFill>
                <a:latin typeface="Aharoni" panose="02010803020104030203" pitchFamily="2" charset="-79"/>
                <a:ea typeface="Dotum" panose="020B0503020000020004" pitchFamily="34" charset="-127"/>
                <a:cs typeface="Aharoni" panose="02010803020104030203" pitchFamily="2" charset="-79"/>
              </a:rPr>
              <a:t>Vamos falar do SUAS em contextos de Calamidade e Emergência?</a:t>
            </a:r>
            <a:endParaRPr lang="pt-BR" sz="5400" b="1" kern="0" spc="-300" dirty="0">
              <a:solidFill>
                <a:sysClr val="windowText" lastClr="000000"/>
              </a:solidFill>
              <a:latin typeface="Aharoni" panose="02010803020104030203" pitchFamily="2" charset="-79"/>
              <a:ea typeface="Dotum" panose="020B0503020000020004" pitchFamily="34" charset="-127"/>
              <a:cs typeface="Aharoni" panose="02010803020104030203" pitchFamily="2" charset="-79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" y="-3"/>
            <a:ext cx="8079825" cy="10287003"/>
            <a:chOff x="0" y="-2"/>
            <a:chExt cx="5386550" cy="6858002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386550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"/>
              <a:ext cx="5333999" cy="685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761427" cy="10287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44425" y="398673"/>
            <a:ext cx="12344400" cy="1793727"/>
          </a:xfrm>
          <a:prstGeom prst="rect">
            <a:avLst/>
          </a:prstGeom>
        </p:spPr>
        <p:txBody>
          <a:bodyPr vert="horz" wrap="square" lIns="0" tIns="326421" rIns="0" bIns="0" rtlCol="0" anchor="ctr">
            <a:noAutofit/>
          </a:bodyPr>
          <a:lstStyle/>
          <a:p>
            <a:pPr marL="290830" algn="l">
              <a:lnSpc>
                <a:spcPts val="5755"/>
              </a:lnSpc>
              <a:spcBef>
                <a:spcPts val="195"/>
              </a:spcBef>
            </a:pPr>
            <a:r>
              <a:rPr sz="4800" b="1" spc="-150" dirty="0">
                <a:solidFill>
                  <a:srgbClr val="CF8639"/>
                </a:solidFill>
                <a:latin typeface="Aharoni" panose="02010803020104030203" pitchFamily="2" charset="-79"/>
                <a:ea typeface="Dotum" panose="020B0503020000020004" pitchFamily="34" charset="-127"/>
                <a:cs typeface="Aharoni" panose="02010803020104030203" pitchFamily="2" charset="-79"/>
              </a:rPr>
              <a:t>O PAPEL DOS ENTES FEDERADOS:</a:t>
            </a:r>
            <a:endParaRPr sz="4800" b="1" spc="-150" dirty="0">
              <a:latin typeface="Aharoni" panose="02010803020104030203" pitchFamily="2" charset="-79"/>
              <a:ea typeface="Dotum" panose="020B0503020000020004" pitchFamily="34" charset="-127"/>
              <a:cs typeface="Aharoni" panose="02010803020104030203" pitchFamily="2" charset="-79"/>
            </a:endParaRPr>
          </a:p>
          <a:p>
            <a:pPr marL="290830" algn="l">
              <a:lnSpc>
                <a:spcPts val="5755"/>
              </a:lnSpc>
            </a:pPr>
            <a:r>
              <a:rPr sz="4800" b="1" spc="-150" dirty="0">
                <a:solidFill>
                  <a:srgbClr val="FCCD1E"/>
                </a:solidFill>
                <a:latin typeface="Aharoni" panose="02010803020104030203" pitchFamily="2" charset="-79"/>
                <a:ea typeface="Dotum" panose="020B0503020000020004" pitchFamily="34" charset="-127"/>
                <a:cs typeface="Aharoni" panose="02010803020104030203" pitchFamily="2" charset="-79"/>
              </a:rPr>
              <a:t>LE</a:t>
            </a:r>
            <a:r>
              <a:rPr lang="pt-BR" sz="4800" b="1" spc="-150" dirty="0">
                <a:solidFill>
                  <a:srgbClr val="FCCD1E"/>
                </a:solidFill>
                <a:latin typeface="Aharoni" panose="02010803020104030203" pitchFamily="2" charset="-79"/>
                <a:ea typeface="Dotum" panose="020B0503020000020004" pitchFamily="34" charset="-127"/>
                <a:cs typeface="Aharoni" panose="02010803020104030203" pitchFamily="2" charset="-79"/>
              </a:rPr>
              <a:t>I</a:t>
            </a:r>
            <a:r>
              <a:rPr sz="4800" b="1" spc="-150" dirty="0">
                <a:solidFill>
                  <a:srgbClr val="FCCD1E"/>
                </a:solidFill>
                <a:latin typeface="Aharoni" panose="02010803020104030203" pitchFamily="2" charset="-79"/>
                <a:ea typeface="Dotum" panose="020B0503020000020004" pitchFamily="34" charset="-127"/>
                <a:cs typeface="Aharoni" panose="02010803020104030203" pitchFamily="2" charset="-79"/>
              </a:rPr>
              <a:t> ORGÂNICA DA ASSISTÊNCIA SOCIAL</a:t>
            </a:r>
            <a:endParaRPr sz="4800" b="1" spc="-150" dirty="0">
              <a:latin typeface="Aharoni" panose="02010803020104030203" pitchFamily="2" charset="-79"/>
              <a:ea typeface="Dotum" panose="020B0503020000020004" pitchFamily="34" charset="-127"/>
              <a:cs typeface="Aharoni" panose="02010803020104030203" pitchFamily="2" charset="-79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5430" y="3483180"/>
            <a:ext cx="9934575" cy="5070427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0" marR="7620">
              <a:lnSpc>
                <a:spcPct val="101000"/>
              </a:lnSpc>
              <a:spcBef>
                <a:spcPts val="165"/>
              </a:spcBef>
            </a:pPr>
            <a:r>
              <a:rPr sz="2800" b="1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União: </a:t>
            </a:r>
            <a:r>
              <a:rPr sz="2800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Atender, em conjunto com os Estados, o Distrito Federal e os municípios, às ações assistenciais de caráter de emergência; cofinanciamento do Serviço de Proteção em Situações de Calamidades Públicas e de Emergências;</a:t>
            </a:r>
          </a:p>
          <a:p>
            <a:pPr marL="19050" marR="17145">
              <a:lnSpc>
                <a:spcPct val="101000"/>
              </a:lnSpc>
              <a:spcBef>
                <a:spcPts val="4060"/>
              </a:spcBef>
            </a:pPr>
            <a:r>
              <a:rPr sz="2800" b="1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Estados: </a:t>
            </a:r>
            <a:r>
              <a:rPr sz="2800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Atender, em conjunto com os municípios, às ações assistenciais de caráter de emergência; cofinanciamento e apoio técnico;</a:t>
            </a:r>
          </a:p>
          <a:p>
            <a:pPr>
              <a:spcBef>
                <a:spcPts val="240"/>
              </a:spcBef>
            </a:pPr>
            <a:endParaRPr sz="2800" spc="-150" dirty="0">
              <a:latin typeface="Poppins Light" panose="00000400000000000000" pitchFamily="2" charset="0"/>
              <a:ea typeface="Dotum" panose="020B0503020000020004" pitchFamily="34" charset="-127"/>
              <a:cs typeface="Poppins Light" panose="00000400000000000000" pitchFamily="2" charset="0"/>
            </a:endParaRPr>
          </a:p>
          <a:p>
            <a:pPr marL="19050" marR="8890">
              <a:lnSpc>
                <a:spcPts val="4050"/>
              </a:lnSpc>
            </a:pPr>
            <a:r>
              <a:rPr sz="2800" b="1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Municípios: </a:t>
            </a:r>
            <a:r>
              <a:rPr sz="2800" spc="-150" dirty="0">
                <a:latin typeface="Poppins Light" panose="00000400000000000000" pitchFamily="2" charset="0"/>
                <a:ea typeface="Dotum" panose="020B0503020000020004" pitchFamily="34" charset="-127"/>
                <a:cs typeface="Poppins Light" panose="00000400000000000000" pitchFamily="2" charset="0"/>
              </a:rPr>
              <a:t>Atender às ações assistenciais de caráter de emergência.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-4"/>
            <a:ext cx="771524" cy="10286999"/>
          </a:xfrm>
          <a:prstGeom prst="rect">
            <a:avLst/>
          </a:prstGeom>
        </p:spPr>
      </p:pic>
      <p:sp>
        <p:nvSpPr>
          <p:cNvPr id="8" name="Elipse 7"/>
          <p:cNvSpPr/>
          <p:nvPr/>
        </p:nvSpPr>
        <p:spPr>
          <a:xfrm>
            <a:off x="14505469" y="4427807"/>
            <a:ext cx="2895600" cy="284550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>
            <a:off x="12097899" y="5270490"/>
            <a:ext cx="2895600" cy="284550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14965471" y="5065731"/>
            <a:ext cx="213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Gestão Municipal/Distrital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2478899" y="6196098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Gestão Estadual</a:t>
            </a:r>
          </a:p>
        </p:txBody>
      </p:sp>
      <p:sp>
        <p:nvSpPr>
          <p:cNvPr id="3" name="Elipse 2"/>
          <p:cNvSpPr/>
          <p:nvPr/>
        </p:nvSpPr>
        <p:spPr>
          <a:xfrm>
            <a:off x="12331815" y="3114869"/>
            <a:ext cx="2895600" cy="273569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2952621" y="3943166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Gestão Federal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rcRect l="10253" r="6580"/>
          <a:stretch>
            <a:fillRect/>
          </a:stretch>
        </p:blipFill>
        <p:spPr>
          <a:xfrm>
            <a:off x="7149353" y="3619500"/>
            <a:ext cx="11125200" cy="6096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7215186" cy="10286999"/>
          </a:xfrm>
          <a:prstGeom prst="rect">
            <a:avLst/>
          </a:prstGeom>
        </p:spPr>
      </p:pic>
      <p:sp>
        <p:nvSpPr>
          <p:cNvPr id="8" name="object 4"/>
          <p:cNvSpPr txBox="1">
            <a:spLocks noGrp="1"/>
          </p:cNvSpPr>
          <p:nvPr/>
        </p:nvSpPr>
        <p:spPr>
          <a:xfrm>
            <a:off x="7543800" y="266700"/>
            <a:ext cx="9860169" cy="2459504"/>
          </a:xfrm>
          <a:prstGeom prst="rect">
            <a:avLst/>
          </a:prstGeom>
        </p:spPr>
        <p:txBody>
          <a:bodyPr vert="horz" wrap="square" lIns="0" tIns="352918" rIns="0" bIns="0" rtlCol="0">
            <a:spAutoFit/>
          </a:bodyPr>
          <a:lstStyle>
            <a:lvl1pPr>
              <a:defRPr sz="6800" b="0" i="0">
                <a:solidFill>
                  <a:schemeClr val="tx1"/>
                </a:solidFill>
                <a:latin typeface="Arial Black" panose="020B0A04020102020204"/>
                <a:ea typeface="+mj-ea"/>
                <a:cs typeface="Arial Black" panose="020B0A04020102020204"/>
              </a:defRPr>
            </a:lvl1pPr>
          </a:lstStyle>
          <a:p>
            <a:pPr marL="16510" algn="ctr">
              <a:lnSpc>
                <a:spcPct val="100000"/>
              </a:lnSpc>
              <a:spcBef>
                <a:spcPts val="1415"/>
              </a:spcBef>
            </a:pPr>
            <a:r>
              <a:rPr lang="pt-BR" sz="4800" b="1" spc="-150" dirty="0">
                <a:solidFill>
                  <a:srgbClr val="013159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 </a:t>
            </a:r>
            <a:r>
              <a:rPr lang="pt-BR" sz="4800" b="1" spc="-150" dirty="0">
                <a:solidFill>
                  <a:srgbClr val="002A5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ARTICULAÇÃO </a:t>
            </a:r>
            <a:r>
              <a:rPr lang="pt-BR" sz="4800" b="1" spc="-150" dirty="0">
                <a:solidFill>
                  <a:srgbClr val="012F5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SUAS </a:t>
            </a:r>
            <a:r>
              <a:rPr lang="pt-BR" sz="4800" b="1" spc="-150" dirty="0">
                <a:solidFill>
                  <a:srgbClr val="032F5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 </a:t>
            </a:r>
            <a:r>
              <a:rPr lang="pt-BR" sz="4800" b="1" spc="-150" dirty="0">
                <a:solidFill>
                  <a:srgbClr val="032D4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SINPDEC</a:t>
            </a:r>
          </a:p>
          <a:p>
            <a:pPr marL="16510">
              <a:lnSpc>
                <a:spcPct val="100000"/>
              </a:lnSpc>
              <a:spcBef>
                <a:spcPts val="720"/>
              </a:spcBef>
            </a:pPr>
            <a:endParaRPr lang="pt-BR" sz="2400" spc="-150" dirty="0">
              <a:solidFill>
                <a:srgbClr val="081A28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16510" algn="ctr">
              <a:lnSpc>
                <a:spcPct val="100000"/>
              </a:lnSpc>
              <a:spcBef>
                <a:spcPts val="720"/>
              </a:spcBef>
            </a:pPr>
            <a:r>
              <a:rPr sz="2400" spc="-150" dirty="0">
                <a:solidFill>
                  <a:srgbClr val="081A2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 </a:t>
            </a:r>
            <a:r>
              <a:rPr lang="pt-BR" sz="2400" spc="-150" dirty="0">
                <a:solidFill>
                  <a:srgbClr val="081A2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 </a:t>
            </a:r>
            <a:r>
              <a:rPr sz="2400" spc="-150" dirty="0">
                <a:solidFill>
                  <a:srgbClr val="11111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Assistência </a:t>
            </a:r>
            <a:r>
              <a:rPr sz="2400" spc="-150" dirty="0">
                <a:solidFill>
                  <a:srgbClr val="18181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Social </a:t>
            </a:r>
            <a:r>
              <a:rPr sz="2400" spc="-150" dirty="0">
                <a:solidFill>
                  <a:srgbClr val="071C2F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é </a:t>
            </a:r>
            <a:r>
              <a:rPr sz="2400" spc="-150" dirty="0">
                <a:solidFill>
                  <a:srgbClr val="1D1D1D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parte </a:t>
            </a:r>
            <a:r>
              <a:rPr sz="2400" spc="-150" dirty="0">
                <a:solidFill>
                  <a:srgbClr val="161616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integrante </a:t>
            </a:r>
            <a:r>
              <a:rPr sz="2400" spc="-150" dirty="0">
                <a:solidFill>
                  <a:srgbClr val="031524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do </a:t>
            </a:r>
            <a:r>
              <a:rPr sz="2400" spc="-150" dirty="0">
                <a:solidFill>
                  <a:srgbClr val="18181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Sistema </a:t>
            </a:r>
            <a:r>
              <a:rPr sz="2400" spc="-150" dirty="0">
                <a:solidFill>
                  <a:srgbClr val="08213B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Nacional </a:t>
            </a:r>
            <a:r>
              <a:rPr sz="2400" spc="-150" dirty="0">
                <a:solidFill>
                  <a:srgbClr val="0F2338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de </a:t>
            </a:r>
            <a:r>
              <a:rPr sz="2400" spc="-150" dirty="0">
                <a:solidFill>
                  <a:srgbClr val="1A1A1A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Proteção </a:t>
            </a:r>
            <a:r>
              <a:rPr sz="2400" spc="-150" dirty="0">
                <a:solidFill>
                  <a:srgbClr val="071626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e </a:t>
            </a:r>
            <a:r>
              <a:rPr sz="2400" spc="-150" dirty="0">
                <a:solidFill>
                  <a:srgbClr val="051524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Defesa </a:t>
            </a:r>
            <a:r>
              <a:rPr sz="2400" spc="-150" dirty="0">
                <a:solidFill>
                  <a:srgbClr val="161616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Civil</a:t>
            </a:r>
            <a:r>
              <a:rPr sz="2900" spc="-150" dirty="0">
                <a:solidFill>
                  <a:srgbClr val="161616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.</a:t>
            </a:r>
            <a:endParaRPr sz="2900" spc="-150" dirty="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6759" y="-12700"/>
            <a:ext cx="7190071" cy="10299700"/>
            <a:chOff x="0" y="0"/>
            <a:chExt cx="9564415" cy="137009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64370" cy="13700888"/>
            </a:xfrm>
            <a:custGeom>
              <a:avLst/>
              <a:gdLst/>
              <a:ahLst/>
              <a:cxnLst/>
              <a:rect l="l" t="t" r="r" b="b"/>
              <a:pathLst>
                <a:path w="9564370" h="13700888">
                  <a:moveTo>
                    <a:pt x="0" y="0"/>
                  </a:moveTo>
                  <a:lnTo>
                    <a:pt x="9564370" y="0"/>
                  </a:lnTo>
                  <a:lnTo>
                    <a:pt x="9564370" y="13700888"/>
                  </a:lnTo>
                  <a:lnTo>
                    <a:pt x="0" y="13700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34861" y="423862"/>
            <a:ext cx="9076668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Reforça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conceito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de </a:t>
            </a:r>
            <a:r>
              <a:rPr lang="en-US" sz="2600" b="1" dirty="0" err="1">
                <a:solidFill>
                  <a:srgbClr val="344909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Proteção</a:t>
            </a:r>
            <a:r>
              <a:rPr lang="en-US" sz="2600" b="1" dirty="0">
                <a:solidFill>
                  <a:srgbClr val="344909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Integral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e as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diretrizes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atuação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do SUAS no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contexto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das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emergências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partir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 dos </a:t>
            </a:r>
            <a:r>
              <a:rPr lang="en-US" sz="2600" dirty="0" err="1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eixos</a:t>
            </a:r>
            <a:r>
              <a:rPr lang="en-US" sz="2600" dirty="0">
                <a:solidFill>
                  <a:srgbClr val="000000"/>
                </a:solidFill>
                <a:latin typeface="Poppins Light" panose="00000400000000000000"/>
                <a:ea typeface="Poppins Light" panose="00000400000000000000"/>
                <a:cs typeface="Poppins Light" panose="00000400000000000000"/>
                <a:sym typeface="Poppins Light" panose="00000400000000000000"/>
              </a:rPr>
              <a:t>:</a:t>
            </a: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514066" y="1614488"/>
            <a:ext cx="8745234" cy="8372628"/>
            <a:chOff x="0" y="0"/>
            <a:chExt cx="11660312" cy="111635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60251" cy="11163554"/>
            </a:xfrm>
            <a:custGeom>
              <a:avLst/>
              <a:gdLst/>
              <a:ahLst/>
              <a:cxnLst/>
              <a:rect l="l" t="t" r="r" b="b"/>
              <a:pathLst>
                <a:path w="11660251" h="11163554">
                  <a:moveTo>
                    <a:pt x="0" y="0"/>
                  </a:moveTo>
                  <a:lnTo>
                    <a:pt x="11660251" y="0"/>
                  </a:lnTo>
                  <a:lnTo>
                    <a:pt x="11660251" y="11163554"/>
                  </a:lnTo>
                  <a:lnTo>
                    <a:pt x="0" y="11163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07" b="-260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97C6F-3C8D-45E7-6599-7F4BEBBC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936" y="292322"/>
            <a:ext cx="15770066" cy="1823576"/>
          </a:xfrm>
        </p:spPr>
        <p:txBody>
          <a:bodyPr/>
          <a:lstStyle/>
          <a:p>
            <a:r>
              <a:rPr lang="pt-BR" dirty="0"/>
              <a:t>O que é o Serviço de Proteção em Situações de Calamidades Públicas e Emergências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99A477B-943C-8212-1E40-EBD50EDDA70C}"/>
              </a:ext>
            </a:extLst>
          </p:cNvPr>
          <p:cNvSpPr txBox="1"/>
          <p:nvPr/>
        </p:nvSpPr>
        <p:spPr>
          <a:xfrm>
            <a:off x="1013936" y="2781300"/>
            <a:ext cx="157700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3600" dirty="0"/>
              <a:t>É um </a:t>
            </a:r>
            <a:r>
              <a:rPr lang="pt-BR" sz="3600" b="1" dirty="0"/>
              <a:t>serviço da Proteção Social Especial de Alta Complexidade do SUAS</a:t>
            </a:r>
            <a:r>
              <a:rPr lang="pt-BR" sz="3600" dirty="0"/>
              <a:t>, destinado a atender famílias e indivíduos afetados por situações de emergência ou estado de calamidade pública.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F30936E-833E-9EC1-FFB0-95FD9587E64B}"/>
              </a:ext>
            </a:extLst>
          </p:cNvPr>
          <p:cNvSpPr txBox="1"/>
          <p:nvPr/>
        </p:nvSpPr>
        <p:spPr>
          <a:xfrm>
            <a:off x="7203254" y="5619819"/>
            <a:ext cx="9220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600" dirty="0"/>
              <a:t>Seu objetivo é assegurar proteção social quando um desastre compromete as condições de vida da população, provocando perdas materiais, deslocamento de pessoas, ruptura de vínculos comunitários ou necessidade de acolhimento temporário.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0367330-8E24-CF89-9D63-DC09F2CE9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380" y="5343761"/>
            <a:ext cx="5440268" cy="366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7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986"/>
            <a:ext cx="18288000" cy="10291986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0117" y="960120"/>
            <a:ext cx="16380623" cy="836672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2036" y="1440163"/>
            <a:ext cx="15416784" cy="7406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45B2AC-3081-75A9-0C5C-5A69147E5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984" y="2167111"/>
            <a:ext cx="14036797" cy="1562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pt-BR" sz="6000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Qual o Objetivo do Serviço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978D73-FA9D-12EC-C7C7-937E51C15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8984" y="4052140"/>
            <a:ext cx="5364816" cy="404995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just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kern="1200" noProof="0" dirty="0">
                <a:solidFill>
                  <a:schemeClr val="tx1"/>
                </a:solidFill>
                <a:latin typeface="+mn-lt"/>
                <a:cs typeface="+mn-cs"/>
              </a:rPr>
              <a:t>O serviço busca garantir que as famílias tenham acesso às condições mínimas para reconstruir suas vidas.</a:t>
            </a:r>
          </a:p>
          <a:p>
            <a:pPr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3000" kern="1200" noProof="0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000" kern="1200" noProof="0" dirty="0">
                <a:solidFill>
                  <a:schemeClr val="tx1"/>
                </a:solidFill>
                <a:latin typeface="+mn-lt"/>
                <a:cs typeface="+mn-cs"/>
              </a:rPr>
              <a:t>Isso envolve:</a:t>
            </a:r>
          </a:p>
          <a:p>
            <a:pPr indent="-228600" algn="l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000" kern="12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F2A7DB-F32A-A8CF-638B-F47127930CA9}"/>
              </a:ext>
            </a:extLst>
          </p:cNvPr>
          <p:cNvSpPr txBox="1"/>
          <p:nvPr/>
        </p:nvSpPr>
        <p:spPr>
          <a:xfrm>
            <a:off x="8025720" y="4052140"/>
            <a:ext cx="8585880" cy="4444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/>
              <a:t>acolhimento seguro e digno;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proteção social durante a emergência;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manutenção de alojamentos provisórios, quando necessários;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identificação das necessidades das famílias;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articulação com outras políticas públicas;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encaminhamento para benefícios e demais serviços do SUAS;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3200" noProof="0" dirty="0"/>
              <a:t>acompanhamento social durante e após o desastre. </a:t>
            </a:r>
          </a:p>
        </p:txBody>
      </p:sp>
    </p:spTree>
    <p:extLst>
      <p:ext uri="{BB962C8B-B14F-4D97-AF65-F5344CB8AC3E}">
        <p14:creationId xmlns:p14="http://schemas.microsoft.com/office/powerpoint/2010/main" val="221784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026963C-71F5-4880-9A49-C9019F9F572F}"/>
              </a:ext>
            </a:extLst>
          </p:cNvPr>
          <p:cNvSpPr txBox="1"/>
          <p:nvPr/>
        </p:nvSpPr>
        <p:spPr>
          <a:xfrm>
            <a:off x="958321" y="685801"/>
            <a:ext cx="16364460" cy="2748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Serviço de Proteção em Situações de Calamidades Públicas e Emergências</a:t>
            </a:r>
          </a:p>
        </p:txBody>
      </p:sp>
      <p:sp>
        <p:nvSpPr>
          <p:cNvPr id="41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1553" y="3515868"/>
            <a:ext cx="6858000" cy="27432"/>
          </a:xfrm>
          <a:custGeom>
            <a:avLst/>
            <a:gdLst>
              <a:gd name="csX0" fmla="*/ 0 w 6858000"/>
              <a:gd name="csY0" fmla="*/ 0 h 27432"/>
              <a:gd name="csX1" fmla="*/ 685800 w 6858000"/>
              <a:gd name="csY1" fmla="*/ 0 h 27432"/>
              <a:gd name="csX2" fmla="*/ 1440180 w 6858000"/>
              <a:gd name="csY2" fmla="*/ 0 h 27432"/>
              <a:gd name="csX3" fmla="*/ 2057400 w 6858000"/>
              <a:gd name="csY3" fmla="*/ 0 h 27432"/>
              <a:gd name="csX4" fmla="*/ 2606040 w 6858000"/>
              <a:gd name="csY4" fmla="*/ 0 h 27432"/>
              <a:gd name="csX5" fmla="*/ 3154680 w 6858000"/>
              <a:gd name="csY5" fmla="*/ 0 h 27432"/>
              <a:gd name="csX6" fmla="*/ 3634740 w 6858000"/>
              <a:gd name="csY6" fmla="*/ 0 h 27432"/>
              <a:gd name="csX7" fmla="*/ 4457700 w 6858000"/>
              <a:gd name="csY7" fmla="*/ 0 h 27432"/>
              <a:gd name="csX8" fmla="*/ 5280660 w 6858000"/>
              <a:gd name="csY8" fmla="*/ 0 h 27432"/>
              <a:gd name="csX9" fmla="*/ 6103620 w 6858000"/>
              <a:gd name="csY9" fmla="*/ 0 h 27432"/>
              <a:gd name="csX10" fmla="*/ 6858000 w 6858000"/>
              <a:gd name="csY10" fmla="*/ 0 h 27432"/>
              <a:gd name="csX11" fmla="*/ 6858000 w 6858000"/>
              <a:gd name="csY11" fmla="*/ 27432 h 27432"/>
              <a:gd name="csX12" fmla="*/ 6172200 w 6858000"/>
              <a:gd name="csY12" fmla="*/ 27432 h 27432"/>
              <a:gd name="csX13" fmla="*/ 5417820 w 6858000"/>
              <a:gd name="csY13" fmla="*/ 27432 h 27432"/>
              <a:gd name="csX14" fmla="*/ 4937760 w 6858000"/>
              <a:gd name="csY14" fmla="*/ 27432 h 27432"/>
              <a:gd name="csX15" fmla="*/ 4457700 w 6858000"/>
              <a:gd name="csY15" fmla="*/ 27432 h 27432"/>
              <a:gd name="csX16" fmla="*/ 3977640 w 6858000"/>
              <a:gd name="csY16" fmla="*/ 27432 h 27432"/>
              <a:gd name="csX17" fmla="*/ 3429000 w 6858000"/>
              <a:gd name="csY17" fmla="*/ 27432 h 27432"/>
              <a:gd name="csX18" fmla="*/ 2880360 w 6858000"/>
              <a:gd name="csY18" fmla="*/ 27432 h 27432"/>
              <a:gd name="csX19" fmla="*/ 2331720 w 6858000"/>
              <a:gd name="csY19" fmla="*/ 27432 h 27432"/>
              <a:gd name="csX20" fmla="*/ 1783080 w 6858000"/>
              <a:gd name="csY20" fmla="*/ 27432 h 27432"/>
              <a:gd name="csX21" fmla="*/ 1234440 w 6858000"/>
              <a:gd name="csY21" fmla="*/ 27432 h 27432"/>
              <a:gd name="csX22" fmla="*/ 0 w 6858000"/>
              <a:gd name="csY22" fmla="*/ 27432 h 27432"/>
              <a:gd name="csX23" fmla="*/ 0 w 6858000"/>
              <a:gd name="csY23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6858000" h="27432" fill="none" extrusionOk="0">
                <a:moveTo>
                  <a:pt x="0" y="0"/>
                </a:moveTo>
                <a:cubicBezTo>
                  <a:pt x="215590" y="-30068"/>
                  <a:pt x="451130" y="3342"/>
                  <a:pt x="685800" y="0"/>
                </a:cubicBezTo>
                <a:cubicBezTo>
                  <a:pt x="920470" y="-3342"/>
                  <a:pt x="1074689" y="-1124"/>
                  <a:pt x="1440180" y="0"/>
                </a:cubicBezTo>
                <a:cubicBezTo>
                  <a:pt x="1805671" y="1124"/>
                  <a:pt x="1804503" y="24385"/>
                  <a:pt x="2057400" y="0"/>
                </a:cubicBezTo>
                <a:cubicBezTo>
                  <a:pt x="2310297" y="-24385"/>
                  <a:pt x="2441267" y="14201"/>
                  <a:pt x="2606040" y="0"/>
                </a:cubicBezTo>
                <a:cubicBezTo>
                  <a:pt x="2770813" y="-14201"/>
                  <a:pt x="3030077" y="-8591"/>
                  <a:pt x="3154680" y="0"/>
                </a:cubicBezTo>
                <a:cubicBezTo>
                  <a:pt x="3279283" y="8591"/>
                  <a:pt x="3408730" y="2964"/>
                  <a:pt x="3634740" y="0"/>
                </a:cubicBezTo>
                <a:cubicBezTo>
                  <a:pt x="3860750" y="-2964"/>
                  <a:pt x="4113360" y="31645"/>
                  <a:pt x="4457700" y="0"/>
                </a:cubicBezTo>
                <a:cubicBezTo>
                  <a:pt x="4802040" y="-31645"/>
                  <a:pt x="4891056" y="-34232"/>
                  <a:pt x="5280660" y="0"/>
                </a:cubicBezTo>
                <a:cubicBezTo>
                  <a:pt x="5670264" y="34232"/>
                  <a:pt x="5850574" y="-30118"/>
                  <a:pt x="6103620" y="0"/>
                </a:cubicBezTo>
                <a:cubicBezTo>
                  <a:pt x="6356666" y="30118"/>
                  <a:pt x="6500548" y="26566"/>
                  <a:pt x="6858000" y="0"/>
                </a:cubicBezTo>
                <a:cubicBezTo>
                  <a:pt x="6858934" y="12270"/>
                  <a:pt x="6856937" y="20068"/>
                  <a:pt x="6858000" y="27432"/>
                </a:cubicBezTo>
                <a:cubicBezTo>
                  <a:pt x="6631559" y="18669"/>
                  <a:pt x="6328621" y="9880"/>
                  <a:pt x="6172200" y="27432"/>
                </a:cubicBezTo>
                <a:cubicBezTo>
                  <a:pt x="6015779" y="44984"/>
                  <a:pt x="5587593" y="50957"/>
                  <a:pt x="5417820" y="27432"/>
                </a:cubicBezTo>
                <a:cubicBezTo>
                  <a:pt x="5248047" y="3907"/>
                  <a:pt x="5064249" y="35470"/>
                  <a:pt x="4937760" y="27432"/>
                </a:cubicBezTo>
                <a:cubicBezTo>
                  <a:pt x="4811271" y="19394"/>
                  <a:pt x="4608241" y="38748"/>
                  <a:pt x="4457700" y="27432"/>
                </a:cubicBezTo>
                <a:cubicBezTo>
                  <a:pt x="4307159" y="16116"/>
                  <a:pt x="4159191" y="16480"/>
                  <a:pt x="3977640" y="27432"/>
                </a:cubicBezTo>
                <a:cubicBezTo>
                  <a:pt x="3796089" y="38384"/>
                  <a:pt x="3667146" y="13299"/>
                  <a:pt x="3429000" y="27432"/>
                </a:cubicBezTo>
                <a:cubicBezTo>
                  <a:pt x="3190854" y="41565"/>
                  <a:pt x="3107099" y="22812"/>
                  <a:pt x="2880360" y="27432"/>
                </a:cubicBezTo>
                <a:cubicBezTo>
                  <a:pt x="2653621" y="32052"/>
                  <a:pt x="2590509" y="47999"/>
                  <a:pt x="2331720" y="27432"/>
                </a:cubicBezTo>
                <a:cubicBezTo>
                  <a:pt x="2072931" y="6865"/>
                  <a:pt x="1918868" y="13213"/>
                  <a:pt x="1783080" y="27432"/>
                </a:cubicBezTo>
                <a:cubicBezTo>
                  <a:pt x="1647292" y="41651"/>
                  <a:pt x="1435571" y="28957"/>
                  <a:pt x="1234440" y="27432"/>
                </a:cubicBezTo>
                <a:cubicBezTo>
                  <a:pt x="1033309" y="25907"/>
                  <a:pt x="360779" y="-20159"/>
                  <a:pt x="0" y="27432"/>
                </a:cubicBezTo>
                <a:cubicBezTo>
                  <a:pt x="-1194" y="21937"/>
                  <a:pt x="1202" y="7917"/>
                  <a:pt x="0" y="0"/>
                </a:cubicBezTo>
                <a:close/>
              </a:path>
              <a:path w="6858000" h="27432" stroke="0" extrusionOk="0">
                <a:moveTo>
                  <a:pt x="0" y="0"/>
                </a:moveTo>
                <a:cubicBezTo>
                  <a:pt x="199753" y="11129"/>
                  <a:pt x="427543" y="-24377"/>
                  <a:pt x="548640" y="0"/>
                </a:cubicBezTo>
                <a:cubicBezTo>
                  <a:pt x="669737" y="24377"/>
                  <a:pt x="858975" y="-6980"/>
                  <a:pt x="1028700" y="0"/>
                </a:cubicBezTo>
                <a:cubicBezTo>
                  <a:pt x="1198425" y="6980"/>
                  <a:pt x="1339223" y="9579"/>
                  <a:pt x="1577340" y="0"/>
                </a:cubicBezTo>
                <a:cubicBezTo>
                  <a:pt x="1815457" y="-9579"/>
                  <a:pt x="1981259" y="26161"/>
                  <a:pt x="2263140" y="0"/>
                </a:cubicBezTo>
                <a:cubicBezTo>
                  <a:pt x="2545021" y="-26161"/>
                  <a:pt x="2797354" y="3173"/>
                  <a:pt x="3017520" y="0"/>
                </a:cubicBezTo>
                <a:cubicBezTo>
                  <a:pt x="3237686" y="-3173"/>
                  <a:pt x="3502108" y="34170"/>
                  <a:pt x="3840480" y="0"/>
                </a:cubicBezTo>
                <a:cubicBezTo>
                  <a:pt x="4178852" y="-34170"/>
                  <a:pt x="4330073" y="24591"/>
                  <a:pt x="4663440" y="0"/>
                </a:cubicBezTo>
                <a:cubicBezTo>
                  <a:pt x="4996807" y="-24591"/>
                  <a:pt x="5064374" y="-9832"/>
                  <a:pt x="5280660" y="0"/>
                </a:cubicBezTo>
                <a:cubicBezTo>
                  <a:pt x="5496946" y="9832"/>
                  <a:pt x="5660598" y="-22499"/>
                  <a:pt x="6035040" y="0"/>
                </a:cubicBezTo>
                <a:cubicBezTo>
                  <a:pt x="6409482" y="22499"/>
                  <a:pt x="6465852" y="8665"/>
                  <a:pt x="6858000" y="0"/>
                </a:cubicBezTo>
                <a:cubicBezTo>
                  <a:pt x="6858316" y="13405"/>
                  <a:pt x="6858486" y="14360"/>
                  <a:pt x="6858000" y="27432"/>
                </a:cubicBezTo>
                <a:cubicBezTo>
                  <a:pt x="6561421" y="57414"/>
                  <a:pt x="6483029" y="41776"/>
                  <a:pt x="6172200" y="27432"/>
                </a:cubicBezTo>
                <a:cubicBezTo>
                  <a:pt x="5861371" y="13088"/>
                  <a:pt x="5665550" y="52650"/>
                  <a:pt x="5417820" y="27432"/>
                </a:cubicBezTo>
                <a:cubicBezTo>
                  <a:pt x="5170090" y="2214"/>
                  <a:pt x="4952853" y="56369"/>
                  <a:pt x="4800600" y="27432"/>
                </a:cubicBezTo>
                <a:cubicBezTo>
                  <a:pt x="4648347" y="-1505"/>
                  <a:pt x="4376162" y="9762"/>
                  <a:pt x="4183380" y="27432"/>
                </a:cubicBezTo>
                <a:cubicBezTo>
                  <a:pt x="3990598" y="45102"/>
                  <a:pt x="3680061" y="65071"/>
                  <a:pt x="3360420" y="27432"/>
                </a:cubicBezTo>
                <a:cubicBezTo>
                  <a:pt x="3040779" y="-10207"/>
                  <a:pt x="3085116" y="25176"/>
                  <a:pt x="2811780" y="27432"/>
                </a:cubicBezTo>
                <a:cubicBezTo>
                  <a:pt x="2538444" y="29688"/>
                  <a:pt x="2242657" y="48552"/>
                  <a:pt x="2057400" y="27432"/>
                </a:cubicBezTo>
                <a:cubicBezTo>
                  <a:pt x="1872143" y="6312"/>
                  <a:pt x="1686102" y="29937"/>
                  <a:pt x="1577340" y="27432"/>
                </a:cubicBezTo>
                <a:cubicBezTo>
                  <a:pt x="1468578" y="24927"/>
                  <a:pt x="1195030" y="38035"/>
                  <a:pt x="891540" y="27432"/>
                </a:cubicBezTo>
                <a:cubicBezTo>
                  <a:pt x="588050" y="16829"/>
                  <a:pt x="299230" y="-3970"/>
                  <a:pt x="0" y="27432"/>
                </a:cubicBezTo>
                <a:cubicBezTo>
                  <a:pt x="-116" y="21844"/>
                  <a:pt x="591" y="65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844D561-B369-335B-E32E-ADF4388DD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719" y="4686300"/>
            <a:ext cx="15259990" cy="465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772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95600" y="429034"/>
            <a:ext cx="11160016" cy="1864777"/>
          </a:xfrm>
          <a:prstGeom prst="rect">
            <a:avLst/>
          </a:prstGeom>
        </p:spPr>
        <p:txBody>
          <a:bodyPr vert="horz" wrap="square" lIns="0" tIns="275117" rIns="0" bIns="0" rtlCol="0" anchor="ctr">
            <a:spAutoFit/>
          </a:bodyPr>
          <a:lstStyle/>
          <a:p>
            <a:pPr marL="31115" marR="5080" indent="-18415">
              <a:lnSpc>
                <a:spcPct val="75000"/>
              </a:lnSpc>
              <a:spcBef>
                <a:spcPts val="2165"/>
              </a:spcBef>
            </a:pPr>
            <a:r>
              <a:rPr sz="6600" spc="-115" dirty="0">
                <a:solidFill>
                  <a:srgbClr val="052F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Cofinanciamento</a:t>
            </a:r>
            <a:r>
              <a:rPr sz="6600" spc="-905" dirty="0">
                <a:solidFill>
                  <a:srgbClr val="052F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sz="6600" spc="-277" dirty="0">
                <a:solidFill>
                  <a:srgbClr val="032D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Federal:</a:t>
            </a:r>
            <a:br>
              <a:rPr sz="6600" spc="-277" dirty="0">
                <a:solidFill>
                  <a:srgbClr val="032D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sz="6600" spc="-277" dirty="0">
                <a:solidFill>
                  <a:srgbClr val="032D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15" y="2119671"/>
            <a:ext cx="16294602" cy="458781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268083" y="6678808"/>
            <a:ext cx="437629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pt-BR" sz="2800" dirty="0">
                <a:solidFill>
                  <a:schemeClr val="accent5">
                    <a:lumMod val="50000"/>
                  </a:schemeClr>
                </a:solidFill>
                <a:ea typeface="Calibri" panose="020F0502020204030204"/>
                <a:cs typeface="Calibri" panose="020F0502020204030204"/>
              </a:rPr>
              <a:t>Solicitado a cada decretação de situação de emergência ou calamidade, desde que tenha o reconhecimento federal formalizado</a:t>
            </a:r>
            <a:endParaRPr lang="pt-B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543800" y="6678807"/>
            <a:ext cx="437629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pt-BR" sz="2800" dirty="0">
                <a:solidFill>
                  <a:schemeClr val="accent5">
                    <a:lumMod val="50000"/>
                  </a:schemeClr>
                </a:solidFill>
                <a:ea typeface="Calibri" panose="020F0502020204030204"/>
                <a:cs typeface="Calibri" panose="020F0502020204030204"/>
              </a:rPr>
              <a:t>Aplicado quando houver no mínimo 10 pessoas acolhidas em abrigos temporários</a:t>
            </a:r>
            <a:endParaRPr lang="pt-BR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129808" y="1563576"/>
            <a:ext cx="2470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Parcela Única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917415" y="1588261"/>
            <a:ext cx="25961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Parcela</a:t>
            </a:r>
            <a:r>
              <a:rPr lang="pt-BR" sz="2800" b="1" dirty="0">
                <a:solidFill>
                  <a:schemeClr val="tx2"/>
                </a:solidFill>
              </a:rPr>
              <a:t> Mensal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983166" y="356854"/>
            <a:ext cx="12115800" cy="1467787"/>
          </a:xfrm>
        </p:spPr>
        <p:txBody>
          <a:bodyPr>
            <a:normAutofit/>
          </a:bodyPr>
          <a:lstStyle/>
          <a:p>
            <a:r>
              <a:rPr lang="pt-BR" sz="6600" b="1" dirty="0">
                <a:solidFill>
                  <a:schemeClr val="tx2"/>
                </a:solidFill>
              </a:rPr>
              <a:t>Parcela Fixa:</a:t>
            </a:r>
          </a:p>
        </p:txBody>
      </p:sp>
      <p:graphicFrame>
        <p:nvGraphicFramePr>
          <p:cNvPr id="14" name="Diagrama 13"/>
          <p:cNvGraphicFramePr/>
          <p:nvPr/>
        </p:nvGraphicFramePr>
        <p:xfrm>
          <a:off x="11887200" y="2308455"/>
          <a:ext cx="6781800" cy="6725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" name="Imagem 16" descr="Interface gráfica do usuário, Aplicativo&#10;&#10;O conteúdo gerado por IA pode estar incorreto.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459" y="2175720"/>
            <a:ext cx="12140777" cy="71437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83948" y="562823"/>
            <a:ext cx="15327651" cy="1028412"/>
          </a:xfrm>
          <a:prstGeom prst="rect">
            <a:avLst/>
          </a:prstGeom>
        </p:spPr>
        <p:txBody>
          <a:bodyPr vert="horz" wrap="square" lIns="0" tIns="12626" rIns="0" bIns="0" rtlCol="0" anchor="ctr">
            <a:spAutoFit/>
          </a:bodyPr>
          <a:lstStyle/>
          <a:p>
            <a:pPr marL="13335">
              <a:spcBef>
                <a:spcPts val="100"/>
              </a:spcBef>
            </a:pPr>
            <a:r>
              <a:rPr lang="pt-BR" sz="6600" b="1" dirty="0">
                <a:solidFill>
                  <a:schemeClr val="tx2"/>
                </a:solidFill>
              </a:rPr>
              <a:t>Parcela</a:t>
            </a:r>
            <a:r>
              <a:rPr lang="pt-BR" sz="6600" b="1" dirty="0">
                <a:solidFill>
                  <a:srgbClr val="0A1128"/>
                </a:solidFill>
              </a:rPr>
              <a:t> </a:t>
            </a:r>
            <a:r>
              <a:rPr lang="pt-BR" sz="6600" b="1" dirty="0">
                <a:solidFill>
                  <a:schemeClr val="tx2"/>
                </a:solidFill>
              </a:rPr>
              <a:t>Variável</a:t>
            </a:r>
            <a:endParaRPr sz="6600" b="1" dirty="0">
              <a:solidFill>
                <a:schemeClr val="tx2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7722" y="1711056"/>
            <a:ext cx="15720102" cy="1677426"/>
          </a:xfrm>
          <a:prstGeom prst="rect">
            <a:avLst/>
          </a:prstGeom>
        </p:spPr>
        <p:txBody>
          <a:bodyPr vert="horz" wrap="square" lIns="0" tIns="15283" rIns="0" bIns="0" rtlCol="0">
            <a:spAutoFit/>
          </a:bodyPr>
          <a:lstStyle/>
          <a:p>
            <a:pPr algn="just"/>
            <a:r>
              <a:rPr lang="pt-BR" sz="3600" dirty="0">
                <a:solidFill>
                  <a:schemeClr val="tx2"/>
                </a:solidFill>
              </a:rPr>
              <a:t>O valor variável é aplicado quando houver no mínimo 10 pessoas acolhidas em abrigos temporários, sendo escalonado conforme o número de indivíduos, com valores per capita decrescentes à medida que o quantitativo aumenta.</a:t>
            </a:r>
          </a:p>
        </p:txBody>
      </p:sp>
      <p:pic>
        <p:nvPicPr>
          <p:cNvPr id="3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  <p:pic>
        <p:nvPicPr>
          <p:cNvPr id="11" name="Imagem 10" descr="Texto&#10;&#10;O conteúdo gerado por IA pode estar incorreto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497" y="3609408"/>
            <a:ext cx="15720102" cy="4198437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283948" y="7836652"/>
            <a:ext cx="150024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>
                <a:solidFill>
                  <a:schemeClr val="tx2"/>
                </a:solidFill>
              </a:rPr>
              <a:t>Ex</a:t>
            </a:r>
            <a:r>
              <a:rPr lang="pt-BR" sz="2800" dirty="0">
                <a:solidFill>
                  <a:schemeClr val="tx2"/>
                </a:solidFill>
              </a:rPr>
              <a:t>: município tem 1.350 pessoas acolhidas: </a:t>
            </a:r>
          </a:p>
          <a:p>
            <a:r>
              <a:rPr lang="pt-BR" sz="2800" dirty="0">
                <a:solidFill>
                  <a:schemeClr val="tx2"/>
                </a:solidFill>
              </a:rPr>
              <a:t>1000 x R$400 = R$ 400.000,00 / 350 x R$ 200,00 = R$ 70.000,00</a:t>
            </a:r>
          </a:p>
          <a:p>
            <a:r>
              <a:rPr lang="pt-BR" sz="2800" dirty="0">
                <a:solidFill>
                  <a:schemeClr val="tx2"/>
                </a:solidFill>
              </a:rPr>
              <a:t>Repasse de recurso no valor de R$ 470.000,00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65640B8-A7DF-755A-59B4-5A055FF64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105900"/>
            <a:ext cx="18135600" cy="1138236"/>
          </a:xfrm>
          <a:prstGeom prst="rect">
            <a:avLst/>
          </a:prstGeom>
        </p:spPr>
      </p:pic>
      <p:pic>
        <p:nvPicPr>
          <p:cNvPr id="8" name="object 2">
            <a:extLst>
              <a:ext uri="{FF2B5EF4-FFF2-40B4-BE49-F238E27FC236}">
                <a16:creationId xmlns:a16="http://schemas.microsoft.com/office/drawing/2014/main" id="{8B4EBE6A-9157-FFF0-388A-CF055318451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0CD60C0-BDF5-A878-592F-C6281AA3D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87979"/>
            <a:ext cx="16383000" cy="907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2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aixaDeTexto 4">
            <a:extLst>
              <a:ext uri="{FF2B5EF4-FFF2-40B4-BE49-F238E27FC236}">
                <a16:creationId xmlns:a16="http://schemas.microsoft.com/office/drawing/2014/main" id="{C9703D22-4D0E-24EC-355F-22420A9EC5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828469"/>
              </p:ext>
            </p:extLst>
          </p:nvPr>
        </p:nvGraphicFramePr>
        <p:xfrm>
          <a:off x="1870867" y="2119941"/>
          <a:ext cx="14034160" cy="659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D5A0FAAF-5816-8B62-7403-B8647A21B87A}"/>
              </a:ext>
            </a:extLst>
          </p:cNvPr>
          <p:cNvSpPr txBox="1"/>
          <p:nvPr/>
        </p:nvSpPr>
        <p:spPr>
          <a:xfrm>
            <a:off x="1956052" y="922089"/>
            <a:ext cx="5972019" cy="1004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925" b="1" dirty="0">
                <a:solidFill>
                  <a:srgbClr val="5B9BD4"/>
                </a:solidFill>
                <a:latin typeface="Trebuchet MS" panose="020B0603020202020204"/>
                <a:ea typeface="+mj-ea"/>
              </a:rPr>
              <a:t>Termo de Aceite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88D09B-DFDD-3708-002C-6C3A1048715B}"/>
              </a:ext>
            </a:extLst>
          </p:cNvPr>
          <p:cNvSpPr txBox="1"/>
          <p:nvPr/>
        </p:nvSpPr>
        <p:spPr>
          <a:xfrm>
            <a:off x="1521496" y="8711241"/>
            <a:ext cx="15245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A adesão do Termo de Aceite e realizada no Sistema Nacional de Informações do Sistema Único de Assistência Social  </a:t>
            </a:r>
            <a:r>
              <a:rPr lang="pt-BR" sz="3200" b="1" i="1" dirty="0" err="1"/>
              <a:t>SouSUAS</a:t>
            </a:r>
            <a:r>
              <a:rPr lang="pt-BR" sz="32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7677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2"/>
            <a:ext cx="18288000" cy="10201275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29DF8D48-3383-2D79-55D0-26F29E767F3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3AB473C-90FF-F45C-0030-BEB0D619770E}"/>
              </a:ext>
            </a:extLst>
          </p:cNvPr>
          <p:cNvSpPr txBox="1"/>
          <p:nvPr/>
        </p:nvSpPr>
        <p:spPr>
          <a:xfrm>
            <a:off x="685800" y="2628900"/>
            <a:ext cx="3785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50000"/>
                  </a:schemeClr>
                </a:solidFill>
              </a:rPr>
              <a:t>Portaria MDS nº 1.043/2024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509683A-6ED2-F136-D8AC-768FB2E33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6743700"/>
            <a:ext cx="1295399" cy="6267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EBC69F3-B289-225D-EC34-D1A6D8B79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6754906"/>
            <a:ext cx="1295399" cy="6267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DE3ACA7-09A9-2329-393D-E4B9FF251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3130" y="6741048"/>
            <a:ext cx="1295399" cy="62670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58195EB-6A3A-FB63-584F-326712358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3" y="6754906"/>
            <a:ext cx="1295399" cy="6267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13"/>
            <a:ext cx="18288000" cy="10201275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EB1F6A20-11D9-36F6-4E30-E0A7BC6AAF0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081" y="2684721"/>
            <a:ext cx="5382733" cy="544918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54803" y="4040372"/>
            <a:ext cx="2578395" cy="23391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35616" y="4040372"/>
            <a:ext cx="2166384" cy="233916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437610" y="4066954"/>
            <a:ext cx="0" cy="2348466"/>
          </a:xfrm>
          <a:custGeom>
            <a:avLst/>
            <a:gdLst/>
            <a:ahLst/>
            <a:cxnLst/>
            <a:rect l="l" t="t" r="r" b="b"/>
            <a:pathLst>
              <a:path h="2244090">
                <a:moveTo>
                  <a:pt x="0" y="2243666"/>
                </a:moveTo>
                <a:lnTo>
                  <a:pt x="0" y="0"/>
                </a:lnTo>
              </a:path>
            </a:pathLst>
          </a:custGeom>
          <a:ln w="21166">
            <a:solidFill>
              <a:srgbClr val="233B54"/>
            </a:solidFill>
          </a:ln>
        </p:spPr>
        <p:txBody>
          <a:bodyPr wrap="square" lIns="0" tIns="0" rIns="0" bIns="0" rtlCol="0"/>
          <a:lstStyle/>
          <a:p>
            <a:endParaRPr sz="1885"/>
          </a:p>
        </p:txBody>
      </p:sp>
      <p:grpSp>
        <p:nvGrpSpPr>
          <p:cNvPr id="6" name="object 6"/>
          <p:cNvGrpSpPr/>
          <p:nvPr/>
        </p:nvGrpSpPr>
        <p:grpSpPr>
          <a:xfrm>
            <a:off x="1426533" y="4066954"/>
            <a:ext cx="3743990" cy="2348466"/>
            <a:chOff x="1363132" y="3848100"/>
            <a:chExt cx="3577590" cy="2244090"/>
          </a:xfrm>
        </p:grpSpPr>
        <p:sp>
          <p:nvSpPr>
            <p:cNvPr id="7" name="object 7"/>
            <p:cNvSpPr/>
            <p:nvPr/>
          </p:nvSpPr>
          <p:spPr>
            <a:xfrm>
              <a:off x="4929716" y="3848100"/>
              <a:ext cx="0" cy="2244090"/>
            </a:xfrm>
            <a:custGeom>
              <a:avLst/>
              <a:gdLst/>
              <a:ahLst/>
              <a:cxnLst/>
              <a:rect l="l" t="t" r="r" b="b"/>
              <a:pathLst>
                <a:path h="2244090">
                  <a:moveTo>
                    <a:pt x="0" y="2243666"/>
                  </a:moveTo>
                  <a:lnTo>
                    <a:pt x="0" y="0"/>
                  </a:lnTo>
                </a:path>
              </a:pathLst>
            </a:custGeom>
            <a:ln w="21166">
              <a:solidFill>
                <a:srgbClr val="233B54"/>
              </a:solidFill>
            </a:ln>
          </p:spPr>
          <p:txBody>
            <a:bodyPr wrap="square" lIns="0" tIns="0" rIns="0" bIns="0" rtlCol="0"/>
            <a:lstStyle/>
            <a:p>
              <a:endParaRPr sz="1885"/>
            </a:p>
          </p:txBody>
        </p:sp>
        <p:sp>
          <p:nvSpPr>
            <p:cNvPr id="8" name="object 8"/>
            <p:cNvSpPr/>
            <p:nvPr/>
          </p:nvSpPr>
          <p:spPr>
            <a:xfrm>
              <a:off x="1363132" y="3858683"/>
              <a:ext cx="3577590" cy="0"/>
            </a:xfrm>
            <a:custGeom>
              <a:avLst/>
              <a:gdLst/>
              <a:ahLst/>
              <a:cxnLst/>
              <a:rect l="l" t="t" r="r" b="b"/>
              <a:pathLst>
                <a:path w="3577590">
                  <a:moveTo>
                    <a:pt x="0" y="0"/>
                  </a:moveTo>
                  <a:lnTo>
                    <a:pt x="3577166" y="0"/>
                  </a:lnTo>
                </a:path>
              </a:pathLst>
            </a:custGeom>
            <a:ln w="21166">
              <a:solidFill>
                <a:srgbClr val="233B54"/>
              </a:solidFill>
            </a:ln>
          </p:spPr>
          <p:txBody>
            <a:bodyPr wrap="square" lIns="0" tIns="0" rIns="0" bIns="0" rtlCol="0"/>
            <a:lstStyle/>
            <a:p>
              <a:endParaRPr sz="1885"/>
            </a:p>
          </p:txBody>
        </p:sp>
        <p:sp>
          <p:nvSpPr>
            <p:cNvPr id="9" name="object 9"/>
            <p:cNvSpPr/>
            <p:nvPr/>
          </p:nvSpPr>
          <p:spPr>
            <a:xfrm>
              <a:off x="1363132" y="6081183"/>
              <a:ext cx="3577590" cy="0"/>
            </a:xfrm>
            <a:custGeom>
              <a:avLst/>
              <a:gdLst/>
              <a:ahLst/>
              <a:cxnLst/>
              <a:rect l="l" t="t" r="r" b="b"/>
              <a:pathLst>
                <a:path w="3577590">
                  <a:moveTo>
                    <a:pt x="0" y="0"/>
                  </a:moveTo>
                  <a:lnTo>
                    <a:pt x="3577166" y="0"/>
                  </a:lnTo>
                </a:path>
              </a:pathLst>
            </a:custGeom>
            <a:ln w="21166">
              <a:solidFill>
                <a:srgbClr val="233B54"/>
              </a:solidFill>
            </a:ln>
          </p:spPr>
          <p:txBody>
            <a:bodyPr wrap="square" lIns="0" tIns="0" rIns="0" bIns="0" rtlCol="0"/>
            <a:lstStyle/>
            <a:p>
              <a:endParaRPr sz="1885"/>
            </a:p>
          </p:txBody>
        </p:sp>
      </p:grpSp>
      <p:sp>
        <p:nvSpPr>
          <p:cNvPr id="10" name="object 10"/>
          <p:cNvSpPr/>
          <p:nvPr/>
        </p:nvSpPr>
        <p:spPr>
          <a:xfrm>
            <a:off x="6499152" y="2682505"/>
            <a:ext cx="5307640" cy="0"/>
          </a:xfrm>
          <a:custGeom>
            <a:avLst/>
            <a:gdLst/>
            <a:ahLst/>
            <a:cxnLst/>
            <a:rect l="l" t="t" r="r" b="b"/>
            <a:pathLst>
              <a:path w="5071745">
                <a:moveTo>
                  <a:pt x="0" y="0"/>
                </a:moveTo>
                <a:lnTo>
                  <a:pt x="5071533" y="0"/>
                </a:lnTo>
              </a:path>
            </a:pathLst>
          </a:custGeom>
          <a:ln w="29633">
            <a:solidFill>
              <a:srgbClr val="0C1C2B"/>
            </a:solidFill>
          </a:ln>
        </p:spPr>
        <p:txBody>
          <a:bodyPr wrap="square" lIns="0" tIns="0" rIns="0" bIns="0" rtlCol="0"/>
          <a:lstStyle/>
          <a:p>
            <a:endParaRPr sz="1885"/>
          </a:p>
        </p:txBody>
      </p:sp>
      <p:grpSp>
        <p:nvGrpSpPr>
          <p:cNvPr id="11" name="object 11"/>
          <p:cNvGrpSpPr/>
          <p:nvPr/>
        </p:nvGrpSpPr>
        <p:grpSpPr>
          <a:xfrm>
            <a:off x="12320477" y="2680292"/>
            <a:ext cx="5374094" cy="5440547"/>
            <a:chOff x="11772900" y="2523067"/>
            <a:chExt cx="5135245" cy="5198745"/>
          </a:xfrm>
        </p:grpSpPr>
        <p:sp>
          <p:nvSpPr>
            <p:cNvPr id="12" name="object 12"/>
            <p:cNvSpPr/>
            <p:nvPr/>
          </p:nvSpPr>
          <p:spPr>
            <a:xfrm>
              <a:off x="16905816" y="2523067"/>
              <a:ext cx="0" cy="5198745"/>
            </a:xfrm>
            <a:custGeom>
              <a:avLst/>
              <a:gdLst/>
              <a:ahLst/>
              <a:cxnLst/>
              <a:rect l="l" t="t" r="r" b="b"/>
              <a:pathLst>
                <a:path h="5198745">
                  <a:moveTo>
                    <a:pt x="0" y="51985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F1F2F"/>
              </a:solidFill>
            </a:ln>
          </p:spPr>
          <p:txBody>
            <a:bodyPr wrap="square" lIns="0" tIns="0" rIns="0" bIns="0" rtlCol="0"/>
            <a:lstStyle/>
            <a:p>
              <a:endParaRPr sz="1885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772900" y="2525183"/>
              <a:ext cx="5135245" cy="0"/>
            </a:xfrm>
            <a:custGeom>
              <a:avLst/>
              <a:gdLst/>
              <a:ahLst/>
              <a:cxnLst/>
              <a:rect l="l" t="t" r="r" b="b"/>
              <a:pathLst>
                <a:path w="5135244">
                  <a:moveTo>
                    <a:pt x="0" y="0"/>
                  </a:moveTo>
                  <a:lnTo>
                    <a:pt x="5135033" y="0"/>
                  </a:lnTo>
                </a:path>
              </a:pathLst>
            </a:custGeom>
            <a:ln w="4233">
              <a:solidFill>
                <a:srgbClr val="0F1F2F"/>
              </a:solidFill>
            </a:ln>
          </p:spPr>
          <p:txBody>
            <a:bodyPr wrap="square" lIns="0" tIns="0" rIns="0" bIns="0" rtlCol="0"/>
            <a:lstStyle/>
            <a:p>
              <a:endParaRPr sz="1885"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03246" y="323090"/>
            <a:ext cx="16746279" cy="1833924"/>
          </a:xfrm>
          <a:prstGeom prst="rect">
            <a:avLst/>
          </a:prstGeom>
        </p:spPr>
        <p:txBody>
          <a:bodyPr vert="horz" wrap="square" lIns="0" tIns="183412" rIns="0" bIns="0" rtlCol="0" anchor="ctr">
            <a:spAutoFit/>
          </a:bodyPr>
          <a:lstStyle/>
          <a:p>
            <a:pPr marL="22225">
              <a:spcBef>
                <a:spcPts val="1445"/>
              </a:spcBef>
            </a:pPr>
            <a:r>
              <a:rPr lang="pt-BR" sz="6225" spc="-68" dirty="0">
                <a:solidFill>
                  <a:srgbClr val="032D56"/>
                </a:solidFill>
              </a:rPr>
              <a:t>Utilização do Recurso: </a:t>
            </a:r>
            <a:r>
              <a:rPr sz="6225" dirty="0" err="1">
                <a:solidFill>
                  <a:srgbClr val="012F57"/>
                </a:solidFill>
              </a:rPr>
              <a:t>Modalidades</a:t>
            </a:r>
            <a:r>
              <a:rPr sz="6225" spc="-235" dirty="0">
                <a:solidFill>
                  <a:srgbClr val="012F57"/>
                </a:solidFill>
              </a:rPr>
              <a:t> </a:t>
            </a:r>
            <a:r>
              <a:rPr sz="6225" dirty="0">
                <a:solidFill>
                  <a:srgbClr val="033460"/>
                </a:solidFill>
              </a:rPr>
              <a:t>de</a:t>
            </a:r>
            <a:r>
              <a:rPr sz="6225" spc="-434" dirty="0">
                <a:solidFill>
                  <a:srgbClr val="033460"/>
                </a:solidFill>
              </a:rPr>
              <a:t> </a:t>
            </a:r>
            <a:r>
              <a:rPr sz="6225" spc="-10" dirty="0">
                <a:solidFill>
                  <a:srgbClr val="05345D"/>
                </a:solidFill>
              </a:rPr>
              <a:t>Acolhimento</a:t>
            </a:r>
            <a:endParaRPr sz="6225" dirty="0"/>
          </a:p>
          <a:p>
            <a:pPr marL="13335">
              <a:spcBef>
                <a:spcPts val="850"/>
              </a:spcBef>
            </a:pPr>
            <a:r>
              <a:rPr sz="3820" spc="-58" dirty="0">
                <a:latin typeface="Times New Roman" panose="02020603050405020304"/>
                <a:cs typeface="Times New Roman" panose="02020603050405020304"/>
              </a:rPr>
              <a:t>Provisão</a:t>
            </a:r>
            <a:r>
              <a:rPr sz="3820" spc="11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3820" spc="-37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dirty="0">
                <a:latin typeface="Times New Roman" panose="02020603050405020304"/>
                <a:cs typeface="Times New Roman" panose="02020603050405020304"/>
              </a:rPr>
              <a:t>proteção</a:t>
            </a:r>
            <a:r>
              <a:rPr sz="382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spc="-37" dirty="0">
                <a:latin typeface="Times New Roman" panose="02020603050405020304"/>
                <a:cs typeface="Times New Roman" panose="02020603050405020304"/>
              </a:rPr>
              <a:t>social</a:t>
            </a:r>
            <a:r>
              <a:rPr sz="3820" spc="8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3820" spc="-173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dirty="0">
                <a:latin typeface="Times New Roman" panose="02020603050405020304"/>
                <a:cs typeface="Times New Roman" panose="02020603050405020304"/>
              </a:rPr>
              <a:t>caráter</a:t>
            </a:r>
            <a:r>
              <a:rPr sz="3820" spc="78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spc="-10" dirty="0">
                <a:latin typeface="Times New Roman" panose="02020603050405020304"/>
                <a:cs typeface="Times New Roman" panose="02020603050405020304"/>
              </a:rPr>
              <a:t>emergencial</a:t>
            </a:r>
            <a:r>
              <a:rPr sz="3820" spc="9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820" spc="99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3820" spc="-126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pt-BR" sz="3820" dirty="0">
                <a:latin typeface="Times New Roman" panose="02020603050405020304"/>
                <a:cs typeface="Times New Roman" panose="02020603050405020304"/>
              </a:rPr>
              <a:t>provisório</a:t>
            </a:r>
            <a:r>
              <a:rPr sz="3820" spc="-21" dirty="0">
                <a:latin typeface="Times New Roman" panose="02020603050405020304"/>
                <a:cs typeface="Times New Roman" panose="02020603050405020304"/>
              </a:rPr>
              <a:t>.</a:t>
            </a:r>
            <a:endParaRPr sz="382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6904" y="2988561"/>
            <a:ext cx="1999584" cy="538111"/>
          </a:xfrm>
          <a:prstGeom prst="rect">
            <a:avLst/>
          </a:prstGeom>
        </p:spPr>
        <p:txBody>
          <a:bodyPr vert="horz" wrap="square" lIns="0" tIns="14620" rIns="0" bIns="0" rtlCol="0">
            <a:spAutoFit/>
          </a:bodyPr>
          <a:lstStyle/>
          <a:p>
            <a:pPr marL="13335">
              <a:spcBef>
                <a:spcPts val="115"/>
              </a:spcBef>
            </a:pPr>
            <a:r>
              <a:rPr sz="3400" spc="-188" dirty="0">
                <a:solidFill>
                  <a:srgbClr val="0A3154"/>
                </a:solidFill>
                <a:latin typeface="Times New Roman" panose="02020603050405020304"/>
                <a:cs typeface="Times New Roman" panose="02020603050405020304"/>
              </a:rPr>
              <a:t>COLETIVA</a:t>
            </a:r>
            <a:endParaRPr sz="3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06515" y="2979330"/>
            <a:ext cx="1822819" cy="548811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13335">
              <a:spcBef>
                <a:spcPts val="135"/>
              </a:spcBef>
            </a:pPr>
            <a:r>
              <a:rPr sz="3455" spc="-351" dirty="0">
                <a:solidFill>
                  <a:srgbClr val="0A2A49"/>
                </a:solidFill>
                <a:latin typeface="Times New Roman" panose="02020603050405020304"/>
                <a:cs typeface="Times New Roman" panose="02020603050405020304"/>
              </a:rPr>
              <a:t>FAMILIAR</a:t>
            </a:r>
            <a:endParaRPr sz="3455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6665" y="6790808"/>
            <a:ext cx="4445074" cy="1293959"/>
          </a:xfrm>
          <a:prstGeom prst="rect">
            <a:avLst/>
          </a:prstGeom>
        </p:spPr>
        <p:txBody>
          <a:bodyPr vert="horz" wrap="square" lIns="0" tIns="100345" rIns="0" bIns="0" rtlCol="0">
            <a:spAutoFit/>
          </a:bodyPr>
          <a:lstStyle/>
          <a:p>
            <a:pPr marL="13335" marR="5080" algn="ctr">
              <a:lnSpc>
                <a:spcPts val="3140"/>
              </a:lnSpc>
              <a:spcBef>
                <a:spcPts val="790"/>
              </a:spcBef>
            </a:pPr>
            <a:r>
              <a:rPr sz="3190" spc="-188" dirty="0">
                <a:latin typeface="Times New Roman" panose="02020603050405020304"/>
                <a:cs typeface="Times New Roman" panose="02020603050405020304"/>
              </a:rPr>
              <a:t>Abrigos</a:t>
            </a:r>
            <a:r>
              <a:rPr sz="3190" spc="-2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78" dirty="0">
                <a:latin typeface="Times New Roman" panose="02020603050405020304"/>
                <a:cs typeface="Times New Roman" panose="02020603050405020304"/>
              </a:rPr>
              <a:t>tradicionais,</a:t>
            </a:r>
            <a:r>
              <a:rPr sz="3190" spc="-42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19" dirty="0">
                <a:latin typeface="Times New Roman" panose="02020603050405020304"/>
                <a:cs typeface="Times New Roman" panose="02020603050405020304"/>
              </a:rPr>
              <a:t>ginásios </a:t>
            </a:r>
            <a:r>
              <a:rPr sz="3190" spc="-47" dirty="0">
                <a:latin typeface="Times New Roman" panose="02020603050405020304"/>
                <a:cs typeface="Times New Roman" panose="02020603050405020304"/>
              </a:rPr>
              <a:t>adaptados</a:t>
            </a:r>
            <a:r>
              <a:rPr sz="3190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52" dirty="0">
                <a:latin typeface="Times New Roman" panose="02020603050405020304"/>
                <a:cs typeface="Times New Roman" panose="02020603050405020304"/>
              </a:rPr>
              <a:t>ou</a:t>
            </a:r>
            <a:r>
              <a:rPr sz="3190" spc="-47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0" dirty="0">
                <a:latin typeface="Times New Roman" panose="02020603050405020304"/>
                <a:cs typeface="Times New Roman" panose="02020603050405020304"/>
              </a:rPr>
              <a:t>espaços </a:t>
            </a:r>
            <a:r>
              <a:rPr sz="3190" spc="-21" dirty="0">
                <a:latin typeface="Times New Roman" panose="02020603050405020304"/>
                <a:cs typeface="Times New Roman" panose="02020603050405020304"/>
              </a:rPr>
              <a:t>comunitários.</a:t>
            </a:r>
            <a:endParaRPr sz="319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95935" y="6790808"/>
            <a:ext cx="4886990" cy="1293959"/>
          </a:xfrm>
          <a:prstGeom prst="rect">
            <a:avLst/>
          </a:prstGeom>
        </p:spPr>
        <p:txBody>
          <a:bodyPr vert="horz" wrap="square" lIns="0" tIns="100345" rIns="0" bIns="0" rtlCol="0">
            <a:spAutoFit/>
          </a:bodyPr>
          <a:lstStyle/>
          <a:p>
            <a:pPr marL="13335" marR="5080" indent="-19685" algn="ctr">
              <a:lnSpc>
                <a:spcPts val="3140"/>
              </a:lnSpc>
              <a:spcBef>
                <a:spcPts val="790"/>
              </a:spcBef>
            </a:pPr>
            <a:r>
              <a:rPr sz="3190" spc="-115" dirty="0">
                <a:latin typeface="Times New Roman" panose="02020603050405020304"/>
                <a:cs typeface="Times New Roman" panose="02020603050405020304"/>
              </a:rPr>
              <a:t>Soluções</a:t>
            </a:r>
            <a:r>
              <a:rPr sz="3190" spc="-73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0" dirty="0">
                <a:latin typeface="Times New Roman" panose="02020603050405020304"/>
                <a:cs typeface="Times New Roman" panose="02020603050405020304"/>
              </a:rPr>
              <a:t>que</a:t>
            </a:r>
            <a:r>
              <a:rPr sz="3190" spc="-126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89" dirty="0">
                <a:latin typeface="Times New Roman" panose="02020603050405020304"/>
                <a:cs typeface="Times New Roman" panose="02020603050405020304"/>
              </a:rPr>
              <a:t>mantêm</a:t>
            </a:r>
            <a:r>
              <a:rPr sz="3190" spc="-47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dirty="0">
                <a:latin typeface="Times New Roman" panose="02020603050405020304"/>
                <a:cs typeface="Times New Roman" panose="02020603050405020304"/>
              </a:rPr>
              <a:t>o</a:t>
            </a:r>
            <a:r>
              <a:rPr sz="3190" spc="-199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0" dirty="0">
                <a:latin typeface="Times New Roman" panose="02020603050405020304"/>
                <a:cs typeface="Times New Roman" panose="02020603050405020304"/>
              </a:rPr>
              <a:t>núcleo </a:t>
            </a:r>
            <a:r>
              <a:rPr sz="3190" spc="-115" dirty="0">
                <a:latin typeface="Times New Roman" panose="02020603050405020304"/>
                <a:cs typeface="Times New Roman" panose="02020603050405020304"/>
              </a:rPr>
              <a:t>familiar</a:t>
            </a:r>
            <a:r>
              <a:rPr sz="3190" spc="-3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19" dirty="0">
                <a:latin typeface="Times New Roman" panose="02020603050405020304"/>
                <a:cs typeface="Times New Roman" panose="02020603050405020304"/>
              </a:rPr>
              <a:t>unido</a:t>
            </a:r>
            <a:r>
              <a:rPr sz="3190" spc="-84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0" dirty="0">
                <a:latin typeface="Times New Roman" panose="02020603050405020304"/>
                <a:cs typeface="Times New Roman" panose="02020603050405020304"/>
              </a:rPr>
              <a:t>(unidades </a:t>
            </a:r>
            <a:r>
              <a:rPr sz="3190" spc="-78" dirty="0">
                <a:latin typeface="Times New Roman" panose="02020603050405020304"/>
                <a:cs typeface="Times New Roman" panose="02020603050405020304"/>
              </a:rPr>
              <a:t>habitacionais,</a:t>
            </a:r>
            <a:r>
              <a:rPr sz="3190" spc="-126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37" dirty="0">
                <a:latin typeface="Times New Roman" panose="02020603050405020304"/>
                <a:cs typeface="Times New Roman" panose="02020603050405020304"/>
              </a:rPr>
              <a:t>quartos</a:t>
            </a:r>
            <a:r>
              <a:rPr sz="3190" spc="-167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dirty="0">
                <a:latin typeface="Times New Roman" panose="02020603050405020304"/>
                <a:cs typeface="Times New Roman" panose="02020603050405020304"/>
              </a:rPr>
              <a:t>de</a:t>
            </a:r>
            <a:r>
              <a:rPr sz="3190" spc="-1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190" spc="-105" dirty="0">
                <a:latin typeface="Times New Roman" panose="02020603050405020304"/>
                <a:cs typeface="Times New Roman" panose="02020603050405020304"/>
              </a:rPr>
              <a:t>hotel).</a:t>
            </a:r>
            <a:endParaRPr sz="319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58358" y="2988561"/>
            <a:ext cx="2266728" cy="538111"/>
          </a:xfrm>
          <a:prstGeom prst="rect">
            <a:avLst/>
          </a:prstGeom>
        </p:spPr>
        <p:txBody>
          <a:bodyPr vert="horz" wrap="square" lIns="0" tIns="14620" rIns="0" bIns="0" rtlCol="0">
            <a:spAutoFit/>
          </a:bodyPr>
          <a:lstStyle/>
          <a:p>
            <a:pPr marL="13335">
              <a:spcBef>
                <a:spcPts val="115"/>
              </a:spcBef>
            </a:pPr>
            <a:r>
              <a:rPr sz="3400" spc="-283" dirty="0">
                <a:solidFill>
                  <a:srgbClr val="0F314D"/>
                </a:solidFill>
                <a:latin typeface="Times New Roman" panose="02020603050405020304"/>
                <a:cs typeface="Times New Roman" panose="02020603050405020304"/>
              </a:rPr>
              <a:t>INDIVIDUAL</a:t>
            </a:r>
            <a:endParaRPr sz="3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937735" y="6818497"/>
            <a:ext cx="3893510" cy="1265776"/>
          </a:xfrm>
          <a:prstGeom prst="rect">
            <a:avLst/>
          </a:prstGeom>
        </p:spPr>
        <p:txBody>
          <a:bodyPr vert="horz" wrap="square" lIns="0" tIns="72434" rIns="0" bIns="0" rtlCol="0">
            <a:spAutoFit/>
          </a:bodyPr>
          <a:lstStyle/>
          <a:p>
            <a:pPr marL="13335" marR="5080" algn="ctr">
              <a:lnSpc>
                <a:spcPts val="3140"/>
              </a:lnSpc>
              <a:spcBef>
                <a:spcPts val="570"/>
              </a:spcBef>
            </a:pPr>
            <a:r>
              <a:rPr sz="2985" spc="-73" dirty="0">
                <a:latin typeface="Cambria" panose="02040503050406030204"/>
                <a:cs typeface="Cambria" panose="02040503050406030204"/>
              </a:rPr>
              <a:t>Soluções</a:t>
            </a:r>
            <a:r>
              <a:rPr sz="2985" spc="-68" dirty="0">
                <a:latin typeface="Cambria" panose="02040503050406030204"/>
                <a:cs typeface="Cambria" panose="02040503050406030204"/>
              </a:rPr>
              <a:t> </a:t>
            </a:r>
            <a:r>
              <a:rPr sz="2985" spc="-63" dirty="0">
                <a:latin typeface="Cambria" panose="02040503050406030204"/>
                <a:cs typeface="Cambria" panose="02040503050406030204"/>
              </a:rPr>
              <a:t>específicas</a:t>
            </a:r>
            <a:r>
              <a:rPr sz="2985" spc="-16" dirty="0">
                <a:latin typeface="Cambria" panose="02040503050406030204"/>
                <a:cs typeface="Cambria" panose="02040503050406030204"/>
              </a:rPr>
              <a:t> </a:t>
            </a:r>
            <a:r>
              <a:rPr sz="2985" spc="-73" dirty="0">
                <a:latin typeface="Cambria" panose="02040503050406030204"/>
                <a:cs typeface="Cambria" panose="02040503050406030204"/>
              </a:rPr>
              <a:t>para </a:t>
            </a:r>
            <a:r>
              <a:rPr sz="2985" spc="-115" dirty="0">
                <a:latin typeface="Cambria" panose="02040503050406030204"/>
                <a:cs typeface="Cambria" panose="02040503050406030204"/>
              </a:rPr>
              <a:t>indivíduos</a:t>
            </a:r>
            <a:r>
              <a:rPr sz="2985" spc="68" dirty="0">
                <a:latin typeface="Cambria" panose="02040503050406030204"/>
                <a:cs typeface="Cambria" panose="02040503050406030204"/>
              </a:rPr>
              <a:t> </a:t>
            </a:r>
            <a:r>
              <a:rPr sz="2985" spc="-10" dirty="0">
                <a:latin typeface="Cambria" panose="02040503050406030204"/>
                <a:cs typeface="Cambria" panose="02040503050406030204"/>
              </a:rPr>
              <a:t>sozinhos </a:t>
            </a:r>
            <a:r>
              <a:rPr sz="2985" spc="-47" dirty="0">
                <a:latin typeface="Cambria" panose="02040503050406030204"/>
                <a:cs typeface="Cambria" panose="02040503050406030204"/>
              </a:rPr>
              <a:t>desabrigados.</a:t>
            </a:r>
            <a:endParaRPr sz="2985">
              <a:latin typeface="Cambria" panose="02040503050406030204"/>
              <a:cs typeface="Cambria" panose="02040503050406030204"/>
            </a:endParaRPr>
          </a:p>
        </p:txBody>
      </p:sp>
      <p:pic>
        <p:nvPicPr>
          <p:cNvPr id="2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4784" y="8379046"/>
            <a:ext cx="16746279" cy="14752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9130"/>
            <a:ext cx="18288000" cy="10201275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6FA07249-8FF9-C27F-0073-0FB758D595F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516600" cy="6819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22BB6AB-455E-8149-024D-382B8140C73B}"/>
              </a:ext>
            </a:extLst>
          </p:cNvPr>
          <p:cNvSpPr txBox="1"/>
          <p:nvPr/>
        </p:nvSpPr>
        <p:spPr>
          <a:xfrm>
            <a:off x="12496800" y="8801100"/>
            <a:ext cx="3785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50000"/>
                  </a:schemeClr>
                </a:solidFill>
              </a:rPr>
              <a:t>Portaria MDS nº 1.043/2024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5BD3E8A1-2149-859E-647F-70FF99CA884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"/>
            <a:ext cx="18288000" cy="10201275"/>
          </a:xfrm>
          <a:prstGeom prst="rect">
            <a:avLst/>
          </a:prstGeom>
        </p:spPr>
      </p:pic>
      <p:pic>
        <p:nvPicPr>
          <p:cNvPr id="4" name="object 2">
            <a:extLst>
              <a:ext uri="{FF2B5EF4-FFF2-40B4-BE49-F238E27FC236}">
                <a16:creationId xmlns:a16="http://schemas.microsoft.com/office/drawing/2014/main" id="{CDC60A5A-6582-9FC8-EFEA-D0732592097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605092"/>
            <a:ext cx="18288000" cy="6819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06B2174-26C5-2437-87C4-8483CAF60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499757"/>
            <a:ext cx="15484517" cy="898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03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8344514"/>
            <a:ext cx="651244" cy="8107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384" y="2870791"/>
            <a:ext cx="16227942" cy="45720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8464" y="-464201"/>
            <a:ext cx="14456735" cy="2779132"/>
          </a:xfrm>
          <a:prstGeom prst="rect">
            <a:avLst/>
          </a:prstGeom>
        </p:spPr>
        <p:txBody>
          <a:bodyPr vert="horz" wrap="square" lIns="0" tIns="1014006" rIns="0" bIns="0" rtlCol="0" anchor="ctr">
            <a:spAutoFit/>
          </a:bodyPr>
          <a:lstStyle/>
          <a:p>
            <a:pPr marL="1887923">
              <a:spcBef>
                <a:spcPts val="141"/>
              </a:spcBef>
            </a:pPr>
            <a:r>
              <a:rPr sz="5703" spc="52" dirty="0">
                <a:solidFill>
                  <a:srgbClr val="032F54"/>
                </a:solidFill>
                <a:latin typeface="Arial MT"/>
                <a:cs typeface="Arial MT"/>
              </a:rPr>
              <a:t>Prestação</a:t>
            </a:r>
            <a:r>
              <a:rPr sz="5703" spc="94" dirty="0">
                <a:solidFill>
                  <a:srgbClr val="032F54"/>
                </a:solidFill>
                <a:latin typeface="Arial MT"/>
                <a:cs typeface="Arial MT"/>
              </a:rPr>
              <a:t> </a:t>
            </a:r>
            <a:r>
              <a:rPr sz="5703" spc="119" dirty="0">
                <a:solidFill>
                  <a:srgbClr val="013464"/>
                </a:solidFill>
                <a:latin typeface="Arial MT"/>
                <a:cs typeface="Arial MT"/>
              </a:rPr>
              <a:t>de</a:t>
            </a:r>
            <a:r>
              <a:rPr sz="5703" spc="-314" dirty="0">
                <a:solidFill>
                  <a:srgbClr val="013464"/>
                </a:solidFill>
                <a:latin typeface="Arial MT"/>
                <a:cs typeface="Arial MT"/>
              </a:rPr>
              <a:t> </a:t>
            </a:r>
            <a:r>
              <a:rPr sz="5703" spc="58" dirty="0">
                <a:solidFill>
                  <a:srgbClr val="012D54"/>
                </a:solidFill>
                <a:latin typeface="Arial MT"/>
                <a:cs typeface="Arial MT"/>
              </a:rPr>
              <a:t>Contas</a:t>
            </a:r>
            <a:r>
              <a:rPr sz="5703" spc="-21" dirty="0">
                <a:solidFill>
                  <a:srgbClr val="012D54"/>
                </a:solidFill>
                <a:latin typeface="Arial MT"/>
                <a:cs typeface="Arial MT"/>
              </a:rPr>
              <a:t> </a:t>
            </a:r>
            <a:r>
              <a:rPr sz="5703" spc="157" dirty="0">
                <a:solidFill>
                  <a:srgbClr val="013159"/>
                </a:solidFill>
                <a:latin typeface="Arial MT"/>
                <a:cs typeface="Arial MT"/>
              </a:rPr>
              <a:t>e</a:t>
            </a:r>
            <a:r>
              <a:rPr sz="5703" spc="-644" dirty="0">
                <a:solidFill>
                  <a:srgbClr val="013159"/>
                </a:solidFill>
                <a:latin typeface="Arial MT"/>
                <a:cs typeface="Arial MT"/>
              </a:rPr>
              <a:t> </a:t>
            </a:r>
            <a:r>
              <a:rPr sz="5703" spc="-10" dirty="0">
                <a:solidFill>
                  <a:srgbClr val="012F54"/>
                </a:solidFill>
                <a:latin typeface="Arial MT"/>
                <a:cs typeface="Arial MT"/>
              </a:rPr>
              <a:t>Reprogramação</a:t>
            </a:r>
            <a:endParaRPr sz="5703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9474" y="4247116"/>
            <a:ext cx="3935376" cy="528147"/>
          </a:xfrm>
          <a:prstGeom prst="rect">
            <a:avLst/>
          </a:prstGeom>
        </p:spPr>
        <p:txBody>
          <a:bodyPr vert="horz" wrap="square" lIns="0" tIns="12626" rIns="0" bIns="0" rtlCol="0">
            <a:spAutoFit/>
          </a:bodyPr>
          <a:lstStyle/>
          <a:p>
            <a:pPr marL="13291">
              <a:spcBef>
                <a:spcPts val="99"/>
              </a:spcBef>
            </a:pPr>
            <a:r>
              <a:rPr sz="3349" dirty="0">
                <a:solidFill>
                  <a:srgbClr val="032F52"/>
                </a:solidFill>
                <a:latin typeface="Arial MT"/>
                <a:cs typeface="Arial MT"/>
              </a:rPr>
              <a:t>Prestação</a:t>
            </a:r>
            <a:r>
              <a:rPr sz="3349" spc="-209" dirty="0">
                <a:solidFill>
                  <a:srgbClr val="032F52"/>
                </a:solidFill>
                <a:latin typeface="Arial MT"/>
                <a:cs typeface="Arial MT"/>
              </a:rPr>
              <a:t> </a:t>
            </a:r>
            <a:r>
              <a:rPr sz="3349" dirty="0">
                <a:solidFill>
                  <a:srgbClr val="032A4F"/>
                </a:solidFill>
                <a:latin typeface="Arial MT"/>
                <a:cs typeface="Arial MT"/>
              </a:rPr>
              <a:t>de</a:t>
            </a:r>
            <a:r>
              <a:rPr sz="3349" spc="-230" dirty="0">
                <a:solidFill>
                  <a:srgbClr val="032A4F"/>
                </a:solidFill>
                <a:latin typeface="Arial MT"/>
                <a:cs typeface="Arial MT"/>
              </a:rPr>
              <a:t> </a:t>
            </a:r>
            <a:r>
              <a:rPr sz="3349" spc="-10" dirty="0">
                <a:solidFill>
                  <a:srgbClr val="0A2D4F"/>
                </a:solidFill>
                <a:latin typeface="Arial MT"/>
                <a:cs typeface="Arial MT"/>
              </a:rPr>
              <a:t>Contas</a:t>
            </a:r>
            <a:endParaRPr sz="3349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8187" y="5312587"/>
            <a:ext cx="4186570" cy="1722370"/>
          </a:xfrm>
          <a:prstGeom prst="rect">
            <a:avLst/>
          </a:prstGeom>
        </p:spPr>
        <p:txBody>
          <a:bodyPr vert="horz" wrap="square" lIns="0" tIns="16613" rIns="0" bIns="0" rtlCol="0">
            <a:spAutoFit/>
          </a:bodyPr>
          <a:lstStyle/>
          <a:p>
            <a:pPr marR="11297" algn="ctr">
              <a:lnSpc>
                <a:spcPts val="3349"/>
              </a:lnSpc>
              <a:spcBef>
                <a:spcPts val="131"/>
              </a:spcBef>
            </a:pPr>
            <a:r>
              <a:rPr sz="2878" spc="-73" dirty="0">
                <a:solidFill>
                  <a:srgbClr val="111111"/>
                </a:solidFill>
                <a:latin typeface="Arial MT"/>
                <a:cs typeface="Arial MT"/>
              </a:rPr>
              <a:t>Eletrônica</a:t>
            </a:r>
            <a:r>
              <a:rPr sz="2878" spc="-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878" spc="-288" dirty="0">
                <a:solidFill>
                  <a:srgbClr val="1F1F1F"/>
                </a:solidFill>
                <a:latin typeface="Arial MT"/>
                <a:cs typeface="Arial MT"/>
              </a:rPr>
              <a:t>e</a:t>
            </a:r>
            <a:r>
              <a:rPr sz="2878" spc="-31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sz="2878" spc="-10" dirty="0">
                <a:solidFill>
                  <a:srgbClr val="161616"/>
                </a:solidFill>
                <a:latin typeface="Arial MT"/>
                <a:cs typeface="Arial MT"/>
              </a:rPr>
              <a:t>contínua.</a:t>
            </a:r>
            <a:endParaRPr sz="2878">
              <a:latin typeface="Arial MT"/>
              <a:cs typeface="Arial MT"/>
            </a:endParaRPr>
          </a:p>
          <a:p>
            <a:pPr marL="13291" marR="5316" algn="ctr">
              <a:lnSpc>
                <a:spcPts val="3296"/>
              </a:lnSpc>
              <a:spcBef>
                <a:spcPts val="136"/>
              </a:spcBef>
            </a:pPr>
            <a:r>
              <a:rPr sz="2878" spc="-518" dirty="0">
                <a:solidFill>
                  <a:srgbClr val="010E21"/>
                </a:solidFill>
                <a:latin typeface="Arial MT"/>
                <a:cs typeface="Arial MT"/>
              </a:rPr>
              <a:t>O</a:t>
            </a:r>
            <a:r>
              <a:rPr sz="2878" spc="-37" dirty="0">
                <a:solidFill>
                  <a:srgbClr val="010E21"/>
                </a:solidFill>
                <a:latin typeface="Arial MT"/>
                <a:cs typeface="Arial MT"/>
              </a:rPr>
              <a:t> </a:t>
            </a:r>
            <a:r>
              <a:rPr sz="2878" spc="-110" dirty="0">
                <a:solidFill>
                  <a:srgbClr val="131313"/>
                </a:solidFill>
                <a:latin typeface="Arial MT"/>
                <a:cs typeface="Arial MT"/>
              </a:rPr>
              <a:t>Conselho</a:t>
            </a:r>
            <a:r>
              <a:rPr sz="2878" spc="-94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2878" spc="-42" dirty="0">
                <a:solidFill>
                  <a:srgbClr val="131313"/>
                </a:solidFill>
                <a:latin typeface="Arial MT"/>
                <a:cs typeface="Arial MT"/>
              </a:rPr>
              <a:t>Municipal</a:t>
            </a:r>
            <a:r>
              <a:rPr sz="2878" spc="21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2878" spc="-141" dirty="0">
                <a:solidFill>
                  <a:srgbClr val="131313"/>
                </a:solidFill>
                <a:latin typeface="Arial MT"/>
                <a:cs typeface="Arial MT"/>
              </a:rPr>
              <a:t>deve </a:t>
            </a:r>
            <a:r>
              <a:rPr sz="2983" spc="-136" dirty="0">
                <a:solidFill>
                  <a:srgbClr val="0E0E0E"/>
                </a:solidFill>
                <a:latin typeface="Arial MT"/>
                <a:cs typeface="Arial MT"/>
              </a:rPr>
              <a:t>validar</a:t>
            </a:r>
            <a:r>
              <a:rPr sz="2983" spc="-16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2983" spc="-230" dirty="0">
                <a:solidFill>
                  <a:srgbClr val="111111"/>
                </a:solidFill>
                <a:latin typeface="Arial MT"/>
                <a:cs typeface="Arial MT"/>
              </a:rPr>
              <a:t>as</a:t>
            </a:r>
            <a:r>
              <a:rPr sz="2983" spc="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983" spc="-31" dirty="0">
                <a:solidFill>
                  <a:srgbClr val="111111"/>
                </a:solidFill>
                <a:latin typeface="Arial MT"/>
                <a:cs typeface="Arial MT"/>
              </a:rPr>
              <a:t>informações </a:t>
            </a:r>
            <a:r>
              <a:rPr sz="3087" spc="-89" dirty="0">
                <a:solidFill>
                  <a:srgbClr val="050505"/>
                </a:solidFill>
                <a:latin typeface="Arial MT"/>
                <a:cs typeface="Arial MT"/>
              </a:rPr>
              <a:t>lançadas.</a:t>
            </a:r>
            <a:endParaRPr sz="3087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8667" y="4423903"/>
            <a:ext cx="3383812" cy="1911859"/>
          </a:xfrm>
          <a:prstGeom prst="rect">
            <a:avLst/>
          </a:prstGeom>
        </p:spPr>
        <p:txBody>
          <a:bodyPr vert="horz" wrap="square" lIns="0" tIns="241226" rIns="0" bIns="0" rtlCol="0">
            <a:spAutoFit/>
          </a:bodyPr>
          <a:lstStyle/>
          <a:p>
            <a:pPr marR="19936" algn="ctr">
              <a:spcBef>
                <a:spcPts val="1899"/>
              </a:spcBef>
            </a:pPr>
            <a:r>
              <a:rPr sz="3924" spc="-10" dirty="0">
                <a:solidFill>
                  <a:srgbClr val="012A52"/>
                </a:solidFill>
                <a:latin typeface="Arial MT"/>
                <a:cs typeface="Arial MT"/>
              </a:rPr>
              <a:t>AgilizaSUAS</a:t>
            </a:r>
            <a:endParaRPr sz="3924">
              <a:latin typeface="Arial MT"/>
              <a:cs typeface="Arial MT"/>
            </a:endParaRPr>
          </a:p>
          <a:p>
            <a:pPr marL="12626" marR="5316" algn="ctr">
              <a:lnSpc>
                <a:spcPts val="3244"/>
              </a:lnSpc>
              <a:spcBef>
                <a:spcPts val="1852"/>
              </a:spcBef>
            </a:pPr>
            <a:r>
              <a:rPr sz="3035" spc="-183" dirty="0">
                <a:solidFill>
                  <a:srgbClr val="031121"/>
                </a:solidFill>
                <a:latin typeface="Arial MT"/>
                <a:cs typeface="Arial MT"/>
              </a:rPr>
              <a:t>Sistema</a:t>
            </a:r>
            <a:r>
              <a:rPr sz="3035" spc="58" dirty="0">
                <a:solidFill>
                  <a:srgbClr val="031121"/>
                </a:solidFill>
                <a:latin typeface="Arial MT"/>
                <a:cs typeface="Arial MT"/>
              </a:rPr>
              <a:t> </a:t>
            </a:r>
            <a:r>
              <a:rPr sz="3035" spc="-230" dirty="0">
                <a:solidFill>
                  <a:srgbClr val="1D1D1D"/>
                </a:solidFill>
                <a:latin typeface="Arial MT"/>
                <a:cs typeface="Arial MT"/>
              </a:rPr>
              <a:t>de</a:t>
            </a:r>
            <a:r>
              <a:rPr sz="3035" spc="-89" dirty="0">
                <a:solidFill>
                  <a:srgbClr val="1D1D1D"/>
                </a:solidFill>
                <a:latin typeface="Arial MT"/>
                <a:cs typeface="Arial MT"/>
              </a:rPr>
              <a:t> </a:t>
            </a:r>
            <a:r>
              <a:rPr sz="3035" spc="-240" dirty="0">
                <a:solidFill>
                  <a:srgbClr val="131313"/>
                </a:solidFill>
                <a:latin typeface="Arial MT"/>
                <a:cs typeface="Arial MT"/>
              </a:rPr>
              <a:t>Gestão</a:t>
            </a:r>
            <a:r>
              <a:rPr sz="3035" spc="-42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sz="3035" spc="-303" dirty="0">
                <a:solidFill>
                  <a:srgbClr val="0A1A2D"/>
                </a:solidFill>
                <a:latin typeface="Arial MT"/>
                <a:cs typeface="Arial MT"/>
              </a:rPr>
              <a:t>da </a:t>
            </a:r>
            <a:r>
              <a:rPr sz="3035" spc="-157" dirty="0">
                <a:solidFill>
                  <a:srgbClr val="111111"/>
                </a:solidFill>
                <a:latin typeface="Arial MT"/>
                <a:cs typeface="Arial MT"/>
              </a:rPr>
              <a:t>Assistência</a:t>
            </a:r>
            <a:r>
              <a:rPr sz="3035" spc="16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3035" spc="-10" dirty="0">
                <a:solidFill>
                  <a:srgbClr val="0F0F0F"/>
                </a:solidFill>
                <a:latin typeface="Arial MT"/>
                <a:cs typeface="Arial MT"/>
              </a:rPr>
              <a:t>Social</a:t>
            </a:r>
            <a:endParaRPr sz="3035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52031" y="8531469"/>
            <a:ext cx="4383937" cy="436822"/>
          </a:xfrm>
          <a:prstGeom prst="rect">
            <a:avLst/>
          </a:prstGeom>
        </p:spPr>
        <p:txBody>
          <a:bodyPr vert="horz" wrap="square" lIns="0" tIns="17942" rIns="0" bIns="0" rtlCol="0">
            <a:spAutoFit/>
          </a:bodyPr>
          <a:lstStyle/>
          <a:p>
            <a:pPr marL="13291">
              <a:spcBef>
                <a:spcPts val="141"/>
              </a:spcBef>
            </a:pPr>
            <a:r>
              <a:rPr sz="2721" dirty="0">
                <a:solidFill>
                  <a:srgbClr val="1C1C1C"/>
                </a:solidFill>
                <a:latin typeface="Arial MT"/>
                <a:cs typeface="Arial MT"/>
              </a:rPr>
              <a:t>Portaria </a:t>
            </a:r>
            <a:r>
              <a:rPr sz="2721" spc="-68" dirty="0">
                <a:solidFill>
                  <a:srgbClr val="232323"/>
                </a:solidFill>
                <a:latin typeface="Arial MT"/>
                <a:cs typeface="Arial MT"/>
              </a:rPr>
              <a:t>MDS</a:t>
            </a:r>
            <a:r>
              <a:rPr sz="2721" spc="-84" dirty="0">
                <a:solidFill>
                  <a:srgbClr val="232323"/>
                </a:solidFill>
                <a:latin typeface="Arial MT"/>
                <a:cs typeface="Arial MT"/>
              </a:rPr>
              <a:t> </a:t>
            </a:r>
            <a:r>
              <a:rPr sz="2721" spc="58" dirty="0">
                <a:solidFill>
                  <a:srgbClr val="1C1C1C"/>
                </a:solidFill>
                <a:latin typeface="Arial MT"/>
                <a:cs typeface="Arial MT"/>
              </a:rPr>
              <a:t>n°</a:t>
            </a:r>
            <a:r>
              <a:rPr sz="2721" spc="-194" dirty="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sz="2721" spc="-10" dirty="0">
                <a:solidFill>
                  <a:srgbClr val="0C0C0C"/>
                </a:solidFill>
                <a:latin typeface="Arial MT"/>
                <a:cs typeface="Arial MT"/>
              </a:rPr>
              <a:t>1.043/2024</a:t>
            </a:r>
            <a:endParaRPr sz="2721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431553" y="4252284"/>
            <a:ext cx="2967148" cy="505316"/>
          </a:xfrm>
          <a:prstGeom prst="rect">
            <a:avLst/>
          </a:prstGeom>
        </p:spPr>
        <p:txBody>
          <a:bodyPr vert="horz" wrap="square" lIns="0" tIns="13955" rIns="0" bIns="0" rtlCol="0">
            <a:spAutoFit/>
          </a:bodyPr>
          <a:lstStyle/>
          <a:p>
            <a:pPr marL="13291">
              <a:spcBef>
                <a:spcPts val="110"/>
              </a:spcBef>
            </a:pPr>
            <a:r>
              <a:rPr sz="3192" spc="-10" dirty="0">
                <a:solidFill>
                  <a:srgbClr val="F25E05"/>
                </a:solidFill>
                <a:latin typeface="Arial MT"/>
                <a:cs typeface="Arial MT"/>
              </a:rPr>
              <a:t>Reprogramação</a:t>
            </a:r>
            <a:endParaRPr sz="3192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35309" y="5331046"/>
            <a:ext cx="4009138" cy="1708964"/>
          </a:xfrm>
          <a:prstGeom prst="rect">
            <a:avLst/>
          </a:prstGeom>
        </p:spPr>
        <p:txBody>
          <a:bodyPr vert="horz" wrap="square" lIns="0" tIns="27910" rIns="0" bIns="0" rtlCol="0">
            <a:spAutoFit/>
          </a:bodyPr>
          <a:lstStyle/>
          <a:p>
            <a:pPr marL="12626" marR="5316" indent="77085" algn="ctr">
              <a:lnSpc>
                <a:spcPct val="98000"/>
              </a:lnSpc>
              <a:spcBef>
                <a:spcPts val="220"/>
              </a:spcBef>
            </a:pPr>
            <a:r>
              <a:rPr sz="2721" spc="-10" dirty="0">
                <a:solidFill>
                  <a:srgbClr val="161616"/>
                </a:solidFill>
                <a:latin typeface="Arial MT"/>
                <a:cs typeface="Arial MT"/>
              </a:rPr>
              <a:t>Saldos</a:t>
            </a:r>
            <a:r>
              <a:rPr sz="2721" spc="-73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2721" dirty="0">
                <a:solidFill>
                  <a:srgbClr val="051A2F"/>
                </a:solidFill>
                <a:latin typeface="Arial MT"/>
                <a:cs typeface="Arial MT"/>
              </a:rPr>
              <a:t>em</a:t>
            </a:r>
            <a:r>
              <a:rPr sz="2721" spc="-37" dirty="0">
                <a:solidFill>
                  <a:srgbClr val="051A2F"/>
                </a:solidFill>
                <a:latin typeface="Arial MT"/>
                <a:cs typeface="Arial MT"/>
              </a:rPr>
              <a:t> </a:t>
            </a:r>
            <a:r>
              <a:rPr sz="2721" spc="-10" dirty="0">
                <a:solidFill>
                  <a:srgbClr val="111111"/>
                </a:solidFill>
                <a:latin typeface="Arial MT"/>
                <a:cs typeface="Arial MT"/>
              </a:rPr>
              <a:t>31/dez</a:t>
            </a:r>
            <a:r>
              <a:rPr sz="2721" spc="68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721" dirty="0">
                <a:solidFill>
                  <a:srgbClr val="010816"/>
                </a:solidFill>
                <a:latin typeface="Arial MT"/>
                <a:cs typeface="Arial MT"/>
              </a:rPr>
              <a:t>podem</a:t>
            </a:r>
            <a:r>
              <a:rPr sz="2721" spc="-5" dirty="0">
                <a:solidFill>
                  <a:srgbClr val="010816"/>
                </a:solidFill>
                <a:latin typeface="Arial MT"/>
                <a:cs typeface="Arial MT"/>
              </a:rPr>
              <a:t> </a:t>
            </a:r>
            <a:r>
              <a:rPr sz="2721" dirty="0">
                <a:solidFill>
                  <a:srgbClr val="161616"/>
                </a:solidFill>
                <a:latin typeface="Arial MT"/>
                <a:cs typeface="Arial MT"/>
              </a:rPr>
              <a:t>ser</a:t>
            </a:r>
            <a:r>
              <a:rPr sz="2721" spc="-73" dirty="0">
                <a:solidFill>
                  <a:srgbClr val="161616"/>
                </a:solidFill>
                <a:latin typeface="Arial MT"/>
                <a:cs typeface="Arial MT"/>
              </a:rPr>
              <a:t> </a:t>
            </a:r>
            <a:r>
              <a:rPr sz="2721" dirty="0">
                <a:solidFill>
                  <a:srgbClr val="111111"/>
                </a:solidFill>
                <a:latin typeface="Arial MT"/>
                <a:cs typeface="Arial MT"/>
              </a:rPr>
              <a:t>usados</a:t>
            </a:r>
            <a:r>
              <a:rPr sz="2721" spc="47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721" dirty="0">
                <a:solidFill>
                  <a:srgbClr val="030C1A"/>
                </a:solidFill>
                <a:latin typeface="Arial MT"/>
                <a:cs typeface="Arial MT"/>
              </a:rPr>
              <a:t>no</a:t>
            </a:r>
            <a:r>
              <a:rPr sz="2721" spc="-47" dirty="0">
                <a:solidFill>
                  <a:srgbClr val="030C1A"/>
                </a:solidFill>
                <a:latin typeface="Arial MT"/>
                <a:cs typeface="Arial MT"/>
              </a:rPr>
              <a:t> </a:t>
            </a:r>
            <a:r>
              <a:rPr sz="2721" spc="-52" dirty="0">
                <a:solidFill>
                  <a:srgbClr val="161616"/>
                </a:solidFill>
                <a:latin typeface="Arial MT"/>
                <a:cs typeface="Arial MT"/>
              </a:rPr>
              <a:t>ano </a:t>
            </a:r>
            <a:r>
              <a:rPr sz="2826" spc="-37" dirty="0">
                <a:solidFill>
                  <a:srgbClr val="111111"/>
                </a:solidFill>
                <a:latin typeface="Arial MT"/>
                <a:cs typeface="Arial MT"/>
              </a:rPr>
              <a:t>seguinte</a:t>
            </a:r>
            <a:r>
              <a:rPr sz="2826" spc="-131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826" spc="-26" dirty="0">
                <a:solidFill>
                  <a:srgbClr val="151515"/>
                </a:solidFill>
                <a:latin typeface="Arial MT"/>
                <a:cs typeface="Arial MT"/>
              </a:rPr>
              <a:t>(mesmo</a:t>
            </a:r>
            <a:r>
              <a:rPr sz="2826" spc="-147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2826" spc="-10" dirty="0">
                <a:solidFill>
                  <a:srgbClr val="0E0E0E"/>
                </a:solidFill>
                <a:latin typeface="Arial MT"/>
                <a:cs typeface="Arial MT"/>
              </a:rPr>
              <a:t>Bloco </a:t>
            </a:r>
            <a:r>
              <a:rPr sz="2878" spc="-119" dirty="0">
                <a:solidFill>
                  <a:srgbClr val="051323"/>
                </a:solidFill>
                <a:latin typeface="Arial MT"/>
                <a:cs typeface="Arial MT"/>
              </a:rPr>
              <a:t>de</a:t>
            </a:r>
            <a:r>
              <a:rPr sz="2878" spc="-136" dirty="0">
                <a:solidFill>
                  <a:srgbClr val="051323"/>
                </a:solidFill>
                <a:latin typeface="Arial MT"/>
                <a:cs typeface="Arial MT"/>
              </a:rPr>
              <a:t> </a:t>
            </a:r>
            <a:r>
              <a:rPr sz="2878" spc="-10" dirty="0">
                <a:solidFill>
                  <a:srgbClr val="111111"/>
                </a:solidFill>
                <a:latin typeface="Arial MT"/>
                <a:cs typeface="Arial MT"/>
              </a:rPr>
              <a:t>Financiamento).</a:t>
            </a:r>
            <a:endParaRPr sz="2878">
              <a:latin typeface="Arial MT"/>
              <a:cs typeface="Arial MT"/>
            </a:endParaRPr>
          </a:p>
        </p:txBody>
      </p:sp>
      <p:pic>
        <p:nvPicPr>
          <p:cNvPr id="12" name="object 2">
            <a:extLst>
              <a:ext uri="{FF2B5EF4-FFF2-40B4-BE49-F238E27FC236}">
                <a16:creationId xmlns:a16="http://schemas.microsoft.com/office/drawing/2014/main" id="{7C3A5465-9FB8-D7C8-5B6A-C36593C7947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545840"/>
            <a:ext cx="18288000" cy="74115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3256" y="8426302"/>
            <a:ext cx="890477" cy="10100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0" y="8997802"/>
            <a:ext cx="13769163" cy="6911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99291" y="8187070"/>
            <a:ext cx="13755872" cy="11961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480465" y="8426302"/>
            <a:ext cx="903767" cy="10100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698" y="3854302"/>
            <a:ext cx="16919058" cy="23657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4407" y="2963826"/>
            <a:ext cx="16945640" cy="1727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8558" y="478465"/>
            <a:ext cx="1076547" cy="983512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252773" y="8191500"/>
            <a:ext cx="0" cy="1551024"/>
          </a:xfrm>
          <a:custGeom>
            <a:avLst/>
            <a:gdLst/>
            <a:ahLst/>
            <a:cxnLst/>
            <a:rect l="l" t="t" r="r" b="b"/>
            <a:pathLst>
              <a:path h="1482090">
                <a:moveTo>
                  <a:pt x="0" y="1481666"/>
                </a:moveTo>
                <a:lnTo>
                  <a:pt x="0" y="0"/>
                </a:lnTo>
              </a:path>
            </a:pathLst>
          </a:custGeom>
          <a:ln w="21166">
            <a:solidFill>
              <a:srgbClr val="0F3860"/>
            </a:solidFill>
          </a:ln>
        </p:spPr>
        <p:txBody>
          <a:bodyPr wrap="square" lIns="0" tIns="0" rIns="0" bIns="0" rtlCol="0"/>
          <a:lstStyle/>
          <a:p>
            <a:endParaRPr sz="1884"/>
          </a:p>
        </p:txBody>
      </p:sp>
      <p:grpSp>
        <p:nvGrpSpPr>
          <p:cNvPr id="10" name="object 10"/>
          <p:cNvGrpSpPr/>
          <p:nvPr/>
        </p:nvGrpSpPr>
        <p:grpSpPr>
          <a:xfrm>
            <a:off x="2241698" y="8191500"/>
            <a:ext cx="13826976" cy="1551024"/>
            <a:chOff x="2142067" y="7789333"/>
            <a:chExt cx="13212444" cy="1482090"/>
          </a:xfrm>
        </p:grpSpPr>
        <p:sp>
          <p:nvSpPr>
            <p:cNvPr id="11" name="object 11"/>
            <p:cNvSpPr/>
            <p:nvPr/>
          </p:nvSpPr>
          <p:spPr>
            <a:xfrm>
              <a:off x="15343712" y="7789333"/>
              <a:ext cx="0" cy="1482090"/>
            </a:xfrm>
            <a:custGeom>
              <a:avLst/>
              <a:gdLst/>
              <a:ahLst/>
              <a:cxnLst/>
              <a:rect l="l" t="t" r="r" b="b"/>
              <a:pathLst>
                <a:path h="1482090">
                  <a:moveTo>
                    <a:pt x="0" y="1481666"/>
                  </a:moveTo>
                  <a:lnTo>
                    <a:pt x="0" y="0"/>
                  </a:lnTo>
                </a:path>
              </a:pathLst>
            </a:custGeom>
            <a:ln w="21166">
              <a:solidFill>
                <a:srgbClr val="0F3860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2" name="object 12"/>
            <p:cNvSpPr/>
            <p:nvPr/>
          </p:nvSpPr>
          <p:spPr>
            <a:xfrm>
              <a:off x="2142067" y="7799916"/>
              <a:ext cx="13212444" cy="0"/>
            </a:xfrm>
            <a:custGeom>
              <a:avLst/>
              <a:gdLst/>
              <a:ahLst/>
              <a:cxnLst/>
              <a:rect l="l" t="t" r="r" b="b"/>
              <a:pathLst>
                <a:path w="13212444">
                  <a:moveTo>
                    <a:pt x="0" y="0"/>
                  </a:moveTo>
                  <a:lnTo>
                    <a:pt x="13212233" y="0"/>
                  </a:lnTo>
                </a:path>
              </a:pathLst>
            </a:custGeom>
            <a:ln w="21166">
              <a:solidFill>
                <a:srgbClr val="0F3860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3" name="object 13"/>
            <p:cNvSpPr/>
            <p:nvPr/>
          </p:nvSpPr>
          <p:spPr>
            <a:xfrm>
              <a:off x="2142067" y="9260416"/>
              <a:ext cx="13212444" cy="0"/>
            </a:xfrm>
            <a:custGeom>
              <a:avLst/>
              <a:gdLst/>
              <a:ahLst/>
              <a:cxnLst/>
              <a:rect l="l" t="t" r="r" b="b"/>
              <a:pathLst>
                <a:path w="13212444">
                  <a:moveTo>
                    <a:pt x="0" y="0"/>
                  </a:moveTo>
                  <a:lnTo>
                    <a:pt x="13212233" y="0"/>
                  </a:lnTo>
                </a:path>
              </a:pathLst>
            </a:custGeom>
            <a:ln w="21166">
              <a:solidFill>
                <a:srgbClr val="0F3860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833133" y="416843"/>
            <a:ext cx="13235541" cy="951549"/>
          </a:xfrm>
          <a:prstGeom prst="rect">
            <a:avLst/>
          </a:prstGeom>
        </p:spPr>
        <p:txBody>
          <a:bodyPr vert="horz" wrap="square" lIns="0" tIns="17278" rIns="0" bIns="0" rtlCol="0" anchor="ctr">
            <a:spAutoFit/>
          </a:bodyPr>
          <a:lstStyle/>
          <a:p>
            <a:pPr marL="13291">
              <a:spcBef>
                <a:spcPts val="136"/>
              </a:spcBef>
            </a:pPr>
            <a:r>
              <a:rPr sz="6070" spc="-863" dirty="0">
                <a:solidFill>
                  <a:srgbClr val="033869"/>
                </a:solidFill>
              </a:rPr>
              <a:t>FORSUAS:</a:t>
            </a:r>
            <a:r>
              <a:rPr sz="6070" spc="37" dirty="0">
                <a:solidFill>
                  <a:srgbClr val="033869"/>
                </a:solidFill>
              </a:rPr>
              <a:t> </a:t>
            </a:r>
            <a:r>
              <a:rPr sz="6070" spc="-837" dirty="0">
                <a:solidFill>
                  <a:srgbClr val="033869"/>
                </a:solidFill>
              </a:rPr>
              <a:t>Força</a:t>
            </a:r>
            <a:r>
              <a:rPr sz="6070" spc="-37" dirty="0">
                <a:solidFill>
                  <a:srgbClr val="033869"/>
                </a:solidFill>
              </a:rPr>
              <a:t> </a:t>
            </a:r>
            <a:r>
              <a:rPr sz="6070" spc="-774" dirty="0">
                <a:solidFill>
                  <a:srgbClr val="01366D"/>
                </a:solidFill>
              </a:rPr>
              <a:t>de</a:t>
            </a:r>
            <a:r>
              <a:rPr sz="6070" spc="-454" dirty="0">
                <a:solidFill>
                  <a:srgbClr val="01366D"/>
                </a:solidFill>
              </a:rPr>
              <a:t> </a:t>
            </a:r>
            <a:r>
              <a:rPr sz="6070" spc="-795" dirty="0">
                <a:solidFill>
                  <a:srgbClr val="052F5D"/>
                </a:solidFill>
              </a:rPr>
              <a:t>Proteção</a:t>
            </a:r>
            <a:r>
              <a:rPr sz="6070" spc="256" dirty="0">
                <a:solidFill>
                  <a:srgbClr val="052F5D"/>
                </a:solidFill>
              </a:rPr>
              <a:t> </a:t>
            </a:r>
            <a:r>
              <a:rPr sz="6070" spc="-733" dirty="0">
                <a:solidFill>
                  <a:srgbClr val="033162"/>
                </a:solidFill>
              </a:rPr>
              <a:t>do</a:t>
            </a:r>
            <a:r>
              <a:rPr sz="6070" spc="-314" dirty="0">
                <a:solidFill>
                  <a:srgbClr val="033162"/>
                </a:solidFill>
              </a:rPr>
              <a:t> </a:t>
            </a:r>
            <a:r>
              <a:rPr sz="6070" spc="-958" dirty="0">
                <a:solidFill>
                  <a:srgbClr val="033360"/>
                </a:solidFill>
              </a:rPr>
              <a:t>SUAS</a:t>
            </a:r>
            <a:endParaRPr sz="6070" dirty="0"/>
          </a:p>
        </p:txBody>
      </p:sp>
      <p:sp>
        <p:nvSpPr>
          <p:cNvPr id="16" name="object 16"/>
          <p:cNvSpPr txBox="1"/>
          <p:nvPr/>
        </p:nvSpPr>
        <p:spPr>
          <a:xfrm>
            <a:off x="1166374" y="1655061"/>
            <a:ext cx="15994026" cy="1333367"/>
          </a:xfrm>
          <a:prstGeom prst="rect">
            <a:avLst/>
          </a:prstGeom>
        </p:spPr>
        <p:txBody>
          <a:bodyPr vert="horz" wrap="square" lIns="0" tIns="12626" rIns="0" bIns="0" rtlCol="0">
            <a:spAutoFit/>
          </a:bodyPr>
          <a:lstStyle/>
          <a:p>
            <a:pPr marL="13291">
              <a:spcBef>
                <a:spcPts val="99"/>
              </a:spcBef>
            </a:pPr>
            <a:r>
              <a:rPr sz="4291" spc="-78" dirty="0">
                <a:latin typeface="Arial MT"/>
                <a:cs typeface="Arial MT"/>
              </a:rPr>
              <a:t>Equipe</a:t>
            </a:r>
            <a:r>
              <a:rPr sz="4291" spc="-220" dirty="0">
                <a:latin typeface="Arial MT"/>
                <a:cs typeface="Arial MT"/>
              </a:rPr>
              <a:t> </a:t>
            </a:r>
            <a:r>
              <a:rPr sz="4291" spc="-31" dirty="0">
                <a:latin typeface="Arial MT"/>
                <a:cs typeface="Arial MT"/>
              </a:rPr>
              <a:t>de</a:t>
            </a:r>
            <a:r>
              <a:rPr sz="4291" spc="-266" dirty="0">
                <a:latin typeface="Arial MT"/>
                <a:cs typeface="Arial MT"/>
              </a:rPr>
              <a:t> </a:t>
            </a:r>
            <a:r>
              <a:rPr sz="4291" spc="-42" dirty="0">
                <a:latin typeface="Arial MT"/>
                <a:cs typeface="Arial MT"/>
              </a:rPr>
              <a:t>apoio</a:t>
            </a:r>
            <a:r>
              <a:rPr sz="4291" spc="-246" dirty="0">
                <a:latin typeface="Arial MT"/>
                <a:cs typeface="Arial MT"/>
              </a:rPr>
              <a:t> </a:t>
            </a:r>
            <a:r>
              <a:rPr sz="4291" dirty="0">
                <a:latin typeface="Arial MT"/>
                <a:cs typeface="Arial MT"/>
              </a:rPr>
              <a:t>multidisciplinar</a:t>
            </a:r>
            <a:r>
              <a:rPr sz="4291" spc="-288" dirty="0">
                <a:latin typeface="Arial MT"/>
                <a:cs typeface="Arial MT"/>
              </a:rPr>
              <a:t> </a:t>
            </a:r>
            <a:r>
              <a:rPr sz="4291" dirty="0">
                <a:latin typeface="Arial MT"/>
                <a:cs typeface="Arial MT"/>
              </a:rPr>
              <a:t>mobilizada</a:t>
            </a:r>
            <a:r>
              <a:rPr sz="4291" spc="-68" dirty="0">
                <a:latin typeface="Arial MT"/>
                <a:cs typeface="Arial MT"/>
              </a:rPr>
              <a:t> </a:t>
            </a:r>
            <a:r>
              <a:rPr sz="4291" spc="-52" dirty="0">
                <a:latin typeface="Arial MT"/>
                <a:cs typeface="Arial MT"/>
              </a:rPr>
              <a:t>para</a:t>
            </a:r>
            <a:r>
              <a:rPr sz="4291" spc="-63" dirty="0">
                <a:latin typeface="Arial MT"/>
                <a:cs typeface="Arial MT"/>
              </a:rPr>
              <a:t> </a:t>
            </a:r>
            <a:r>
              <a:rPr sz="4291" spc="-10" dirty="0">
                <a:latin typeface="Arial MT"/>
                <a:cs typeface="Arial MT"/>
              </a:rPr>
              <a:t>situações</a:t>
            </a:r>
            <a:r>
              <a:rPr sz="4291" dirty="0">
                <a:latin typeface="Arial MT"/>
                <a:cs typeface="Arial MT"/>
              </a:rPr>
              <a:t> </a:t>
            </a:r>
            <a:r>
              <a:rPr sz="4291" spc="-47" dirty="0">
                <a:latin typeface="Arial MT"/>
                <a:cs typeface="Arial MT"/>
              </a:rPr>
              <a:t>de</a:t>
            </a:r>
            <a:r>
              <a:rPr sz="4291" spc="-251" dirty="0">
                <a:latin typeface="Arial MT"/>
                <a:cs typeface="Arial MT"/>
              </a:rPr>
              <a:t> </a:t>
            </a:r>
            <a:r>
              <a:rPr sz="4291" spc="-10" dirty="0">
                <a:latin typeface="Arial MT"/>
                <a:cs typeface="Arial MT"/>
              </a:rPr>
              <a:t>crise.</a:t>
            </a:r>
            <a:endParaRPr sz="4291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71142" y="4079136"/>
            <a:ext cx="2214229" cy="650291"/>
          </a:xfrm>
          <a:prstGeom prst="rect">
            <a:avLst/>
          </a:prstGeom>
        </p:spPr>
        <p:txBody>
          <a:bodyPr vert="horz" wrap="square" lIns="0" tIns="13955" rIns="0" bIns="0" rtlCol="0">
            <a:spAutoFit/>
          </a:bodyPr>
          <a:lstStyle/>
          <a:p>
            <a:pPr marL="13291">
              <a:spcBef>
                <a:spcPts val="110"/>
              </a:spcBef>
            </a:pPr>
            <a:r>
              <a:rPr sz="4134" b="1" dirty="0">
                <a:latin typeface="Arial MT"/>
                <a:cs typeface="Arial MT"/>
              </a:rPr>
              <a:t>1</a:t>
            </a:r>
            <a:r>
              <a:rPr sz="4134" b="1" spc="-188" dirty="0">
                <a:latin typeface="Arial MT"/>
                <a:cs typeface="Arial MT"/>
              </a:rPr>
              <a:t> </a:t>
            </a:r>
            <a:r>
              <a:rPr sz="4134" b="1" spc="-147" dirty="0">
                <a:latin typeface="Arial MT"/>
                <a:cs typeface="Arial MT"/>
              </a:rPr>
              <a:t>Pedido</a:t>
            </a:r>
            <a:endParaRPr sz="4134" b="1" dirty="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6531" y="6404767"/>
            <a:ext cx="3133203" cy="1145961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algn="ctr">
              <a:lnSpc>
                <a:spcPts val="4385"/>
              </a:lnSpc>
              <a:spcBef>
                <a:spcPts val="136"/>
              </a:spcBef>
            </a:pPr>
            <a:r>
              <a:rPr lang="pt-BR" sz="3924" dirty="0">
                <a:latin typeface="Aptos" panose="020B0004020202020204" pitchFamily="34" charset="0"/>
                <a:cs typeface="Arial Black" panose="020B0A04020102020204"/>
              </a:rPr>
              <a:t>Ente Federado Solicita</a:t>
            </a:r>
            <a:endParaRPr sz="3924" dirty="0">
              <a:latin typeface="Aptos" panose="020B0004020202020204" pitchFamily="34" charset="0"/>
              <a:cs typeface="Arial Black" panose="020B0A0402010202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59448" y="4097596"/>
            <a:ext cx="2214229" cy="628132"/>
          </a:xfrm>
          <a:prstGeom prst="rect">
            <a:avLst/>
          </a:prstGeom>
        </p:spPr>
        <p:txBody>
          <a:bodyPr vert="horz" wrap="square" lIns="0" tIns="15949" rIns="0" bIns="0" rtlCol="0">
            <a:spAutoFit/>
          </a:bodyPr>
          <a:lstStyle/>
          <a:p>
            <a:pPr marL="13291">
              <a:spcBef>
                <a:spcPts val="126"/>
              </a:spcBef>
            </a:pPr>
            <a:r>
              <a:rPr sz="3977" b="1" spc="63" dirty="0">
                <a:latin typeface="Arial MT"/>
                <a:cs typeface="Arial MT"/>
              </a:rPr>
              <a:t>2</a:t>
            </a:r>
            <a:r>
              <a:rPr sz="3977" b="1" spc="-131" dirty="0">
                <a:latin typeface="Arial MT"/>
                <a:cs typeface="Arial MT"/>
              </a:rPr>
              <a:t> </a:t>
            </a:r>
            <a:r>
              <a:rPr sz="3977" b="1" spc="-47" dirty="0">
                <a:latin typeface="Arial MT"/>
                <a:cs typeface="Arial MT"/>
              </a:rPr>
              <a:t>Análise</a:t>
            </a:r>
            <a:endParaRPr sz="3977" b="1" dirty="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9075" y="6352953"/>
            <a:ext cx="2583486" cy="1205011"/>
          </a:xfrm>
          <a:prstGeom prst="rect">
            <a:avLst/>
          </a:prstGeom>
        </p:spPr>
        <p:txBody>
          <a:bodyPr vert="horz" wrap="square" lIns="0" tIns="75757" rIns="0" bIns="0" rtlCol="0">
            <a:spAutoFit/>
          </a:bodyPr>
          <a:lstStyle/>
          <a:p>
            <a:pPr marR="5316" indent="-550229" algn="ctr">
              <a:lnSpc>
                <a:spcPts val="4385"/>
              </a:lnSpc>
              <a:spcBef>
                <a:spcPts val="136"/>
              </a:spcBef>
            </a:pPr>
            <a:r>
              <a:rPr sz="3924" dirty="0">
                <a:latin typeface="Aptos" panose="020B0004020202020204" pitchFamily="34" charset="0"/>
              </a:rPr>
              <a:t>MDS </a:t>
            </a:r>
            <a:r>
              <a:rPr sz="3924" dirty="0" err="1">
                <a:latin typeface="Aptos" panose="020B0004020202020204" pitchFamily="34" charset="0"/>
              </a:rPr>
              <a:t>avalia</a:t>
            </a:r>
            <a:r>
              <a:rPr sz="3924" dirty="0">
                <a:latin typeface="Aptos" panose="020B0004020202020204" pitchFamily="34" charset="0"/>
              </a:rPr>
              <a:t> </a:t>
            </a:r>
            <a:r>
              <a:rPr lang="pt-BR" sz="3924" dirty="0">
                <a:latin typeface="Aptos" panose="020B0004020202020204" pitchFamily="34" charset="0"/>
              </a:rPr>
              <a:t> a situação</a:t>
            </a:r>
            <a:endParaRPr sz="3924" dirty="0">
              <a:latin typeface="Aptos" panose="020B00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03030" y="4069907"/>
            <a:ext cx="3227170" cy="628802"/>
          </a:xfrm>
          <a:prstGeom prst="rect">
            <a:avLst/>
          </a:prstGeom>
        </p:spPr>
        <p:txBody>
          <a:bodyPr vert="horz" wrap="square" lIns="0" tIns="16613" rIns="0" bIns="0" rtlCol="0">
            <a:spAutoFit/>
          </a:bodyPr>
          <a:lstStyle/>
          <a:p>
            <a:pPr marL="13291">
              <a:spcBef>
                <a:spcPts val="131"/>
              </a:spcBef>
            </a:pPr>
            <a:r>
              <a:rPr sz="3977" b="1" spc="-47" dirty="0">
                <a:latin typeface="Arial MT"/>
              </a:rPr>
              <a:t>3 Mobilização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4622079" y="4069907"/>
            <a:ext cx="2536930" cy="628802"/>
          </a:xfrm>
          <a:prstGeom prst="rect">
            <a:avLst/>
          </a:prstGeom>
        </p:spPr>
        <p:txBody>
          <a:bodyPr vert="horz" wrap="square" lIns="0" tIns="16613" rIns="0" bIns="0" rtlCol="0">
            <a:spAutoFit/>
          </a:bodyPr>
          <a:lstStyle/>
          <a:p>
            <a:pPr marL="13291">
              <a:spcBef>
                <a:spcPts val="131"/>
              </a:spcBef>
            </a:pPr>
            <a:r>
              <a:rPr sz="3977" b="1" spc="-47" dirty="0">
                <a:latin typeface="Arial MT"/>
              </a:rPr>
              <a:t>4 Atuação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4713558" y="6440820"/>
            <a:ext cx="2736241" cy="632131"/>
          </a:xfrm>
          <a:prstGeom prst="rect">
            <a:avLst/>
          </a:prstGeom>
        </p:spPr>
        <p:txBody>
          <a:bodyPr vert="horz" wrap="square" lIns="0" tIns="17942" rIns="0" bIns="0" rtlCol="0">
            <a:spAutoFit/>
          </a:bodyPr>
          <a:lstStyle/>
          <a:p>
            <a:pPr marL="13291">
              <a:spcBef>
                <a:spcPts val="141"/>
              </a:spcBef>
            </a:pPr>
            <a:r>
              <a:rPr sz="3990" dirty="0"/>
              <a:t>Apoio local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184113" y="8325145"/>
            <a:ext cx="12565690" cy="594473"/>
          </a:xfrm>
          <a:prstGeom prst="rect">
            <a:avLst/>
          </a:prstGeom>
        </p:spPr>
        <p:txBody>
          <a:bodyPr vert="horz" wrap="square" lIns="0" tIns="14620" rIns="0" bIns="0" rtlCol="0">
            <a:spAutoFit/>
          </a:bodyPr>
          <a:lstStyle/>
          <a:p>
            <a:pPr marL="13291">
              <a:spcBef>
                <a:spcPts val="115"/>
              </a:spcBef>
              <a:tabLst>
                <a:tab pos="1444683" algn="l"/>
              </a:tabLst>
            </a:pPr>
            <a:r>
              <a:rPr sz="3767" spc="-52" dirty="0">
                <a:solidFill>
                  <a:srgbClr val="032D59"/>
                </a:solidFill>
                <a:latin typeface="Arial MT"/>
                <a:cs typeface="Arial MT"/>
              </a:rPr>
              <a:t>*</a:t>
            </a:r>
            <a:r>
              <a:rPr sz="3767" dirty="0">
                <a:solidFill>
                  <a:srgbClr val="032D59"/>
                </a:solidFill>
                <a:latin typeface="Arial MT"/>
                <a:cs typeface="Arial MT"/>
              </a:rPr>
              <a:t>	</a:t>
            </a:r>
            <a:r>
              <a:rPr sz="3767" spc="-277" dirty="0">
                <a:latin typeface="Arial MT"/>
                <a:cs typeface="Arial MT"/>
              </a:rPr>
              <a:t>A</a:t>
            </a:r>
            <a:r>
              <a:rPr sz="3767" spc="-157" dirty="0">
                <a:latin typeface="Arial MT"/>
                <a:cs typeface="Arial MT"/>
              </a:rPr>
              <a:t> </a:t>
            </a:r>
            <a:r>
              <a:rPr sz="3767" spc="-450" dirty="0">
                <a:latin typeface="Arial MT"/>
                <a:cs typeface="Arial MT"/>
              </a:rPr>
              <a:t>FORSUAS</a:t>
            </a:r>
            <a:r>
              <a:rPr sz="3767" spc="89" dirty="0">
                <a:latin typeface="Arial MT"/>
                <a:cs typeface="Arial MT"/>
              </a:rPr>
              <a:t> </a:t>
            </a:r>
            <a:r>
              <a:rPr sz="3767" spc="-131" dirty="0">
                <a:latin typeface="Arial MT"/>
                <a:cs typeface="Arial MT"/>
              </a:rPr>
              <a:t>não</a:t>
            </a:r>
            <a:r>
              <a:rPr sz="3767" spc="-147" dirty="0">
                <a:latin typeface="Arial MT"/>
                <a:cs typeface="Arial MT"/>
              </a:rPr>
              <a:t> </a:t>
            </a:r>
            <a:r>
              <a:rPr sz="3767" dirty="0">
                <a:latin typeface="Arial MT"/>
                <a:cs typeface="Arial MT"/>
              </a:rPr>
              <a:t>substitui</a:t>
            </a:r>
            <a:r>
              <a:rPr sz="3767" spc="-262" dirty="0">
                <a:latin typeface="Arial MT"/>
                <a:cs typeface="Arial MT"/>
              </a:rPr>
              <a:t> </a:t>
            </a:r>
            <a:r>
              <a:rPr sz="3767" spc="-188" dirty="0">
                <a:latin typeface="Arial MT"/>
                <a:cs typeface="Arial MT"/>
              </a:rPr>
              <a:t>a</a:t>
            </a:r>
            <a:r>
              <a:rPr sz="3767" spc="-119" dirty="0">
                <a:latin typeface="Arial MT"/>
                <a:cs typeface="Arial MT"/>
              </a:rPr>
              <a:t> </a:t>
            </a:r>
            <a:r>
              <a:rPr sz="3767" spc="-94" dirty="0">
                <a:latin typeface="Arial MT"/>
                <a:cs typeface="Arial MT"/>
              </a:rPr>
              <a:t>gestão</a:t>
            </a:r>
            <a:r>
              <a:rPr sz="3767" spc="-167" dirty="0">
                <a:latin typeface="Arial MT"/>
                <a:cs typeface="Arial MT"/>
              </a:rPr>
              <a:t> </a:t>
            </a:r>
            <a:r>
              <a:rPr sz="3767" spc="-68" dirty="0">
                <a:latin typeface="Arial MT"/>
                <a:cs typeface="Arial MT"/>
              </a:rPr>
              <a:t>local;</a:t>
            </a:r>
            <a:r>
              <a:rPr sz="3767" spc="-131" dirty="0">
                <a:latin typeface="Arial MT"/>
                <a:cs typeface="Arial MT"/>
              </a:rPr>
              <a:t> </a:t>
            </a:r>
            <a:r>
              <a:rPr sz="3767" spc="-105" dirty="0">
                <a:latin typeface="Arial MT"/>
                <a:cs typeface="Arial MT"/>
              </a:rPr>
              <a:t>ela</a:t>
            </a:r>
            <a:r>
              <a:rPr sz="3767" spc="-89" dirty="0">
                <a:latin typeface="Arial MT"/>
                <a:cs typeface="Arial MT"/>
              </a:rPr>
              <a:t> </a:t>
            </a:r>
            <a:r>
              <a:rPr sz="3767" spc="-47" dirty="0">
                <a:latin typeface="Arial MT"/>
                <a:cs typeface="Arial MT"/>
              </a:rPr>
              <a:t>fortalece</a:t>
            </a:r>
            <a:r>
              <a:rPr sz="3767" spc="37" dirty="0">
                <a:latin typeface="Arial MT"/>
                <a:cs typeface="Arial MT"/>
              </a:rPr>
              <a:t> </a:t>
            </a:r>
            <a:r>
              <a:rPr sz="3767" spc="-366" dirty="0">
                <a:latin typeface="Arial MT"/>
                <a:cs typeface="Arial MT"/>
              </a:rPr>
              <a:t>a</a:t>
            </a:r>
            <a:endParaRPr sz="3767" dirty="0">
              <a:latin typeface="Arial MT"/>
              <a:cs typeface="Arial MT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5DAACDB-EB14-4560-74FA-12FC4A40985D}"/>
              </a:ext>
            </a:extLst>
          </p:cNvPr>
          <p:cNvSpPr txBox="1"/>
          <p:nvPr/>
        </p:nvSpPr>
        <p:spPr>
          <a:xfrm>
            <a:off x="9803029" y="6495978"/>
            <a:ext cx="3480505" cy="706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990" dirty="0"/>
              <a:t>Envio da Equipe</a:t>
            </a:r>
          </a:p>
        </p:txBody>
      </p:sp>
      <p:pic>
        <p:nvPicPr>
          <p:cNvPr id="29" name="object 4">
            <a:extLst>
              <a:ext uri="{FF2B5EF4-FFF2-40B4-BE49-F238E27FC236}">
                <a16:creationId xmlns:a16="http://schemas.microsoft.com/office/drawing/2014/main" id="{5FDA7AA2-679A-ECAB-3520-20E500D0807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"/>
            <a:ext cx="556647" cy="102869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564234" y="-380505"/>
            <a:ext cx="2741457" cy="2065483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337461" y="633219"/>
            <a:ext cx="968052" cy="96805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5065223" y="982710"/>
            <a:ext cx="1031208" cy="103120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4034964" y="0"/>
            <a:ext cx="4253036" cy="2221255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964516" y="9173251"/>
            <a:ext cx="2241769" cy="111374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BC1AED-6691-3703-C355-BF63BE90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340358"/>
            <a:ext cx="16357599" cy="7606281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406120" y="9679714"/>
            <a:ext cx="1222354" cy="607286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43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6446955" y="3537"/>
            <a:ext cx="2814980" cy="2649013"/>
            <a:chOff x="-648769" y="2358"/>
            <a:chExt cx="1876653" cy="17660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05794" y="9050499"/>
            <a:ext cx="968052" cy="96805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5154" y="8581662"/>
            <a:ext cx="3392947" cy="1705336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02E0CF-9225-4C8D-780D-477143848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2914776"/>
            <a:ext cx="16357599" cy="44574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164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547" y="8705407"/>
            <a:ext cx="8133907" cy="8107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9965" y="2219546"/>
            <a:ext cx="8173779" cy="8506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64825" y="2232837"/>
            <a:ext cx="5648547" cy="5608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90477" y="1422105"/>
            <a:ext cx="16520337" cy="2126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85221" y="611372"/>
            <a:ext cx="438593" cy="491756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959145" y="3105594"/>
            <a:ext cx="0" cy="5387384"/>
          </a:xfrm>
          <a:custGeom>
            <a:avLst/>
            <a:gdLst/>
            <a:ahLst/>
            <a:cxnLst/>
            <a:rect l="l" t="t" r="r" b="b"/>
            <a:pathLst>
              <a:path h="5147945">
                <a:moveTo>
                  <a:pt x="0" y="5147733"/>
                </a:moveTo>
                <a:lnTo>
                  <a:pt x="0" y="0"/>
                </a:lnTo>
              </a:path>
            </a:pathLst>
          </a:custGeom>
          <a:ln w="4233">
            <a:solidFill>
              <a:srgbClr val="082F4F"/>
            </a:solidFill>
          </a:ln>
        </p:spPr>
        <p:txBody>
          <a:bodyPr wrap="square" lIns="0" tIns="0" rIns="0" bIns="0" rtlCol="0"/>
          <a:lstStyle/>
          <a:p>
            <a:endParaRPr sz="1884"/>
          </a:p>
        </p:txBody>
      </p:sp>
      <p:sp>
        <p:nvSpPr>
          <p:cNvPr id="8" name="object 8"/>
          <p:cNvSpPr/>
          <p:nvPr/>
        </p:nvSpPr>
        <p:spPr>
          <a:xfrm>
            <a:off x="1012307" y="2853071"/>
            <a:ext cx="0" cy="5998756"/>
          </a:xfrm>
          <a:custGeom>
            <a:avLst/>
            <a:gdLst/>
            <a:ahLst/>
            <a:cxnLst/>
            <a:rect l="l" t="t" r="r" b="b"/>
            <a:pathLst>
              <a:path h="5732145">
                <a:moveTo>
                  <a:pt x="0" y="5731933"/>
                </a:moveTo>
                <a:lnTo>
                  <a:pt x="0" y="0"/>
                </a:lnTo>
              </a:path>
            </a:pathLst>
          </a:custGeom>
          <a:ln w="4233">
            <a:solidFill>
              <a:srgbClr val="082F4F"/>
            </a:solidFill>
          </a:ln>
        </p:spPr>
        <p:txBody>
          <a:bodyPr wrap="square" lIns="0" tIns="0" rIns="0" bIns="0" rtlCol="0"/>
          <a:lstStyle/>
          <a:p>
            <a:endParaRPr sz="1884"/>
          </a:p>
        </p:txBody>
      </p:sp>
      <p:grpSp>
        <p:nvGrpSpPr>
          <p:cNvPr id="9" name="object 9"/>
          <p:cNvGrpSpPr/>
          <p:nvPr/>
        </p:nvGrpSpPr>
        <p:grpSpPr>
          <a:xfrm>
            <a:off x="9303489" y="2826489"/>
            <a:ext cx="110977" cy="6078501"/>
            <a:chOff x="8890000" y="2662767"/>
            <a:chExt cx="106045" cy="5808345"/>
          </a:xfrm>
        </p:grpSpPr>
        <p:sp>
          <p:nvSpPr>
            <p:cNvPr id="10" name="object 10"/>
            <p:cNvSpPr/>
            <p:nvPr/>
          </p:nvSpPr>
          <p:spPr>
            <a:xfrm>
              <a:off x="8892116" y="2662767"/>
              <a:ext cx="0" cy="5808345"/>
            </a:xfrm>
            <a:custGeom>
              <a:avLst/>
              <a:gdLst/>
              <a:ahLst/>
              <a:cxnLst/>
              <a:rect l="l" t="t" r="r" b="b"/>
              <a:pathLst>
                <a:path h="5808345">
                  <a:moveTo>
                    <a:pt x="0" y="58081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82F4F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1" name="object 11"/>
            <p:cNvSpPr/>
            <p:nvPr/>
          </p:nvSpPr>
          <p:spPr>
            <a:xfrm>
              <a:off x="8930216" y="2840567"/>
              <a:ext cx="0" cy="5427345"/>
            </a:xfrm>
            <a:custGeom>
              <a:avLst/>
              <a:gdLst/>
              <a:ahLst/>
              <a:cxnLst/>
              <a:rect l="l" t="t" r="r" b="b"/>
              <a:pathLst>
                <a:path h="5427345">
                  <a:moveTo>
                    <a:pt x="0" y="54271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82F4F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2" name="object 12"/>
            <p:cNvSpPr/>
            <p:nvPr/>
          </p:nvSpPr>
          <p:spPr>
            <a:xfrm>
              <a:off x="8955616" y="2916767"/>
              <a:ext cx="0" cy="5274945"/>
            </a:xfrm>
            <a:custGeom>
              <a:avLst/>
              <a:gdLst/>
              <a:ahLst/>
              <a:cxnLst/>
              <a:rect l="l" t="t" r="r" b="b"/>
              <a:pathLst>
                <a:path h="5274945">
                  <a:moveTo>
                    <a:pt x="0" y="52747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82F4F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3" name="object 13"/>
            <p:cNvSpPr/>
            <p:nvPr/>
          </p:nvSpPr>
          <p:spPr>
            <a:xfrm>
              <a:off x="8981016" y="3018367"/>
              <a:ext cx="0" cy="5071745"/>
            </a:xfrm>
            <a:custGeom>
              <a:avLst/>
              <a:gdLst/>
              <a:ahLst/>
              <a:cxnLst/>
              <a:rect l="l" t="t" r="r" b="b"/>
              <a:pathLst>
                <a:path h="5071745">
                  <a:moveTo>
                    <a:pt x="0" y="50715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82F4F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  <p:sp>
          <p:nvSpPr>
            <p:cNvPr id="14" name="object 14"/>
            <p:cNvSpPr/>
            <p:nvPr/>
          </p:nvSpPr>
          <p:spPr>
            <a:xfrm>
              <a:off x="8993716" y="3221567"/>
              <a:ext cx="0" cy="4652645"/>
            </a:xfrm>
            <a:custGeom>
              <a:avLst/>
              <a:gdLst/>
              <a:ahLst/>
              <a:cxnLst/>
              <a:rect l="l" t="t" r="r" b="b"/>
              <a:pathLst>
                <a:path h="4652645">
                  <a:moveTo>
                    <a:pt x="0" y="4652433"/>
                  </a:moveTo>
                  <a:lnTo>
                    <a:pt x="0" y="0"/>
                  </a:lnTo>
                </a:path>
              </a:pathLst>
            </a:custGeom>
            <a:ln w="4233">
              <a:solidFill>
                <a:srgbClr val="082F4F"/>
              </a:solidFill>
            </a:ln>
          </p:spPr>
          <p:txBody>
            <a:bodyPr wrap="square" lIns="0" tIns="0" rIns="0" bIns="0" rtlCol="0"/>
            <a:lstStyle/>
            <a:p>
              <a:endParaRPr sz="1884"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378220" y="170974"/>
            <a:ext cx="5001954" cy="1120026"/>
          </a:xfrm>
          <a:prstGeom prst="rect">
            <a:avLst/>
          </a:prstGeom>
        </p:spPr>
        <p:txBody>
          <a:bodyPr vert="horz" wrap="square" lIns="0" tIns="16613" rIns="0" bIns="0" rtlCol="0" anchor="ctr">
            <a:spAutoFit/>
          </a:bodyPr>
          <a:lstStyle/>
          <a:p>
            <a:pPr marL="13291">
              <a:spcBef>
                <a:spcPts val="131"/>
              </a:spcBef>
            </a:pPr>
            <a:r>
              <a:rPr sz="7169" spc="-94" dirty="0">
                <a:solidFill>
                  <a:srgbClr val="03345D"/>
                </a:solidFill>
                <a:latin typeface="Arial MT"/>
                <a:cs typeface="Arial MT"/>
              </a:rPr>
              <a:t>Voluntariado</a:t>
            </a:r>
            <a:endParaRPr sz="7169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30822" y="169455"/>
            <a:ext cx="9455667" cy="1120026"/>
          </a:xfrm>
          <a:prstGeom prst="rect">
            <a:avLst/>
          </a:prstGeom>
        </p:spPr>
        <p:txBody>
          <a:bodyPr vert="horz" wrap="square" lIns="0" tIns="16613" rIns="0" bIns="0" rtlCol="0">
            <a:spAutoFit/>
          </a:bodyPr>
          <a:lstStyle/>
          <a:p>
            <a:pPr marL="13291">
              <a:spcBef>
                <a:spcPts val="131"/>
              </a:spcBef>
            </a:pPr>
            <a:r>
              <a:rPr sz="7169" spc="-131" dirty="0">
                <a:solidFill>
                  <a:srgbClr val="013157"/>
                </a:solidFill>
                <a:latin typeface="Arial MT"/>
                <a:cs typeface="Arial MT"/>
              </a:rPr>
              <a:t>Cadastro</a:t>
            </a:r>
            <a:r>
              <a:rPr sz="7169" spc="-335" dirty="0">
                <a:solidFill>
                  <a:srgbClr val="013157"/>
                </a:solidFill>
                <a:latin typeface="Arial MT"/>
                <a:cs typeface="Arial MT"/>
              </a:rPr>
              <a:t> </a:t>
            </a:r>
            <a:r>
              <a:rPr sz="7169" spc="-37" dirty="0">
                <a:solidFill>
                  <a:srgbClr val="033860"/>
                </a:solidFill>
                <a:latin typeface="Arial MT"/>
                <a:cs typeface="Arial MT"/>
              </a:rPr>
              <a:t>de</a:t>
            </a:r>
            <a:r>
              <a:rPr sz="7169" spc="-460" dirty="0">
                <a:solidFill>
                  <a:srgbClr val="033860"/>
                </a:solidFill>
                <a:latin typeface="Arial MT"/>
                <a:cs typeface="Arial MT"/>
              </a:rPr>
              <a:t> </a:t>
            </a:r>
            <a:r>
              <a:rPr sz="7169" spc="-119" dirty="0">
                <a:solidFill>
                  <a:srgbClr val="03315B"/>
                </a:solidFill>
                <a:latin typeface="Arial MT"/>
                <a:cs typeface="Arial MT"/>
              </a:rPr>
              <a:t>Apoiadores</a:t>
            </a:r>
            <a:endParaRPr sz="7169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1378220" y="2932953"/>
            <a:ext cx="7308580" cy="2499905"/>
          </a:xfrm>
          <a:prstGeom prst="rect">
            <a:avLst/>
          </a:prstGeom>
        </p:spPr>
        <p:txBody>
          <a:bodyPr vert="horz" wrap="square" lIns="0" tIns="69776" rIns="0" bIns="0" rtlCol="0">
            <a:spAutoFit/>
          </a:bodyPr>
          <a:lstStyle/>
          <a:p>
            <a:pPr marL="12626" marR="5316" indent="0">
              <a:lnSpc>
                <a:spcPts val="4709"/>
              </a:lnSpc>
              <a:spcBef>
                <a:spcPts val="549"/>
              </a:spcBef>
              <a:buNone/>
            </a:pPr>
            <a:r>
              <a:rPr sz="4400" b="1" spc="-194" dirty="0">
                <a:solidFill>
                  <a:srgbClr val="083154"/>
                </a:solidFill>
                <a:latin typeface="Arial MT"/>
              </a:rPr>
              <a:t>Objetivo: </a:t>
            </a:r>
            <a:endParaRPr lang="pt-BR" sz="4400" b="1" spc="-194" dirty="0">
              <a:solidFill>
                <a:srgbClr val="083154"/>
              </a:solidFill>
              <a:latin typeface="Arial MT"/>
            </a:endParaRPr>
          </a:p>
          <a:p>
            <a:pPr marL="12626" marR="5316" indent="0">
              <a:lnSpc>
                <a:spcPts val="4709"/>
              </a:lnSpc>
              <a:spcBef>
                <a:spcPts val="549"/>
              </a:spcBef>
              <a:buNone/>
            </a:pPr>
            <a:r>
              <a:rPr sz="3600" spc="-194" dirty="0" err="1">
                <a:solidFill>
                  <a:srgbClr val="083154"/>
                </a:solidFill>
                <a:latin typeface="Arial MT"/>
              </a:rPr>
              <a:t>Cadastro</a:t>
            </a:r>
            <a:r>
              <a:rPr sz="3600" spc="-194" dirty="0">
                <a:solidFill>
                  <a:srgbClr val="083154"/>
                </a:solidFill>
                <a:latin typeface="Arial MT"/>
              </a:rPr>
              <a:t> nacional de profissionais com experiência no SUAS (assistentes sociais, psicólogos).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34392" y="6310866"/>
            <a:ext cx="6832748" cy="2589931"/>
          </a:xfrm>
          <a:prstGeom prst="rect">
            <a:avLst/>
          </a:prstGeom>
        </p:spPr>
        <p:txBody>
          <a:bodyPr vert="horz" wrap="square" lIns="0" tIns="88383" rIns="0" bIns="0" rtlCol="0">
            <a:spAutoFit/>
          </a:bodyPr>
          <a:lstStyle/>
          <a:p>
            <a:pPr marL="17278" marR="5316" indent="-4652">
              <a:lnSpc>
                <a:spcPts val="4709"/>
              </a:lnSpc>
              <a:spcBef>
                <a:spcPts val="696"/>
              </a:spcBef>
            </a:pPr>
            <a:r>
              <a:rPr sz="4400" b="1" spc="-194" dirty="0" err="1">
                <a:solidFill>
                  <a:srgbClr val="083154"/>
                </a:solidFill>
                <a:latin typeface="Arial MT"/>
              </a:rPr>
              <a:t>Condiç</a:t>
            </a:r>
            <a:r>
              <a:rPr lang="pt-BR" sz="4400" b="1" spc="-194" dirty="0">
                <a:solidFill>
                  <a:srgbClr val="083154"/>
                </a:solidFill>
                <a:latin typeface="Arial MT"/>
              </a:rPr>
              <a:t>õ</a:t>
            </a:r>
            <a:r>
              <a:rPr sz="4400" b="1" spc="-194" dirty="0">
                <a:solidFill>
                  <a:srgbClr val="083154"/>
                </a:solidFill>
                <a:latin typeface="Arial MT"/>
              </a:rPr>
              <a:t>es:</a:t>
            </a:r>
            <a:endParaRPr lang="pt-BR" sz="4400" b="1" spc="-194" dirty="0">
              <a:solidFill>
                <a:srgbClr val="083154"/>
              </a:solidFill>
              <a:latin typeface="Arial MT"/>
            </a:endParaRPr>
          </a:p>
          <a:p>
            <a:pPr marL="17278" marR="5316" indent="-4652">
              <a:lnSpc>
                <a:spcPts val="4709"/>
              </a:lnSpc>
              <a:spcBef>
                <a:spcPts val="696"/>
              </a:spcBef>
            </a:pPr>
            <a:r>
              <a:rPr sz="4400" spc="-194" dirty="0">
                <a:solidFill>
                  <a:srgbClr val="083154"/>
                </a:solidFill>
                <a:latin typeface="Arial MT"/>
              </a:rPr>
              <a:t> </a:t>
            </a:r>
            <a:r>
              <a:rPr sz="3600" spc="-194" dirty="0">
                <a:solidFill>
                  <a:srgbClr val="083154"/>
                </a:solidFill>
                <a:latin typeface="Arial MT"/>
              </a:rPr>
              <a:t>Atuação voluntária (com logística custeada) por períodos de 10 a 15 dias</a:t>
            </a:r>
            <a:r>
              <a:rPr sz="3600" spc="-10" dirty="0">
                <a:solidFill>
                  <a:srgbClr val="0F0F0F"/>
                </a:solidFill>
                <a:latin typeface="Arial MT"/>
                <a:cs typeface="Arial MT"/>
              </a:rPr>
              <a:t>.</a:t>
            </a:r>
            <a:endParaRPr sz="36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93136" y="7875846"/>
            <a:ext cx="6769617" cy="1069741"/>
          </a:xfrm>
          <a:prstGeom prst="rect">
            <a:avLst/>
          </a:prstGeom>
        </p:spPr>
        <p:txBody>
          <a:bodyPr vert="horz" wrap="square" lIns="0" tIns="11962" rIns="0" bIns="0" rtlCol="0">
            <a:spAutoFit/>
          </a:bodyPr>
          <a:lstStyle/>
          <a:p>
            <a:pPr marL="153506">
              <a:lnSpc>
                <a:spcPts val="9110"/>
              </a:lnSpc>
              <a:spcBef>
                <a:spcPts val="94"/>
              </a:spcBef>
            </a:pPr>
            <a:r>
              <a:rPr lang="pt-BR" sz="5400" dirty="0">
                <a:latin typeface="Arial Black" panose="020B0A04020102020204"/>
                <a:cs typeface="Arial Black" panose="020B0A04020102020204"/>
              </a:rPr>
              <a:t>Cadastre-se Aqui</a:t>
            </a:r>
            <a:endParaRPr sz="5400" dirty="0">
              <a:latin typeface="Arial Black" panose="020B0A04020102020204"/>
              <a:cs typeface="Arial Black" panose="020B0A04020102020204"/>
            </a:endParaRPr>
          </a:p>
        </p:txBody>
      </p:sp>
      <p:pic>
        <p:nvPicPr>
          <p:cNvPr id="21" name="object 2">
            <a:extLst>
              <a:ext uri="{FF2B5EF4-FFF2-40B4-BE49-F238E27FC236}">
                <a16:creationId xmlns:a16="http://schemas.microsoft.com/office/drawing/2014/main" id="{F565B9F2-51F8-49EB-4856-9AE27ECD7C5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9545840"/>
            <a:ext cx="18288000" cy="74115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7172324" cy="10286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0" y="2476500"/>
            <a:ext cx="6934200" cy="4004622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/>
          <a:p>
            <a:pPr marL="570548" marR="7620" indent="-551498">
              <a:lnSpc>
                <a:spcPct val="101400"/>
              </a:lnSpc>
              <a:spcBef>
                <a:spcPts val="90"/>
              </a:spcBef>
            </a:pPr>
            <a:r>
              <a:rPr sz="8800" spc="-540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Outros</a:t>
            </a:r>
            <a:r>
              <a:rPr sz="8800" spc="-585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sz="8800" spc="-593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Informes </a:t>
            </a:r>
            <a:r>
              <a:rPr sz="8800" spc="-585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Importantes</a:t>
            </a:r>
          </a:p>
        </p:txBody>
      </p:sp>
      <p:pic>
        <p:nvPicPr>
          <p:cNvPr id="5" name="Gráfico 4" descr="Megafone1 estrutura de tópicos">
            <a:extLst>
              <a:ext uri="{FF2B5EF4-FFF2-40B4-BE49-F238E27FC236}">
                <a16:creationId xmlns:a16="http://schemas.microsoft.com/office/drawing/2014/main" id="{620C6F2F-493A-F128-4CA7-69F2B8602E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600" y="2470484"/>
            <a:ext cx="47244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66700"/>
            <a:ext cx="14157967" cy="12192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90700"/>
            <a:ext cx="16916400" cy="777311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6800" y="9468549"/>
            <a:ext cx="1590897" cy="9526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545840"/>
            <a:ext cx="18288000" cy="74115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358373"/>
            <a:ext cx="18288000" cy="971550"/>
          </a:xfrm>
          <a:custGeom>
            <a:avLst/>
            <a:gdLst/>
            <a:ahLst/>
            <a:cxnLst/>
            <a:rect l="l" t="t" r="r" b="b"/>
            <a:pathLst>
              <a:path w="12192000" h="647700">
                <a:moveTo>
                  <a:pt x="12192000" y="0"/>
                </a:moveTo>
                <a:lnTo>
                  <a:pt x="0" y="0"/>
                </a:lnTo>
                <a:lnTo>
                  <a:pt x="0" y="647700"/>
                </a:lnTo>
                <a:lnTo>
                  <a:pt x="12192000" y="6477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DCD1E"/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-2667000" y="300851"/>
            <a:ext cx="19431000" cy="1024414"/>
          </a:xfrm>
          <a:prstGeom prst="rect">
            <a:avLst/>
          </a:prstGeom>
        </p:spPr>
        <p:txBody>
          <a:bodyPr vert="horz" wrap="square" lIns="0" tIns="191547" rIns="0" bIns="0" rtlCol="0" anchor="ctr">
            <a:spAutoFit/>
          </a:bodyPr>
          <a:lstStyle/>
          <a:p>
            <a:pPr marL="5123815">
              <a:spcBef>
                <a:spcPts val="160"/>
              </a:spcBef>
            </a:pPr>
            <a:r>
              <a:rPr lang="pt-BR" sz="5400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BPC – Benefício de Prestação Continuada</a:t>
            </a:r>
            <a:endParaRPr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9" name="Diagrama 8"/>
          <p:cNvGraphicFramePr/>
          <p:nvPr/>
        </p:nvGraphicFramePr>
        <p:xfrm>
          <a:off x="792548" y="2390127"/>
          <a:ext cx="16418043" cy="6050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42" y="0"/>
            <a:ext cx="18288000" cy="102012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E703D18-8A30-D015-AF12-9890DB473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2363" y="9867900"/>
            <a:ext cx="2259595" cy="3333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-130482" y="-33312"/>
            <a:ext cx="12164021" cy="2039038"/>
            <a:chOff x="-42323" y="-445325"/>
            <a:chExt cx="15667026" cy="2430709"/>
          </a:xfrm>
        </p:grpSpPr>
        <p:sp>
          <p:nvSpPr>
            <p:cNvPr id="5" name="Freeform 5"/>
            <p:cNvSpPr/>
            <p:nvPr/>
          </p:nvSpPr>
          <p:spPr>
            <a:xfrm>
              <a:off x="-14986" y="-44196"/>
              <a:ext cx="15369433" cy="2027040"/>
            </a:xfrm>
            <a:custGeom>
              <a:avLst/>
              <a:gdLst/>
              <a:ahLst/>
              <a:cxnLst/>
              <a:rect l="l" t="t" r="r" b="b"/>
              <a:pathLst>
                <a:path w="15369433" h="2027040">
                  <a:moveTo>
                    <a:pt x="14986" y="44196"/>
                  </a:moveTo>
                  <a:cubicBezTo>
                    <a:pt x="305684" y="118615"/>
                    <a:pt x="851469" y="39370"/>
                    <a:pt x="1343329" y="44196"/>
                  </a:cubicBezTo>
                  <a:cubicBezTo>
                    <a:pt x="1835190" y="51798"/>
                    <a:pt x="1965422" y="37084"/>
                    <a:pt x="2211789" y="44196"/>
                  </a:cubicBezTo>
                  <a:cubicBezTo>
                    <a:pt x="2458155" y="55399"/>
                    <a:pt x="2735771" y="38227"/>
                    <a:pt x="3233591" y="44196"/>
                  </a:cubicBezTo>
                  <a:cubicBezTo>
                    <a:pt x="3731411" y="53598"/>
                    <a:pt x="3539115" y="43942"/>
                    <a:pt x="3795510" y="44196"/>
                  </a:cubicBezTo>
                  <a:cubicBezTo>
                    <a:pt x="4051905" y="44596"/>
                    <a:pt x="4504376" y="101011"/>
                    <a:pt x="4970510" y="44196"/>
                  </a:cubicBezTo>
                  <a:cubicBezTo>
                    <a:pt x="5436644" y="8128"/>
                    <a:pt x="5705975" y="89408"/>
                    <a:pt x="6298853" y="44196"/>
                  </a:cubicBezTo>
                  <a:cubicBezTo>
                    <a:pt x="6891731" y="15494"/>
                    <a:pt x="6846528" y="77405"/>
                    <a:pt x="7320656" y="44196"/>
                  </a:cubicBezTo>
                  <a:cubicBezTo>
                    <a:pt x="7794784" y="23114"/>
                    <a:pt x="8071964" y="12319"/>
                    <a:pt x="8648999" y="44196"/>
                  </a:cubicBezTo>
                  <a:cubicBezTo>
                    <a:pt x="9226035" y="94409"/>
                    <a:pt x="9047546" y="32385"/>
                    <a:pt x="9210918" y="44196"/>
                  </a:cubicBezTo>
                  <a:cubicBezTo>
                    <a:pt x="9374290" y="62801"/>
                    <a:pt x="9853069" y="24257"/>
                    <a:pt x="10385918" y="44196"/>
                  </a:cubicBezTo>
                  <a:cubicBezTo>
                    <a:pt x="10918767" y="75604"/>
                    <a:pt x="11013681" y="82006"/>
                    <a:pt x="11254378" y="44196"/>
                  </a:cubicBezTo>
                  <a:cubicBezTo>
                    <a:pt x="11495075" y="20193"/>
                    <a:pt x="11743622" y="21971"/>
                    <a:pt x="12122838" y="44196"/>
                  </a:cubicBezTo>
                  <a:cubicBezTo>
                    <a:pt x="12502052" y="79205"/>
                    <a:pt x="12752633" y="45796"/>
                    <a:pt x="13297837" y="44196"/>
                  </a:cubicBezTo>
                  <a:cubicBezTo>
                    <a:pt x="13843041" y="43180"/>
                    <a:pt x="14828361" y="0"/>
                    <a:pt x="15341441" y="44196"/>
                  </a:cubicBezTo>
                  <a:cubicBezTo>
                    <a:pt x="15334029" y="446900"/>
                    <a:pt x="15363210" y="792990"/>
                    <a:pt x="15341441" y="1033252"/>
                  </a:cubicBezTo>
                  <a:cubicBezTo>
                    <a:pt x="15316588" y="1273514"/>
                    <a:pt x="15369433" y="1592596"/>
                    <a:pt x="15341441" y="1983479"/>
                  </a:cubicBezTo>
                  <a:cubicBezTo>
                    <a:pt x="14757576" y="1986527"/>
                    <a:pt x="14746966" y="1987162"/>
                    <a:pt x="14166442" y="1983479"/>
                  </a:cubicBezTo>
                  <a:cubicBezTo>
                    <a:pt x="13585919" y="1977696"/>
                    <a:pt x="13487954" y="1987162"/>
                    <a:pt x="12991443" y="1983479"/>
                  </a:cubicBezTo>
                  <a:cubicBezTo>
                    <a:pt x="12494930" y="1977696"/>
                    <a:pt x="12555396" y="1998592"/>
                    <a:pt x="12122983" y="1983479"/>
                  </a:cubicBezTo>
                  <a:cubicBezTo>
                    <a:pt x="11690570" y="1959691"/>
                    <a:pt x="11667459" y="1982897"/>
                    <a:pt x="11407721" y="1983479"/>
                  </a:cubicBezTo>
                  <a:cubicBezTo>
                    <a:pt x="11147982" y="1983860"/>
                    <a:pt x="11075599" y="1991480"/>
                    <a:pt x="10845802" y="1983479"/>
                  </a:cubicBezTo>
                  <a:cubicBezTo>
                    <a:pt x="10616006" y="1970894"/>
                    <a:pt x="10530685" y="1948488"/>
                    <a:pt x="10283883" y="1983479"/>
                  </a:cubicBezTo>
                  <a:cubicBezTo>
                    <a:pt x="10037081" y="2005704"/>
                    <a:pt x="9822837" y="1952289"/>
                    <a:pt x="9415424" y="1983479"/>
                  </a:cubicBezTo>
                  <a:cubicBezTo>
                    <a:pt x="9008011" y="2003291"/>
                    <a:pt x="8656993" y="2027040"/>
                    <a:pt x="8240424" y="1983479"/>
                  </a:cubicBezTo>
                  <a:cubicBezTo>
                    <a:pt x="7823854" y="1914880"/>
                    <a:pt x="7643766" y="1939486"/>
                    <a:pt x="7371964" y="1983479"/>
                  </a:cubicBezTo>
                  <a:cubicBezTo>
                    <a:pt x="7100162" y="2011419"/>
                    <a:pt x="6992022" y="1999989"/>
                    <a:pt x="6810046" y="1983479"/>
                  </a:cubicBezTo>
                  <a:cubicBezTo>
                    <a:pt x="6628068" y="1957491"/>
                    <a:pt x="5898999" y="1996941"/>
                    <a:pt x="5481702" y="1983479"/>
                  </a:cubicBezTo>
                  <a:cubicBezTo>
                    <a:pt x="5064406" y="1962292"/>
                    <a:pt x="4526906" y="2004942"/>
                    <a:pt x="4153359" y="1983479"/>
                  </a:cubicBezTo>
                  <a:cubicBezTo>
                    <a:pt x="3779812" y="1949689"/>
                    <a:pt x="3266004" y="1941086"/>
                    <a:pt x="2825016" y="1983479"/>
                  </a:cubicBezTo>
                  <a:cubicBezTo>
                    <a:pt x="2384027" y="2010403"/>
                    <a:pt x="2197835" y="2000878"/>
                    <a:pt x="1650016" y="1983479"/>
                  </a:cubicBezTo>
                  <a:cubicBezTo>
                    <a:pt x="1102196" y="1956090"/>
                    <a:pt x="494492" y="2016753"/>
                    <a:pt x="15132" y="1983479"/>
                  </a:cubicBezTo>
                  <a:cubicBezTo>
                    <a:pt x="27486" y="1638008"/>
                    <a:pt x="3302" y="1411349"/>
                    <a:pt x="15132" y="1052657"/>
                  </a:cubicBezTo>
                  <a:cubicBezTo>
                    <a:pt x="28649" y="693964"/>
                    <a:pt x="0" y="249249"/>
                    <a:pt x="14986" y="4419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Freeform 6"/>
            <p:cNvSpPr/>
            <p:nvPr/>
          </p:nvSpPr>
          <p:spPr>
            <a:xfrm>
              <a:off x="-42323" y="-445325"/>
              <a:ext cx="15369180" cy="2020055"/>
            </a:xfrm>
            <a:custGeom>
              <a:avLst/>
              <a:gdLst/>
              <a:ahLst/>
              <a:cxnLst/>
              <a:rect l="l" t="t" r="r" b="b"/>
              <a:pathLst>
                <a:path w="15369179" h="2020055">
                  <a:moveTo>
                    <a:pt x="14859" y="36195"/>
                  </a:moveTo>
                  <a:cubicBezTo>
                    <a:pt x="201342" y="56200"/>
                    <a:pt x="499016" y="30988"/>
                    <a:pt x="730121" y="36195"/>
                  </a:cubicBezTo>
                  <a:cubicBezTo>
                    <a:pt x="961225" y="44397"/>
                    <a:pt x="1180266" y="84007"/>
                    <a:pt x="1598580" y="36195"/>
                  </a:cubicBezTo>
                  <a:cubicBezTo>
                    <a:pt x="2016894" y="5842"/>
                    <a:pt x="2075761" y="25019"/>
                    <a:pt x="2467040" y="36195"/>
                  </a:cubicBezTo>
                  <a:cubicBezTo>
                    <a:pt x="2858319" y="53800"/>
                    <a:pt x="2963115" y="8128"/>
                    <a:pt x="3335499" y="36195"/>
                  </a:cubicBezTo>
                  <a:cubicBezTo>
                    <a:pt x="3707883" y="80406"/>
                    <a:pt x="4150325" y="93210"/>
                    <a:pt x="4510499" y="36195"/>
                  </a:cubicBezTo>
                  <a:cubicBezTo>
                    <a:pt x="4870673" y="0"/>
                    <a:pt x="4981430" y="73805"/>
                    <a:pt x="5225761" y="36195"/>
                  </a:cubicBezTo>
                  <a:cubicBezTo>
                    <a:pt x="5470093" y="12319"/>
                    <a:pt x="5737389" y="54800"/>
                    <a:pt x="6094221" y="36195"/>
                  </a:cubicBezTo>
                  <a:cubicBezTo>
                    <a:pt x="6451052" y="24384"/>
                    <a:pt x="6660063" y="0"/>
                    <a:pt x="6962680" y="36195"/>
                  </a:cubicBezTo>
                  <a:cubicBezTo>
                    <a:pt x="7265296" y="93210"/>
                    <a:pt x="7431285" y="38796"/>
                    <a:pt x="7677942" y="36195"/>
                  </a:cubicBezTo>
                  <a:cubicBezTo>
                    <a:pt x="7924599" y="34544"/>
                    <a:pt x="8037245" y="23241"/>
                    <a:pt x="8239861" y="36195"/>
                  </a:cubicBezTo>
                  <a:cubicBezTo>
                    <a:pt x="8442477" y="56600"/>
                    <a:pt x="8791750" y="16383"/>
                    <a:pt x="9108320" y="36195"/>
                  </a:cubicBezTo>
                  <a:cubicBezTo>
                    <a:pt x="9424889" y="67403"/>
                    <a:pt x="9907157" y="73405"/>
                    <a:pt x="10436663" y="36195"/>
                  </a:cubicBezTo>
                  <a:cubicBezTo>
                    <a:pt x="10966170" y="12573"/>
                    <a:pt x="10886954" y="11811"/>
                    <a:pt x="11305123" y="36195"/>
                  </a:cubicBezTo>
                  <a:cubicBezTo>
                    <a:pt x="11723291" y="74605"/>
                    <a:pt x="11962390" y="30988"/>
                    <a:pt x="12173583" y="36195"/>
                  </a:cubicBezTo>
                  <a:cubicBezTo>
                    <a:pt x="12384774" y="44397"/>
                    <a:pt x="12719077" y="19558"/>
                    <a:pt x="12888844" y="36195"/>
                  </a:cubicBezTo>
                  <a:cubicBezTo>
                    <a:pt x="13058612" y="62402"/>
                    <a:pt x="13700472" y="34925"/>
                    <a:pt x="14217187" y="36195"/>
                  </a:cubicBezTo>
                  <a:cubicBezTo>
                    <a:pt x="14733902" y="38196"/>
                    <a:pt x="14992332" y="58401"/>
                    <a:pt x="15341170" y="36195"/>
                  </a:cubicBezTo>
                  <a:cubicBezTo>
                    <a:pt x="15317334" y="482110"/>
                    <a:pt x="15309194" y="656755"/>
                    <a:pt x="15341170" y="986441"/>
                  </a:cubicBezTo>
                  <a:cubicBezTo>
                    <a:pt x="15369179" y="1316126"/>
                    <a:pt x="15367655" y="1707027"/>
                    <a:pt x="15341170" y="1975478"/>
                  </a:cubicBezTo>
                  <a:cubicBezTo>
                    <a:pt x="15065588" y="2020055"/>
                    <a:pt x="14534484" y="2015991"/>
                    <a:pt x="14319367" y="1975478"/>
                  </a:cubicBezTo>
                  <a:cubicBezTo>
                    <a:pt x="14104250" y="1911680"/>
                    <a:pt x="13859338" y="1993131"/>
                    <a:pt x="13604105" y="1975478"/>
                  </a:cubicBezTo>
                  <a:cubicBezTo>
                    <a:pt x="13348873" y="1947689"/>
                    <a:pt x="13055268" y="1916081"/>
                    <a:pt x="12735646" y="1975478"/>
                  </a:cubicBezTo>
                  <a:cubicBezTo>
                    <a:pt x="12416025" y="2013197"/>
                    <a:pt x="11876344" y="1970695"/>
                    <a:pt x="11407303" y="1975478"/>
                  </a:cubicBezTo>
                  <a:cubicBezTo>
                    <a:pt x="10938262" y="1978526"/>
                    <a:pt x="10597855" y="1990591"/>
                    <a:pt x="10078959" y="1975478"/>
                  </a:cubicBezTo>
                  <a:cubicBezTo>
                    <a:pt x="9560065" y="1951690"/>
                    <a:pt x="9102216" y="1975096"/>
                    <a:pt x="8750616" y="1975478"/>
                  </a:cubicBezTo>
                  <a:cubicBezTo>
                    <a:pt x="8399018" y="1975732"/>
                    <a:pt x="7935355" y="1976113"/>
                    <a:pt x="7575616" y="1975478"/>
                  </a:cubicBezTo>
                  <a:cubicBezTo>
                    <a:pt x="7215878" y="1974496"/>
                    <a:pt x="7011371" y="1985511"/>
                    <a:pt x="6860354" y="1975478"/>
                  </a:cubicBezTo>
                  <a:cubicBezTo>
                    <a:pt x="6709336" y="1959692"/>
                    <a:pt x="6044075" y="1955891"/>
                    <a:pt x="5532011" y="1975478"/>
                  </a:cubicBezTo>
                  <a:cubicBezTo>
                    <a:pt x="5019947" y="1987924"/>
                    <a:pt x="5039278" y="1938487"/>
                    <a:pt x="4816749" y="1975478"/>
                  </a:cubicBezTo>
                  <a:cubicBezTo>
                    <a:pt x="4594220" y="1998973"/>
                    <a:pt x="4277069" y="1963493"/>
                    <a:pt x="4101488" y="1975478"/>
                  </a:cubicBezTo>
                  <a:cubicBezTo>
                    <a:pt x="3925906" y="1983098"/>
                    <a:pt x="3708610" y="2004688"/>
                    <a:pt x="3386226" y="1975478"/>
                  </a:cubicBezTo>
                  <a:cubicBezTo>
                    <a:pt x="3063842" y="1929484"/>
                    <a:pt x="2500179" y="2000370"/>
                    <a:pt x="2211226" y="1975478"/>
                  </a:cubicBezTo>
                  <a:cubicBezTo>
                    <a:pt x="1922272" y="1936286"/>
                    <a:pt x="1695819" y="1917281"/>
                    <a:pt x="1189423" y="1975478"/>
                  </a:cubicBezTo>
                  <a:cubicBezTo>
                    <a:pt x="683028" y="2012435"/>
                    <a:pt x="516458" y="1929884"/>
                    <a:pt x="14478" y="1975478"/>
                  </a:cubicBezTo>
                  <a:cubicBezTo>
                    <a:pt x="0" y="1762441"/>
                    <a:pt x="30993" y="1323128"/>
                    <a:pt x="14859" y="1064061"/>
                  </a:cubicBezTo>
                  <a:cubicBezTo>
                    <a:pt x="762" y="804994"/>
                    <a:pt x="14605" y="297463"/>
                    <a:pt x="14859" y="36195"/>
                  </a:cubicBezTo>
                  <a:close/>
                </a:path>
              </a:pathLst>
            </a:custGeom>
            <a:solidFill>
              <a:srgbClr val="215968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7"/>
            <p:cNvSpPr/>
            <p:nvPr/>
          </p:nvSpPr>
          <p:spPr>
            <a:xfrm>
              <a:off x="-7874" y="-33274"/>
              <a:ext cx="15351399" cy="2010403"/>
            </a:xfrm>
            <a:custGeom>
              <a:avLst/>
              <a:gdLst/>
              <a:ahLst/>
              <a:cxnLst/>
              <a:rect l="l" t="t" r="r" b="b"/>
              <a:pathLst>
                <a:path w="15351399" h="2010403">
                  <a:moveTo>
                    <a:pt x="8165" y="31750"/>
                  </a:moveTo>
                  <a:cubicBezTo>
                    <a:pt x="188979" y="77085"/>
                    <a:pt x="468630" y="62882"/>
                    <a:pt x="772990" y="47278"/>
                  </a:cubicBezTo>
                  <a:cubicBezTo>
                    <a:pt x="957293" y="37875"/>
                    <a:pt x="1150607" y="29845"/>
                    <a:pt x="1336217" y="31750"/>
                  </a:cubicBezTo>
                  <a:lnTo>
                    <a:pt x="1336217" y="33274"/>
                  </a:lnTo>
                  <a:lnTo>
                    <a:pt x="1336217" y="31750"/>
                  </a:lnTo>
                  <a:cubicBezTo>
                    <a:pt x="1585927" y="34674"/>
                    <a:pt x="1742467" y="32385"/>
                    <a:pt x="1868194" y="30861"/>
                  </a:cubicBezTo>
                  <a:cubicBezTo>
                    <a:pt x="1952787" y="29845"/>
                    <a:pt x="2023427" y="28956"/>
                    <a:pt x="2099299" y="29718"/>
                  </a:cubicBezTo>
                  <a:cubicBezTo>
                    <a:pt x="2132874" y="30099"/>
                    <a:pt x="2167467" y="30734"/>
                    <a:pt x="2204677" y="31750"/>
                  </a:cubicBezTo>
                  <a:lnTo>
                    <a:pt x="2204677" y="33274"/>
                  </a:lnTo>
                  <a:lnTo>
                    <a:pt x="2204677" y="31750"/>
                  </a:lnTo>
                  <a:cubicBezTo>
                    <a:pt x="2323863" y="36275"/>
                    <a:pt x="2450462" y="34274"/>
                    <a:pt x="2605840" y="32385"/>
                  </a:cubicBezTo>
                  <a:cubicBezTo>
                    <a:pt x="2771392" y="30734"/>
                    <a:pt x="2969648" y="28702"/>
                    <a:pt x="3226479" y="31750"/>
                  </a:cubicBezTo>
                  <a:lnTo>
                    <a:pt x="3226479" y="33274"/>
                  </a:lnTo>
                  <a:lnTo>
                    <a:pt x="3226479" y="31750"/>
                  </a:lnTo>
                  <a:cubicBezTo>
                    <a:pt x="3537526" y="36675"/>
                    <a:pt x="3579096" y="35074"/>
                    <a:pt x="3629096" y="33147"/>
                  </a:cubicBezTo>
                  <a:cubicBezTo>
                    <a:pt x="3659183" y="32385"/>
                    <a:pt x="3692177" y="31623"/>
                    <a:pt x="3788398" y="31750"/>
                  </a:cubicBezTo>
                  <a:cubicBezTo>
                    <a:pt x="3861799" y="31877"/>
                    <a:pt x="3951334" y="35675"/>
                    <a:pt x="4052642" y="41076"/>
                  </a:cubicBezTo>
                  <a:cubicBezTo>
                    <a:pt x="4184619" y="48078"/>
                    <a:pt x="4336654" y="56080"/>
                    <a:pt x="4499299" y="56280"/>
                  </a:cubicBezTo>
                  <a:cubicBezTo>
                    <a:pt x="4647555" y="56480"/>
                    <a:pt x="4804677" y="50278"/>
                    <a:pt x="4963253" y="31877"/>
                  </a:cubicBezTo>
                  <a:lnTo>
                    <a:pt x="4963398" y="33474"/>
                  </a:lnTo>
                  <a:lnTo>
                    <a:pt x="4963253" y="31877"/>
                  </a:lnTo>
                  <a:cubicBezTo>
                    <a:pt x="5198718" y="13716"/>
                    <a:pt x="5384038" y="21209"/>
                    <a:pt x="5586073" y="29337"/>
                  </a:cubicBezTo>
                  <a:cubicBezTo>
                    <a:pt x="5784183" y="39676"/>
                    <a:pt x="5998282" y="53479"/>
                    <a:pt x="6291596" y="31877"/>
                  </a:cubicBezTo>
                  <a:lnTo>
                    <a:pt x="6291741" y="33474"/>
                  </a:lnTo>
                  <a:lnTo>
                    <a:pt x="6291596" y="31877"/>
                  </a:lnTo>
                  <a:cubicBezTo>
                    <a:pt x="6607584" y="16510"/>
                    <a:pt x="6742468" y="23495"/>
                    <a:pt x="6871247" y="30226"/>
                  </a:cubicBezTo>
                  <a:cubicBezTo>
                    <a:pt x="6984038" y="37675"/>
                    <a:pt x="7092032" y="46477"/>
                    <a:pt x="7313399" y="31877"/>
                  </a:cubicBezTo>
                  <a:lnTo>
                    <a:pt x="7313544" y="33474"/>
                  </a:lnTo>
                  <a:lnTo>
                    <a:pt x="7313399" y="31877"/>
                  </a:lnTo>
                  <a:cubicBezTo>
                    <a:pt x="7787526" y="10795"/>
                    <a:pt x="8064707" y="0"/>
                    <a:pt x="8641887" y="31877"/>
                  </a:cubicBezTo>
                  <a:lnTo>
                    <a:pt x="8641742" y="33474"/>
                  </a:lnTo>
                  <a:lnTo>
                    <a:pt x="8641887" y="31877"/>
                  </a:lnTo>
                  <a:cubicBezTo>
                    <a:pt x="9014126" y="63482"/>
                    <a:pt x="9071684" y="46277"/>
                    <a:pt x="9109474" y="35074"/>
                  </a:cubicBezTo>
                  <a:cubicBezTo>
                    <a:pt x="9128224" y="30861"/>
                    <a:pt x="9142323" y="28321"/>
                    <a:pt x="9186073" y="30734"/>
                  </a:cubicBezTo>
                  <a:cubicBezTo>
                    <a:pt x="9191597" y="30988"/>
                    <a:pt x="9197411" y="31369"/>
                    <a:pt x="9203951" y="31877"/>
                  </a:cubicBezTo>
                  <a:lnTo>
                    <a:pt x="9203806" y="33474"/>
                  </a:lnTo>
                  <a:lnTo>
                    <a:pt x="9203951" y="31877"/>
                  </a:lnTo>
                  <a:cubicBezTo>
                    <a:pt x="9271102" y="38675"/>
                    <a:pt x="9391742" y="34674"/>
                    <a:pt x="9547846" y="30988"/>
                  </a:cubicBezTo>
                  <a:cubicBezTo>
                    <a:pt x="9770666" y="26289"/>
                    <a:pt x="10065435" y="20193"/>
                    <a:pt x="10378952" y="31877"/>
                  </a:cubicBezTo>
                  <a:lnTo>
                    <a:pt x="10378806" y="33474"/>
                  </a:lnTo>
                  <a:lnTo>
                    <a:pt x="10378952" y="31877"/>
                  </a:lnTo>
                  <a:cubicBezTo>
                    <a:pt x="10386509" y="32131"/>
                    <a:pt x="10393922" y="32385"/>
                    <a:pt x="10401335" y="32766"/>
                  </a:cubicBezTo>
                  <a:cubicBezTo>
                    <a:pt x="10408457" y="33020"/>
                    <a:pt x="10415579" y="33274"/>
                    <a:pt x="10422701" y="33674"/>
                  </a:cubicBezTo>
                  <a:cubicBezTo>
                    <a:pt x="10917324" y="62882"/>
                    <a:pt x="11013545" y="67683"/>
                    <a:pt x="11247266" y="31877"/>
                  </a:cubicBezTo>
                  <a:lnTo>
                    <a:pt x="11247411" y="33474"/>
                  </a:lnTo>
                  <a:lnTo>
                    <a:pt x="11247266" y="31877"/>
                  </a:lnTo>
                  <a:cubicBezTo>
                    <a:pt x="11488109" y="7874"/>
                    <a:pt x="11736801" y="9652"/>
                    <a:pt x="12116161" y="31877"/>
                  </a:cubicBezTo>
                  <a:lnTo>
                    <a:pt x="12116016" y="33474"/>
                  </a:lnTo>
                  <a:lnTo>
                    <a:pt x="12116161" y="31877"/>
                  </a:lnTo>
                  <a:cubicBezTo>
                    <a:pt x="12358748" y="53479"/>
                    <a:pt x="12548719" y="47878"/>
                    <a:pt x="12796976" y="40476"/>
                  </a:cubicBezTo>
                  <a:cubicBezTo>
                    <a:pt x="12936655" y="36275"/>
                    <a:pt x="13094795" y="32258"/>
                    <a:pt x="13291161" y="31877"/>
                  </a:cubicBezTo>
                  <a:lnTo>
                    <a:pt x="13291161" y="33474"/>
                  </a:lnTo>
                  <a:lnTo>
                    <a:pt x="13291161" y="31877"/>
                  </a:lnTo>
                  <a:cubicBezTo>
                    <a:pt x="13454680" y="31623"/>
                    <a:pt x="13657876" y="27432"/>
                    <a:pt x="13875900" y="23114"/>
                  </a:cubicBezTo>
                  <a:cubicBezTo>
                    <a:pt x="14128662" y="18034"/>
                    <a:pt x="14401772" y="12573"/>
                    <a:pt x="14656423" y="12065"/>
                  </a:cubicBezTo>
                  <a:cubicBezTo>
                    <a:pt x="14914563" y="11557"/>
                    <a:pt x="15153953" y="16383"/>
                    <a:pt x="15334889" y="31877"/>
                  </a:cubicBezTo>
                  <a:cubicBezTo>
                    <a:pt x="15335777" y="32004"/>
                    <a:pt x="15336286" y="32639"/>
                    <a:pt x="15336286" y="33674"/>
                  </a:cubicBezTo>
                  <a:cubicBezTo>
                    <a:pt x="15333314" y="206719"/>
                    <a:pt x="15337176" y="369161"/>
                    <a:pt x="15340476" y="517599"/>
                  </a:cubicBezTo>
                  <a:cubicBezTo>
                    <a:pt x="15343271" y="641831"/>
                    <a:pt x="15345811" y="756061"/>
                    <a:pt x="15344160" y="857887"/>
                  </a:cubicBezTo>
                  <a:cubicBezTo>
                    <a:pt x="15343271" y="917303"/>
                    <a:pt x="15340857" y="972517"/>
                    <a:pt x="15336286" y="1023130"/>
                  </a:cubicBezTo>
                  <a:lnTo>
                    <a:pt x="15334762" y="1022730"/>
                  </a:lnTo>
                  <a:lnTo>
                    <a:pt x="15336286" y="1023130"/>
                  </a:lnTo>
                  <a:cubicBezTo>
                    <a:pt x="15325173" y="1133158"/>
                    <a:pt x="15330841" y="1259791"/>
                    <a:pt x="15337048" y="1402628"/>
                  </a:cubicBezTo>
                  <a:cubicBezTo>
                    <a:pt x="15343778" y="1570872"/>
                    <a:pt x="15351399" y="1761521"/>
                    <a:pt x="15336286" y="1973065"/>
                  </a:cubicBezTo>
                  <a:cubicBezTo>
                    <a:pt x="15336159" y="1973827"/>
                    <a:pt x="15335524" y="1974462"/>
                    <a:pt x="15334762" y="1974462"/>
                  </a:cubicBezTo>
                  <a:cubicBezTo>
                    <a:pt x="15287237" y="1974716"/>
                    <a:pt x="15243487" y="1974970"/>
                    <a:pt x="15202936" y="1975224"/>
                  </a:cubicBezTo>
                  <a:cubicBezTo>
                    <a:pt x="15167907" y="1975351"/>
                    <a:pt x="15135202" y="1975605"/>
                    <a:pt x="15104534" y="1975732"/>
                  </a:cubicBezTo>
                  <a:cubicBezTo>
                    <a:pt x="14734476" y="1977637"/>
                    <a:pt x="14652208" y="1977637"/>
                    <a:pt x="14159767" y="1974462"/>
                  </a:cubicBezTo>
                  <a:lnTo>
                    <a:pt x="14159767" y="1972938"/>
                  </a:lnTo>
                  <a:lnTo>
                    <a:pt x="14159767" y="1974462"/>
                  </a:lnTo>
                  <a:cubicBezTo>
                    <a:pt x="13864272" y="1972557"/>
                    <a:pt x="13693922" y="1973573"/>
                    <a:pt x="13532295" y="1974462"/>
                  </a:cubicBezTo>
                  <a:cubicBezTo>
                    <a:pt x="13386656" y="1975351"/>
                    <a:pt x="13248139" y="1976113"/>
                    <a:pt x="13031713" y="1974716"/>
                  </a:cubicBezTo>
                  <a:cubicBezTo>
                    <a:pt x="13016452" y="1974589"/>
                    <a:pt x="13000754" y="1974462"/>
                    <a:pt x="12984621" y="1974335"/>
                  </a:cubicBezTo>
                  <a:cubicBezTo>
                    <a:pt x="12765725" y="1972684"/>
                    <a:pt x="12655114" y="1975478"/>
                    <a:pt x="12562819" y="1977764"/>
                  </a:cubicBezTo>
                  <a:cubicBezTo>
                    <a:pt x="12496684" y="1979415"/>
                    <a:pt x="12439853" y="1980812"/>
                    <a:pt x="12359475" y="1980177"/>
                  </a:cubicBezTo>
                  <a:cubicBezTo>
                    <a:pt x="12297411" y="1979669"/>
                    <a:pt x="12221394" y="1978018"/>
                    <a:pt x="12116161" y="1974335"/>
                  </a:cubicBezTo>
                  <a:cubicBezTo>
                    <a:pt x="11829533" y="1959572"/>
                    <a:pt x="11722847" y="1964573"/>
                    <a:pt x="11607731" y="1969775"/>
                  </a:cubicBezTo>
                  <a:cubicBezTo>
                    <a:pt x="11549155" y="1972375"/>
                    <a:pt x="11488545" y="1974208"/>
                    <a:pt x="11400900" y="1974335"/>
                  </a:cubicBezTo>
                  <a:lnTo>
                    <a:pt x="11400900" y="1972811"/>
                  </a:lnTo>
                  <a:lnTo>
                    <a:pt x="11400900" y="1974335"/>
                  </a:lnTo>
                  <a:cubicBezTo>
                    <a:pt x="11307585" y="1974462"/>
                    <a:pt x="11238399" y="1975478"/>
                    <a:pt x="11177353" y="1976494"/>
                  </a:cubicBezTo>
                  <a:cubicBezTo>
                    <a:pt x="11129242" y="1977256"/>
                    <a:pt x="11086219" y="1977891"/>
                    <a:pt x="11040580" y="1978018"/>
                  </a:cubicBezTo>
                  <a:cubicBezTo>
                    <a:pt x="10982876" y="1978145"/>
                    <a:pt x="10920957" y="1977256"/>
                    <a:pt x="10838835" y="1974462"/>
                  </a:cubicBezTo>
                  <a:lnTo>
                    <a:pt x="10838835" y="1972938"/>
                  </a:lnTo>
                  <a:lnTo>
                    <a:pt x="10838835" y="1974462"/>
                  </a:lnTo>
                  <a:cubicBezTo>
                    <a:pt x="10785929" y="1972684"/>
                    <a:pt x="10740579" y="1969374"/>
                    <a:pt x="10699300" y="1966174"/>
                  </a:cubicBezTo>
                  <a:cubicBezTo>
                    <a:pt x="10664562" y="1963573"/>
                    <a:pt x="10632585" y="1961172"/>
                    <a:pt x="10601190" y="1959372"/>
                  </a:cubicBezTo>
                  <a:cubicBezTo>
                    <a:pt x="10507731" y="1954370"/>
                    <a:pt x="10419213" y="1955371"/>
                    <a:pt x="10277208" y="1974462"/>
                  </a:cubicBezTo>
                  <a:lnTo>
                    <a:pt x="10277062" y="1972938"/>
                  </a:lnTo>
                  <a:lnTo>
                    <a:pt x="10277208" y="1974462"/>
                  </a:lnTo>
                  <a:cubicBezTo>
                    <a:pt x="10157149" y="1985257"/>
                    <a:pt x="10044794" y="1980939"/>
                    <a:pt x="9914417" y="1975859"/>
                  </a:cubicBezTo>
                  <a:cubicBezTo>
                    <a:pt x="9776335" y="1969374"/>
                    <a:pt x="9618050" y="1959572"/>
                    <a:pt x="9408603" y="1974462"/>
                  </a:cubicBezTo>
                  <a:cubicBezTo>
                    <a:pt x="9372556" y="1976240"/>
                    <a:pt x="9336946" y="1978018"/>
                    <a:pt x="9301626" y="1979796"/>
                  </a:cubicBezTo>
                  <a:cubicBezTo>
                    <a:pt x="9267033" y="1981574"/>
                    <a:pt x="9232875" y="1983225"/>
                    <a:pt x="9198864" y="1984876"/>
                  </a:cubicBezTo>
                  <a:cubicBezTo>
                    <a:pt x="8876044" y="2000497"/>
                    <a:pt x="8577062" y="2010403"/>
                    <a:pt x="8233167" y="1974462"/>
                  </a:cubicBezTo>
                  <a:cubicBezTo>
                    <a:pt x="7816742" y="1906958"/>
                    <a:pt x="7636800" y="1931565"/>
                    <a:pt x="7365143" y="1974462"/>
                  </a:cubicBezTo>
                  <a:lnTo>
                    <a:pt x="7364998" y="1972938"/>
                  </a:lnTo>
                  <a:lnTo>
                    <a:pt x="7365143" y="1974462"/>
                  </a:lnTo>
                  <a:cubicBezTo>
                    <a:pt x="7100608" y="2001640"/>
                    <a:pt x="6991015" y="1991607"/>
                    <a:pt x="6817613" y="1975859"/>
                  </a:cubicBezTo>
                  <a:cubicBezTo>
                    <a:pt x="6812672" y="1975351"/>
                    <a:pt x="6807730" y="1974970"/>
                    <a:pt x="6802788" y="1974462"/>
                  </a:cubicBezTo>
                  <a:cubicBezTo>
                    <a:pt x="6712236" y="1962573"/>
                    <a:pt x="6486363" y="1967774"/>
                    <a:pt x="6230550" y="1973319"/>
                  </a:cubicBezTo>
                  <a:cubicBezTo>
                    <a:pt x="5972555" y="1977129"/>
                    <a:pt x="5684329" y="1981320"/>
                    <a:pt x="5474590" y="1974589"/>
                  </a:cubicBezTo>
                  <a:cubicBezTo>
                    <a:pt x="5280985" y="1965974"/>
                    <a:pt x="5061509" y="1972557"/>
                    <a:pt x="4844357" y="1976621"/>
                  </a:cubicBezTo>
                  <a:cubicBezTo>
                    <a:pt x="4632294" y="1980685"/>
                    <a:pt x="4422410" y="1984622"/>
                    <a:pt x="4241596" y="1978780"/>
                  </a:cubicBezTo>
                  <a:cubicBezTo>
                    <a:pt x="4208747" y="1977764"/>
                    <a:pt x="4176916" y="1976367"/>
                    <a:pt x="4146247" y="1974589"/>
                  </a:cubicBezTo>
                  <a:cubicBezTo>
                    <a:pt x="3772700" y="1941967"/>
                    <a:pt x="3259038" y="1933365"/>
                    <a:pt x="2818194" y="1974589"/>
                  </a:cubicBezTo>
                  <a:cubicBezTo>
                    <a:pt x="2411944" y="1999481"/>
                    <a:pt x="2221828" y="1993258"/>
                    <a:pt x="1766159" y="1978526"/>
                  </a:cubicBezTo>
                  <a:cubicBezTo>
                    <a:pt x="1727061" y="1977256"/>
                    <a:pt x="1686217" y="1975986"/>
                    <a:pt x="1642903" y="1974589"/>
                  </a:cubicBezTo>
                  <a:cubicBezTo>
                    <a:pt x="1395374" y="1963373"/>
                    <a:pt x="1135781" y="1972684"/>
                    <a:pt x="881130" y="1978653"/>
                  </a:cubicBezTo>
                  <a:cubicBezTo>
                    <a:pt x="636363" y="1984368"/>
                    <a:pt x="396392" y="1989956"/>
                    <a:pt x="176479" y="1982844"/>
                  </a:cubicBezTo>
                  <a:cubicBezTo>
                    <a:pt x="118775" y="1981066"/>
                    <a:pt x="62525" y="1978272"/>
                    <a:pt x="7874" y="1974589"/>
                  </a:cubicBezTo>
                  <a:cubicBezTo>
                    <a:pt x="6985" y="1974462"/>
                    <a:pt x="6350" y="1973827"/>
                    <a:pt x="6477" y="1972938"/>
                  </a:cubicBezTo>
                  <a:cubicBezTo>
                    <a:pt x="12380" y="1803532"/>
                    <a:pt x="9182" y="1662695"/>
                    <a:pt x="6223" y="1520459"/>
                  </a:cubicBezTo>
                  <a:cubicBezTo>
                    <a:pt x="3429" y="1376221"/>
                    <a:pt x="508" y="1230784"/>
                    <a:pt x="6096" y="1053138"/>
                  </a:cubicBezTo>
                  <a:cubicBezTo>
                    <a:pt x="6223" y="1049537"/>
                    <a:pt x="6350" y="1045936"/>
                    <a:pt x="6477" y="1042335"/>
                  </a:cubicBezTo>
                  <a:lnTo>
                    <a:pt x="8019" y="1042535"/>
                  </a:lnTo>
                  <a:lnTo>
                    <a:pt x="6477" y="1042335"/>
                  </a:lnTo>
                  <a:cubicBezTo>
                    <a:pt x="12961" y="863889"/>
                    <a:pt x="8746" y="664237"/>
                    <a:pt x="5334" y="483190"/>
                  </a:cubicBezTo>
                  <a:cubicBezTo>
                    <a:pt x="2540" y="333352"/>
                    <a:pt x="0" y="196516"/>
                    <a:pt x="3429" y="95090"/>
                  </a:cubicBezTo>
                  <a:cubicBezTo>
                    <a:pt x="4191" y="72884"/>
                    <a:pt x="5207" y="52279"/>
                    <a:pt x="6604" y="33674"/>
                  </a:cubicBezTo>
                  <a:cubicBezTo>
                    <a:pt x="6604" y="33147"/>
                    <a:pt x="6858" y="32639"/>
                    <a:pt x="7239" y="32385"/>
                  </a:cubicBezTo>
                  <a:cubicBezTo>
                    <a:pt x="7620" y="32131"/>
                    <a:pt x="8019" y="32004"/>
                    <a:pt x="8601" y="32131"/>
                  </a:cubicBezTo>
                  <a:moveTo>
                    <a:pt x="7620" y="35675"/>
                  </a:moveTo>
                  <a:lnTo>
                    <a:pt x="7874" y="33274"/>
                  </a:lnTo>
                  <a:lnTo>
                    <a:pt x="9618" y="33474"/>
                  </a:lnTo>
                  <a:cubicBezTo>
                    <a:pt x="8165" y="52079"/>
                    <a:pt x="7112" y="72484"/>
                    <a:pt x="6350" y="94690"/>
                  </a:cubicBezTo>
                  <a:cubicBezTo>
                    <a:pt x="3048" y="195716"/>
                    <a:pt x="5588" y="332551"/>
                    <a:pt x="8310" y="482190"/>
                  </a:cubicBezTo>
                  <a:cubicBezTo>
                    <a:pt x="12234" y="663237"/>
                    <a:pt x="16450" y="863088"/>
                    <a:pt x="9618" y="1041735"/>
                  </a:cubicBezTo>
                  <a:cubicBezTo>
                    <a:pt x="9473" y="1045336"/>
                    <a:pt x="9327" y="1048937"/>
                    <a:pt x="9182" y="1052537"/>
                  </a:cubicBezTo>
                  <a:cubicBezTo>
                    <a:pt x="3429" y="1229983"/>
                    <a:pt x="6350" y="1375221"/>
                    <a:pt x="9327" y="1519458"/>
                  </a:cubicBezTo>
                  <a:cubicBezTo>
                    <a:pt x="12525" y="1661495"/>
                    <a:pt x="15723" y="1802731"/>
                    <a:pt x="9618" y="1972557"/>
                  </a:cubicBezTo>
                  <a:lnTo>
                    <a:pt x="7874" y="1972557"/>
                  </a:lnTo>
                  <a:lnTo>
                    <a:pt x="8019" y="1970175"/>
                  </a:lnTo>
                  <a:cubicBezTo>
                    <a:pt x="62525" y="1974843"/>
                    <a:pt x="118775" y="1977510"/>
                    <a:pt x="176479" y="1979288"/>
                  </a:cubicBezTo>
                  <a:cubicBezTo>
                    <a:pt x="396246" y="1986273"/>
                    <a:pt x="636072" y="1980685"/>
                    <a:pt x="880839" y="1975097"/>
                  </a:cubicBezTo>
                  <a:cubicBezTo>
                    <a:pt x="1135491" y="1967174"/>
                    <a:pt x="1395229" y="1957772"/>
                    <a:pt x="1642758" y="1970175"/>
                  </a:cubicBezTo>
                  <a:lnTo>
                    <a:pt x="1642758" y="1972557"/>
                  </a:lnTo>
                  <a:lnTo>
                    <a:pt x="1642758" y="1970175"/>
                  </a:lnTo>
                  <a:cubicBezTo>
                    <a:pt x="1685927" y="1972375"/>
                    <a:pt x="1726915" y="1973700"/>
                    <a:pt x="1766014" y="1974970"/>
                  </a:cubicBezTo>
                  <a:cubicBezTo>
                    <a:pt x="2221537" y="1989702"/>
                    <a:pt x="2411653" y="1995798"/>
                    <a:pt x="2817613" y="1970175"/>
                  </a:cubicBezTo>
                  <a:lnTo>
                    <a:pt x="2817758" y="1972557"/>
                  </a:lnTo>
                  <a:lnTo>
                    <a:pt x="2817613" y="1970175"/>
                  </a:lnTo>
                  <a:cubicBezTo>
                    <a:pt x="3258601" y="1927564"/>
                    <a:pt x="3772555" y="1936366"/>
                    <a:pt x="4146247" y="1970175"/>
                  </a:cubicBezTo>
                  <a:lnTo>
                    <a:pt x="4146101" y="1972557"/>
                  </a:lnTo>
                  <a:lnTo>
                    <a:pt x="4146247" y="1970175"/>
                  </a:lnTo>
                  <a:cubicBezTo>
                    <a:pt x="4176915" y="1972811"/>
                    <a:pt x="4208747" y="1974208"/>
                    <a:pt x="4241596" y="1975224"/>
                  </a:cubicBezTo>
                  <a:cubicBezTo>
                    <a:pt x="4422264" y="1981066"/>
                    <a:pt x="4632003" y="1977129"/>
                    <a:pt x="4844212" y="1973065"/>
                  </a:cubicBezTo>
                  <a:cubicBezTo>
                    <a:pt x="5061218" y="1966974"/>
                    <a:pt x="5280840" y="1960372"/>
                    <a:pt x="5474590" y="1970175"/>
                  </a:cubicBezTo>
                  <a:lnTo>
                    <a:pt x="5474590" y="1972557"/>
                  </a:lnTo>
                  <a:lnTo>
                    <a:pt x="5474590" y="1970175"/>
                  </a:lnTo>
                  <a:cubicBezTo>
                    <a:pt x="5684183" y="1977764"/>
                    <a:pt x="5972265" y="1973573"/>
                    <a:pt x="6230259" y="1968174"/>
                  </a:cubicBezTo>
                  <a:cubicBezTo>
                    <a:pt x="6485927" y="1962373"/>
                    <a:pt x="6712236" y="1957171"/>
                    <a:pt x="6802934" y="1970175"/>
                  </a:cubicBezTo>
                  <a:lnTo>
                    <a:pt x="6802788" y="1972557"/>
                  </a:lnTo>
                  <a:lnTo>
                    <a:pt x="6802934" y="1970175"/>
                  </a:lnTo>
                  <a:cubicBezTo>
                    <a:pt x="6807875" y="1970975"/>
                    <a:pt x="6812817" y="1971575"/>
                    <a:pt x="6817759" y="1972375"/>
                  </a:cubicBezTo>
                  <a:cubicBezTo>
                    <a:pt x="6991015" y="1988178"/>
                    <a:pt x="7100317" y="1998211"/>
                    <a:pt x="7364561" y="1970175"/>
                  </a:cubicBezTo>
                  <a:cubicBezTo>
                    <a:pt x="7636509" y="1926163"/>
                    <a:pt x="7816742" y="1901357"/>
                    <a:pt x="8233456" y="1970175"/>
                  </a:cubicBezTo>
                  <a:lnTo>
                    <a:pt x="8233311" y="1972557"/>
                  </a:lnTo>
                  <a:lnTo>
                    <a:pt x="8233456" y="1970175"/>
                  </a:lnTo>
                  <a:cubicBezTo>
                    <a:pt x="8576916" y="2006974"/>
                    <a:pt x="8875608" y="1997068"/>
                    <a:pt x="9198428" y="1981447"/>
                  </a:cubicBezTo>
                  <a:cubicBezTo>
                    <a:pt x="9232440" y="1979796"/>
                    <a:pt x="9266596" y="1978145"/>
                    <a:pt x="9301190" y="1976367"/>
                  </a:cubicBezTo>
                  <a:cubicBezTo>
                    <a:pt x="9336509" y="1974589"/>
                    <a:pt x="9372120" y="1972811"/>
                    <a:pt x="9408166" y="1970175"/>
                  </a:cubicBezTo>
                  <a:lnTo>
                    <a:pt x="9408312" y="1972557"/>
                  </a:lnTo>
                  <a:lnTo>
                    <a:pt x="9408166" y="1970175"/>
                  </a:lnTo>
                  <a:cubicBezTo>
                    <a:pt x="9617759" y="1954171"/>
                    <a:pt x="9776335" y="1963773"/>
                    <a:pt x="9914417" y="1972375"/>
                  </a:cubicBezTo>
                  <a:cubicBezTo>
                    <a:pt x="10044794" y="1977510"/>
                    <a:pt x="10156858" y="1981828"/>
                    <a:pt x="10276626" y="1970175"/>
                  </a:cubicBezTo>
                  <a:cubicBezTo>
                    <a:pt x="10418923" y="1949970"/>
                    <a:pt x="10507585" y="1948969"/>
                    <a:pt x="10601190" y="1953971"/>
                  </a:cubicBezTo>
                  <a:cubicBezTo>
                    <a:pt x="10632585" y="1955771"/>
                    <a:pt x="10664562" y="1958172"/>
                    <a:pt x="10699300" y="1960772"/>
                  </a:cubicBezTo>
                  <a:cubicBezTo>
                    <a:pt x="10740724" y="1963973"/>
                    <a:pt x="10785929" y="1967374"/>
                    <a:pt x="10838835" y="1970175"/>
                  </a:cubicBezTo>
                  <a:cubicBezTo>
                    <a:pt x="10920812" y="1973827"/>
                    <a:pt x="10982876" y="1974716"/>
                    <a:pt x="11040434" y="1974589"/>
                  </a:cubicBezTo>
                  <a:cubicBezTo>
                    <a:pt x="11086219" y="1974462"/>
                    <a:pt x="11129097" y="1973827"/>
                    <a:pt x="11177208" y="1973065"/>
                  </a:cubicBezTo>
                  <a:cubicBezTo>
                    <a:pt x="11238254" y="1971975"/>
                    <a:pt x="11307439" y="1970175"/>
                    <a:pt x="11400755" y="1969975"/>
                  </a:cubicBezTo>
                  <a:cubicBezTo>
                    <a:pt x="11488254" y="1969775"/>
                    <a:pt x="11548865" y="1966974"/>
                    <a:pt x="11607440" y="1964373"/>
                  </a:cubicBezTo>
                  <a:cubicBezTo>
                    <a:pt x="11722556" y="1959172"/>
                    <a:pt x="11829388" y="1954171"/>
                    <a:pt x="12116161" y="1969975"/>
                  </a:cubicBezTo>
                  <a:lnTo>
                    <a:pt x="12116161" y="1972375"/>
                  </a:lnTo>
                  <a:lnTo>
                    <a:pt x="12116161" y="1969975"/>
                  </a:lnTo>
                  <a:cubicBezTo>
                    <a:pt x="12221394" y="1974589"/>
                    <a:pt x="12297411" y="1976240"/>
                    <a:pt x="12359475" y="1976748"/>
                  </a:cubicBezTo>
                  <a:cubicBezTo>
                    <a:pt x="12439853" y="1977383"/>
                    <a:pt x="12496539" y="1975986"/>
                    <a:pt x="12562673" y="1974335"/>
                  </a:cubicBezTo>
                  <a:cubicBezTo>
                    <a:pt x="12654969" y="1971775"/>
                    <a:pt x="12765725" y="1967374"/>
                    <a:pt x="12984621" y="1969975"/>
                  </a:cubicBezTo>
                  <a:lnTo>
                    <a:pt x="12984621" y="1972375"/>
                  </a:lnTo>
                  <a:lnTo>
                    <a:pt x="12984621" y="1969975"/>
                  </a:lnTo>
                  <a:cubicBezTo>
                    <a:pt x="13000754" y="1970175"/>
                    <a:pt x="13016452" y="1970375"/>
                    <a:pt x="13031713" y="1970575"/>
                  </a:cubicBezTo>
                  <a:cubicBezTo>
                    <a:pt x="13247993" y="1972684"/>
                    <a:pt x="13386510" y="1971575"/>
                    <a:pt x="13532149" y="1970175"/>
                  </a:cubicBezTo>
                  <a:cubicBezTo>
                    <a:pt x="13693778" y="1968774"/>
                    <a:pt x="13864272" y="1967174"/>
                    <a:pt x="14159621" y="1970175"/>
                  </a:cubicBezTo>
                  <a:cubicBezTo>
                    <a:pt x="14652062" y="1974208"/>
                    <a:pt x="14734330" y="1974208"/>
                    <a:pt x="15104388" y="1972175"/>
                  </a:cubicBezTo>
                  <a:cubicBezTo>
                    <a:pt x="15135058" y="1971975"/>
                    <a:pt x="15167761" y="1971575"/>
                    <a:pt x="15202790" y="1971375"/>
                  </a:cubicBezTo>
                  <a:cubicBezTo>
                    <a:pt x="15243341" y="1970975"/>
                    <a:pt x="15287092" y="1970575"/>
                    <a:pt x="15334621" y="1970175"/>
                  </a:cubicBezTo>
                  <a:lnTo>
                    <a:pt x="15334621" y="1972557"/>
                  </a:lnTo>
                  <a:lnTo>
                    <a:pt x="15332877" y="1972375"/>
                  </a:lnTo>
                  <a:cubicBezTo>
                    <a:pt x="15348224" y="1761121"/>
                    <a:pt x="15340603" y="1570872"/>
                    <a:pt x="15333749" y="1402628"/>
                  </a:cubicBezTo>
                  <a:cubicBezTo>
                    <a:pt x="15327207" y="1259791"/>
                    <a:pt x="15321394" y="1132758"/>
                    <a:pt x="15332877" y="1022130"/>
                  </a:cubicBezTo>
                  <a:cubicBezTo>
                    <a:pt x="15337682" y="971717"/>
                    <a:pt x="15340096" y="916702"/>
                    <a:pt x="15340985" y="857487"/>
                  </a:cubicBezTo>
                  <a:cubicBezTo>
                    <a:pt x="15342636" y="755861"/>
                    <a:pt x="15340096" y="641831"/>
                    <a:pt x="15337301" y="517599"/>
                  </a:cubicBezTo>
                  <a:cubicBezTo>
                    <a:pt x="15333895" y="369361"/>
                    <a:pt x="15329680" y="206719"/>
                    <a:pt x="15332877" y="33474"/>
                  </a:cubicBezTo>
                  <a:lnTo>
                    <a:pt x="15334621" y="33474"/>
                  </a:lnTo>
                  <a:lnTo>
                    <a:pt x="15334475" y="35875"/>
                  </a:lnTo>
                  <a:cubicBezTo>
                    <a:pt x="15153807" y="19304"/>
                    <a:pt x="14914563" y="14605"/>
                    <a:pt x="14656423" y="15113"/>
                  </a:cubicBezTo>
                  <a:cubicBezTo>
                    <a:pt x="14401772" y="15621"/>
                    <a:pt x="14128807" y="21082"/>
                    <a:pt x="13875900" y="26162"/>
                  </a:cubicBezTo>
                  <a:cubicBezTo>
                    <a:pt x="13657731" y="30607"/>
                    <a:pt x="13454680" y="35475"/>
                    <a:pt x="13291017" y="35875"/>
                  </a:cubicBezTo>
                  <a:cubicBezTo>
                    <a:pt x="13094649" y="36475"/>
                    <a:pt x="12936655" y="41076"/>
                    <a:pt x="12796976" y="45277"/>
                  </a:cubicBezTo>
                  <a:cubicBezTo>
                    <a:pt x="12548719" y="52679"/>
                    <a:pt x="12358603" y="58281"/>
                    <a:pt x="12115870" y="35875"/>
                  </a:cubicBezTo>
                  <a:cubicBezTo>
                    <a:pt x="11736655" y="12700"/>
                    <a:pt x="11488254" y="10922"/>
                    <a:pt x="11247701" y="35875"/>
                  </a:cubicBezTo>
                  <a:cubicBezTo>
                    <a:pt x="11013545" y="72684"/>
                    <a:pt x="10917179" y="67683"/>
                    <a:pt x="10422555" y="38475"/>
                  </a:cubicBezTo>
                  <a:cubicBezTo>
                    <a:pt x="10415579" y="38075"/>
                    <a:pt x="10408457" y="37675"/>
                    <a:pt x="10401190" y="37275"/>
                  </a:cubicBezTo>
                  <a:cubicBezTo>
                    <a:pt x="10393777" y="36875"/>
                    <a:pt x="10386364" y="36475"/>
                    <a:pt x="10378806" y="35875"/>
                  </a:cubicBezTo>
                  <a:cubicBezTo>
                    <a:pt x="10065579" y="23114"/>
                    <a:pt x="9770957" y="29337"/>
                    <a:pt x="9548137" y="34274"/>
                  </a:cubicBezTo>
                  <a:cubicBezTo>
                    <a:pt x="9392178" y="39476"/>
                    <a:pt x="9271248" y="43477"/>
                    <a:pt x="9203806" y="35675"/>
                  </a:cubicBezTo>
                  <a:cubicBezTo>
                    <a:pt x="9197411" y="34874"/>
                    <a:pt x="9191451" y="34274"/>
                    <a:pt x="9186073" y="33874"/>
                  </a:cubicBezTo>
                  <a:cubicBezTo>
                    <a:pt x="9142613" y="31242"/>
                    <a:pt x="9128951" y="34074"/>
                    <a:pt x="9110492" y="39676"/>
                  </a:cubicBezTo>
                  <a:cubicBezTo>
                    <a:pt x="9072120" y="51079"/>
                    <a:pt x="9014126" y="68083"/>
                    <a:pt x="8641887" y="35675"/>
                  </a:cubicBezTo>
                  <a:cubicBezTo>
                    <a:pt x="8064852" y="2921"/>
                    <a:pt x="7787818" y="13716"/>
                    <a:pt x="7313834" y="35675"/>
                  </a:cubicBezTo>
                  <a:cubicBezTo>
                    <a:pt x="7092323" y="51279"/>
                    <a:pt x="6984038" y="42476"/>
                    <a:pt x="6871247" y="33274"/>
                  </a:cubicBezTo>
                  <a:cubicBezTo>
                    <a:pt x="6742613" y="26543"/>
                    <a:pt x="6607876" y="19558"/>
                    <a:pt x="6292032" y="35875"/>
                  </a:cubicBezTo>
                  <a:cubicBezTo>
                    <a:pt x="5998428" y="58280"/>
                    <a:pt x="5784183" y="44677"/>
                    <a:pt x="5586073" y="32385"/>
                  </a:cubicBezTo>
                  <a:cubicBezTo>
                    <a:pt x="5384038" y="24130"/>
                    <a:pt x="5199009" y="16637"/>
                    <a:pt x="4963689" y="35875"/>
                  </a:cubicBezTo>
                  <a:cubicBezTo>
                    <a:pt x="4804968" y="55280"/>
                    <a:pt x="4647700" y="61481"/>
                    <a:pt x="4499299" y="61281"/>
                  </a:cubicBezTo>
                  <a:cubicBezTo>
                    <a:pt x="4336654" y="61081"/>
                    <a:pt x="4184619" y="53079"/>
                    <a:pt x="4052497" y="46077"/>
                  </a:cubicBezTo>
                  <a:cubicBezTo>
                    <a:pt x="3951189" y="40676"/>
                    <a:pt x="3861800" y="36075"/>
                    <a:pt x="3788398" y="35875"/>
                  </a:cubicBezTo>
                  <a:lnTo>
                    <a:pt x="3788398" y="33474"/>
                  </a:lnTo>
                  <a:lnTo>
                    <a:pt x="3788398" y="35875"/>
                  </a:lnTo>
                  <a:cubicBezTo>
                    <a:pt x="3692177" y="35675"/>
                    <a:pt x="3659183" y="37075"/>
                    <a:pt x="3629096" y="38075"/>
                  </a:cubicBezTo>
                  <a:cubicBezTo>
                    <a:pt x="3579096" y="40076"/>
                    <a:pt x="3537381" y="41676"/>
                    <a:pt x="3226334" y="35875"/>
                  </a:cubicBezTo>
                  <a:cubicBezTo>
                    <a:pt x="2969503" y="31877"/>
                    <a:pt x="2771392" y="34274"/>
                    <a:pt x="2605840" y="36875"/>
                  </a:cubicBezTo>
                  <a:cubicBezTo>
                    <a:pt x="2450462" y="39276"/>
                    <a:pt x="2323863" y="41276"/>
                    <a:pt x="2204532" y="35875"/>
                  </a:cubicBezTo>
                  <a:cubicBezTo>
                    <a:pt x="2167322" y="34074"/>
                    <a:pt x="2132729" y="33147"/>
                    <a:pt x="2099154" y="32893"/>
                  </a:cubicBezTo>
                  <a:cubicBezTo>
                    <a:pt x="2023282" y="32131"/>
                    <a:pt x="1952642" y="33020"/>
                    <a:pt x="1868049" y="34474"/>
                  </a:cubicBezTo>
                  <a:cubicBezTo>
                    <a:pt x="1742177" y="36875"/>
                    <a:pt x="1585781" y="39876"/>
                    <a:pt x="1335927" y="35875"/>
                  </a:cubicBezTo>
                  <a:cubicBezTo>
                    <a:pt x="1150607" y="33020"/>
                    <a:pt x="957438" y="42876"/>
                    <a:pt x="772990" y="52279"/>
                  </a:cubicBezTo>
                  <a:cubicBezTo>
                    <a:pt x="468921" y="67883"/>
                    <a:pt x="188833" y="82087"/>
                    <a:pt x="7620" y="35675"/>
                  </a:cubicBez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-11430" y="-24130"/>
              <a:ext cx="15367908" cy="2009514"/>
            </a:xfrm>
            <a:custGeom>
              <a:avLst/>
              <a:gdLst/>
              <a:ahLst/>
              <a:cxnLst/>
              <a:rect l="l" t="t" r="r" b="b"/>
              <a:pathLst>
                <a:path w="15367908" h="2009514">
                  <a:moveTo>
                    <a:pt x="11575" y="22606"/>
                  </a:moveTo>
                  <a:cubicBezTo>
                    <a:pt x="117099" y="32932"/>
                    <a:pt x="258378" y="28931"/>
                    <a:pt x="403000" y="24530"/>
                  </a:cubicBezTo>
                  <a:cubicBezTo>
                    <a:pt x="513756" y="22352"/>
                    <a:pt x="626546" y="20320"/>
                    <a:pt x="726692" y="22606"/>
                  </a:cubicBezTo>
                  <a:cubicBezTo>
                    <a:pt x="782506" y="23876"/>
                    <a:pt x="837738" y="27531"/>
                    <a:pt x="895151" y="31532"/>
                  </a:cubicBezTo>
                  <a:cubicBezTo>
                    <a:pt x="957651" y="35733"/>
                    <a:pt x="1022622" y="40134"/>
                    <a:pt x="1094279" y="42735"/>
                  </a:cubicBezTo>
                  <a:cubicBezTo>
                    <a:pt x="1229454" y="47536"/>
                    <a:pt x="1387738" y="45335"/>
                    <a:pt x="1595151" y="22606"/>
                  </a:cubicBezTo>
                  <a:lnTo>
                    <a:pt x="1595297" y="24130"/>
                  </a:lnTo>
                  <a:lnTo>
                    <a:pt x="1595151" y="22606"/>
                  </a:lnTo>
                  <a:cubicBezTo>
                    <a:pt x="1906634" y="0"/>
                    <a:pt x="2018843" y="4826"/>
                    <a:pt x="2217244" y="13462"/>
                  </a:cubicBezTo>
                  <a:cubicBezTo>
                    <a:pt x="2285413" y="16383"/>
                    <a:pt x="2363756" y="19812"/>
                    <a:pt x="2463901" y="22606"/>
                  </a:cubicBezTo>
                  <a:lnTo>
                    <a:pt x="2463901" y="24130"/>
                  </a:lnTo>
                  <a:lnTo>
                    <a:pt x="2463901" y="22606"/>
                  </a:lnTo>
                  <a:cubicBezTo>
                    <a:pt x="2637157" y="29531"/>
                    <a:pt x="2754163" y="22606"/>
                    <a:pt x="2863175" y="18034"/>
                  </a:cubicBezTo>
                  <a:cubicBezTo>
                    <a:pt x="2958088" y="13970"/>
                    <a:pt x="3047041" y="10287"/>
                    <a:pt x="3161721" y="13589"/>
                  </a:cubicBezTo>
                  <a:cubicBezTo>
                    <a:pt x="3212594" y="14986"/>
                    <a:pt x="3268698" y="17907"/>
                    <a:pt x="3332506" y="22733"/>
                  </a:cubicBezTo>
                  <a:lnTo>
                    <a:pt x="3332361" y="24330"/>
                  </a:lnTo>
                  <a:lnTo>
                    <a:pt x="3332506" y="22733"/>
                  </a:lnTo>
                  <a:cubicBezTo>
                    <a:pt x="3704890" y="66141"/>
                    <a:pt x="4147187" y="78944"/>
                    <a:pt x="4507216" y="22733"/>
                  </a:cubicBezTo>
                  <a:lnTo>
                    <a:pt x="4507361" y="24330"/>
                  </a:lnTo>
                  <a:lnTo>
                    <a:pt x="4507216" y="22733"/>
                  </a:lnTo>
                  <a:cubicBezTo>
                    <a:pt x="4705617" y="2794"/>
                    <a:pt x="4828582" y="12065"/>
                    <a:pt x="4939628" y="20447"/>
                  </a:cubicBezTo>
                  <a:cubicBezTo>
                    <a:pt x="5030326" y="29131"/>
                    <a:pt x="5112885" y="38934"/>
                    <a:pt x="5222477" y="22733"/>
                  </a:cubicBezTo>
                  <a:cubicBezTo>
                    <a:pt x="5354163" y="9906"/>
                    <a:pt x="5492681" y="14351"/>
                    <a:pt x="5647914" y="19304"/>
                  </a:cubicBezTo>
                  <a:cubicBezTo>
                    <a:pt x="5781053" y="23622"/>
                    <a:pt x="5926547" y="30532"/>
                    <a:pt x="6091082" y="22733"/>
                  </a:cubicBezTo>
                  <a:lnTo>
                    <a:pt x="6091082" y="24330"/>
                  </a:lnTo>
                  <a:lnTo>
                    <a:pt x="6091082" y="22733"/>
                  </a:lnTo>
                  <a:cubicBezTo>
                    <a:pt x="6172914" y="20066"/>
                    <a:pt x="6247042" y="16637"/>
                    <a:pt x="6316227" y="13462"/>
                  </a:cubicBezTo>
                  <a:cubicBezTo>
                    <a:pt x="6376984" y="10668"/>
                    <a:pt x="6433960" y="8128"/>
                    <a:pt x="6489047" y="6223"/>
                  </a:cubicBezTo>
                  <a:cubicBezTo>
                    <a:pt x="6645297" y="1016"/>
                    <a:pt x="6787303" y="2032"/>
                    <a:pt x="6959832" y="22606"/>
                  </a:cubicBezTo>
                  <a:cubicBezTo>
                    <a:pt x="7164484" y="60339"/>
                    <a:pt x="7306489" y="47936"/>
                    <a:pt x="7453437" y="34933"/>
                  </a:cubicBezTo>
                  <a:cubicBezTo>
                    <a:pt x="7523640" y="28731"/>
                    <a:pt x="7595007" y="23114"/>
                    <a:pt x="7674803" y="22606"/>
                  </a:cubicBezTo>
                  <a:lnTo>
                    <a:pt x="7674803" y="24130"/>
                  </a:lnTo>
                  <a:lnTo>
                    <a:pt x="7674803" y="22606"/>
                  </a:lnTo>
                  <a:cubicBezTo>
                    <a:pt x="7755617" y="22098"/>
                    <a:pt x="7822187" y="20447"/>
                    <a:pt x="7882071" y="19050"/>
                  </a:cubicBezTo>
                  <a:cubicBezTo>
                    <a:pt x="7931344" y="17907"/>
                    <a:pt x="7976257" y="16764"/>
                    <a:pt x="8021025" y="16510"/>
                  </a:cubicBezTo>
                  <a:cubicBezTo>
                    <a:pt x="8088030" y="16129"/>
                    <a:pt x="8155181" y="17399"/>
                    <a:pt x="8236867" y="22606"/>
                  </a:cubicBezTo>
                  <a:lnTo>
                    <a:pt x="8236723" y="24130"/>
                  </a:lnTo>
                  <a:lnTo>
                    <a:pt x="8236867" y="22606"/>
                  </a:lnTo>
                  <a:cubicBezTo>
                    <a:pt x="8327274" y="30932"/>
                    <a:pt x="8447042" y="25530"/>
                    <a:pt x="8580181" y="21336"/>
                  </a:cubicBezTo>
                  <a:cubicBezTo>
                    <a:pt x="8745007" y="16764"/>
                    <a:pt x="8930182" y="11557"/>
                    <a:pt x="9105472" y="22606"/>
                  </a:cubicBezTo>
                  <a:lnTo>
                    <a:pt x="9105327" y="24130"/>
                  </a:lnTo>
                  <a:lnTo>
                    <a:pt x="9105472" y="22606"/>
                  </a:lnTo>
                  <a:cubicBezTo>
                    <a:pt x="9422042" y="52937"/>
                    <a:pt x="9904164" y="58939"/>
                    <a:pt x="10433525" y="22606"/>
                  </a:cubicBezTo>
                  <a:lnTo>
                    <a:pt x="10433670" y="24130"/>
                  </a:lnTo>
                  <a:lnTo>
                    <a:pt x="10433525" y="22606"/>
                  </a:lnTo>
                  <a:cubicBezTo>
                    <a:pt x="10481781" y="20447"/>
                    <a:pt x="10524950" y="18542"/>
                    <a:pt x="10563903" y="16764"/>
                  </a:cubicBezTo>
                  <a:cubicBezTo>
                    <a:pt x="10595880" y="15367"/>
                    <a:pt x="10625095" y="13970"/>
                    <a:pt x="10651984" y="12827"/>
                  </a:cubicBezTo>
                  <a:cubicBezTo>
                    <a:pt x="10926693" y="635"/>
                    <a:pt x="10951113" y="2032"/>
                    <a:pt x="11224949" y="18161"/>
                  </a:cubicBezTo>
                  <a:cubicBezTo>
                    <a:pt x="11248787" y="19558"/>
                    <a:pt x="11274368" y="21082"/>
                    <a:pt x="11302275" y="22733"/>
                  </a:cubicBezTo>
                  <a:lnTo>
                    <a:pt x="11302129" y="24330"/>
                  </a:lnTo>
                  <a:lnTo>
                    <a:pt x="11302275" y="22733"/>
                  </a:lnTo>
                  <a:cubicBezTo>
                    <a:pt x="11569426" y="46336"/>
                    <a:pt x="11763321" y="36333"/>
                    <a:pt x="11923787" y="27931"/>
                  </a:cubicBezTo>
                  <a:cubicBezTo>
                    <a:pt x="12014484" y="23495"/>
                    <a:pt x="12094427" y="20828"/>
                    <a:pt x="12170734" y="22733"/>
                  </a:cubicBezTo>
                  <a:lnTo>
                    <a:pt x="12170734" y="24330"/>
                  </a:lnTo>
                  <a:lnTo>
                    <a:pt x="12170734" y="22733"/>
                  </a:lnTo>
                  <a:cubicBezTo>
                    <a:pt x="12257507" y="25330"/>
                    <a:pt x="12364920" y="22479"/>
                    <a:pt x="12473351" y="19939"/>
                  </a:cubicBezTo>
                  <a:cubicBezTo>
                    <a:pt x="12583380" y="17399"/>
                    <a:pt x="12694426" y="14986"/>
                    <a:pt x="12785415" y="17145"/>
                  </a:cubicBezTo>
                  <a:cubicBezTo>
                    <a:pt x="12822915" y="18034"/>
                    <a:pt x="12856927" y="19812"/>
                    <a:pt x="12886141" y="22606"/>
                  </a:cubicBezTo>
                  <a:lnTo>
                    <a:pt x="12885997" y="24130"/>
                  </a:lnTo>
                  <a:lnTo>
                    <a:pt x="12886141" y="22606"/>
                  </a:lnTo>
                  <a:cubicBezTo>
                    <a:pt x="12991665" y="38134"/>
                    <a:pt x="13280037" y="33332"/>
                    <a:pt x="13607653" y="27731"/>
                  </a:cubicBezTo>
                  <a:cubicBezTo>
                    <a:pt x="13806345" y="24330"/>
                    <a:pt x="14019282" y="22098"/>
                    <a:pt x="14214340" y="22606"/>
                  </a:cubicBezTo>
                  <a:lnTo>
                    <a:pt x="14214340" y="24130"/>
                  </a:lnTo>
                  <a:lnTo>
                    <a:pt x="14214340" y="22606"/>
                  </a:lnTo>
                  <a:cubicBezTo>
                    <a:pt x="14391665" y="23114"/>
                    <a:pt x="14538467" y="25330"/>
                    <a:pt x="14668991" y="27731"/>
                  </a:cubicBezTo>
                  <a:cubicBezTo>
                    <a:pt x="14773496" y="29731"/>
                    <a:pt x="14867393" y="31532"/>
                    <a:pt x="14958234" y="31932"/>
                  </a:cubicBezTo>
                  <a:cubicBezTo>
                    <a:pt x="15084690" y="32532"/>
                    <a:pt x="15204893" y="30132"/>
                    <a:pt x="15338177" y="22606"/>
                  </a:cubicBezTo>
                  <a:cubicBezTo>
                    <a:pt x="15338699" y="22606"/>
                    <a:pt x="15339080" y="22733"/>
                    <a:pt x="15339460" y="23114"/>
                  </a:cubicBezTo>
                  <a:cubicBezTo>
                    <a:pt x="15339842" y="23495"/>
                    <a:pt x="15339969" y="23876"/>
                    <a:pt x="15339969" y="24530"/>
                  </a:cubicBezTo>
                  <a:cubicBezTo>
                    <a:pt x="15316375" y="470445"/>
                    <a:pt x="15308236" y="644890"/>
                    <a:pt x="15339969" y="974176"/>
                  </a:cubicBezTo>
                  <a:lnTo>
                    <a:pt x="15338445" y="974576"/>
                  </a:lnTo>
                  <a:lnTo>
                    <a:pt x="15339969" y="974176"/>
                  </a:lnTo>
                  <a:cubicBezTo>
                    <a:pt x="15367908" y="1304061"/>
                    <a:pt x="15366384" y="1695362"/>
                    <a:pt x="15339969" y="1963667"/>
                  </a:cubicBezTo>
                  <a:cubicBezTo>
                    <a:pt x="15339842" y="1964302"/>
                    <a:pt x="15339333" y="1964810"/>
                    <a:pt x="15338699" y="1964937"/>
                  </a:cubicBezTo>
                  <a:cubicBezTo>
                    <a:pt x="15063032" y="2009514"/>
                    <a:pt x="14531637" y="2005450"/>
                    <a:pt x="14316228" y="1964937"/>
                  </a:cubicBezTo>
                  <a:cubicBezTo>
                    <a:pt x="14196316" y="1930223"/>
                    <a:pt x="14067101" y="1943026"/>
                    <a:pt x="13931636" y="1956630"/>
                  </a:cubicBezTo>
                  <a:cubicBezTo>
                    <a:pt x="13824804" y="1965826"/>
                    <a:pt x="13714048" y="1972811"/>
                    <a:pt x="13601258" y="1965064"/>
                  </a:cubicBezTo>
                  <a:cubicBezTo>
                    <a:pt x="13346025" y="1938225"/>
                    <a:pt x="13052566" y="1906617"/>
                    <a:pt x="12733089" y="1965064"/>
                  </a:cubicBezTo>
                  <a:lnTo>
                    <a:pt x="12732798" y="1963540"/>
                  </a:lnTo>
                  <a:lnTo>
                    <a:pt x="12733089" y="1965064"/>
                  </a:lnTo>
                  <a:cubicBezTo>
                    <a:pt x="12530037" y="1989067"/>
                    <a:pt x="12238467" y="1981320"/>
                    <a:pt x="11932798" y="1973319"/>
                  </a:cubicBezTo>
                  <a:cubicBezTo>
                    <a:pt x="11756636" y="1968747"/>
                    <a:pt x="11575822" y="1963921"/>
                    <a:pt x="11404456" y="1965064"/>
                  </a:cubicBezTo>
                  <a:lnTo>
                    <a:pt x="11404456" y="1963540"/>
                  </a:lnTo>
                  <a:lnTo>
                    <a:pt x="11404456" y="1965064"/>
                  </a:lnTo>
                  <a:cubicBezTo>
                    <a:pt x="11279164" y="1965826"/>
                    <a:pt x="11163031" y="1967350"/>
                    <a:pt x="11050240" y="1968747"/>
                  </a:cubicBezTo>
                  <a:cubicBezTo>
                    <a:pt x="10943700" y="1970144"/>
                    <a:pt x="10840066" y="1971414"/>
                    <a:pt x="10734542" y="1972049"/>
                  </a:cubicBezTo>
                  <a:cubicBezTo>
                    <a:pt x="10533525" y="1973319"/>
                    <a:pt x="10325385" y="1972303"/>
                    <a:pt x="10075967" y="1965064"/>
                  </a:cubicBezTo>
                  <a:cubicBezTo>
                    <a:pt x="9713902" y="1949428"/>
                    <a:pt x="9381635" y="1955830"/>
                    <a:pt x="9094281" y="1961231"/>
                  </a:cubicBezTo>
                  <a:cubicBezTo>
                    <a:pt x="8969861" y="1963540"/>
                    <a:pt x="8853873" y="1964937"/>
                    <a:pt x="8747623" y="1965064"/>
                  </a:cubicBezTo>
                  <a:cubicBezTo>
                    <a:pt x="8741954" y="1965064"/>
                    <a:pt x="8736141" y="1965064"/>
                    <a:pt x="8730472" y="1965064"/>
                  </a:cubicBezTo>
                  <a:cubicBezTo>
                    <a:pt x="8724804" y="1965064"/>
                    <a:pt x="8718844" y="1965064"/>
                    <a:pt x="8712885" y="1965064"/>
                  </a:cubicBezTo>
                  <a:cubicBezTo>
                    <a:pt x="8365937" y="1965318"/>
                    <a:pt x="7920589" y="1965699"/>
                    <a:pt x="7572478" y="1965064"/>
                  </a:cubicBezTo>
                  <a:cubicBezTo>
                    <a:pt x="7428728" y="1964810"/>
                    <a:pt x="7309687" y="1966334"/>
                    <a:pt x="7209106" y="1967731"/>
                  </a:cubicBezTo>
                  <a:cubicBezTo>
                    <a:pt x="7135269" y="1968747"/>
                    <a:pt x="7071315" y="1969509"/>
                    <a:pt x="7014629" y="1969382"/>
                  </a:cubicBezTo>
                  <a:cubicBezTo>
                    <a:pt x="6955181" y="1969255"/>
                    <a:pt x="6903582" y="1968112"/>
                    <a:pt x="6857071" y="1965064"/>
                  </a:cubicBezTo>
                  <a:lnTo>
                    <a:pt x="6857216" y="1963540"/>
                  </a:lnTo>
                  <a:lnTo>
                    <a:pt x="6857071" y="1965064"/>
                  </a:lnTo>
                  <a:cubicBezTo>
                    <a:pt x="6706199" y="1950228"/>
                    <a:pt x="6040937" y="1946427"/>
                    <a:pt x="5528873" y="1965064"/>
                  </a:cubicBezTo>
                  <a:cubicBezTo>
                    <a:pt x="5266082" y="1971414"/>
                    <a:pt x="5143262" y="1965064"/>
                    <a:pt x="5055762" y="1958830"/>
                  </a:cubicBezTo>
                  <a:cubicBezTo>
                    <a:pt x="5007507" y="1954829"/>
                    <a:pt x="4970152" y="1951828"/>
                    <a:pt x="4925966" y="1953429"/>
                  </a:cubicBezTo>
                  <a:cubicBezTo>
                    <a:pt x="4894280" y="1954629"/>
                    <a:pt x="4859105" y="1958230"/>
                    <a:pt x="4813756" y="1964937"/>
                  </a:cubicBezTo>
                  <a:cubicBezTo>
                    <a:pt x="4679745" y="1979161"/>
                    <a:pt x="4511286" y="1973446"/>
                    <a:pt x="4360413" y="1968366"/>
                  </a:cubicBezTo>
                  <a:cubicBezTo>
                    <a:pt x="4260559" y="1965064"/>
                    <a:pt x="4168262" y="1961031"/>
                    <a:pt x="4098495" y="1964937"/>
                  </a:cubicBezTo>
                  <a:lnTo>
                    <a:pt x="4098349" y="1963413"/>
                  </a:lnTo>
                  <a:lnTo>
                    <a:pt x="4098495" y="1964937"/>
                  </a:lnTo>
                  <a:cubicBezTo>
                    <a:pt x="4068698" y="1966207"/>
                    <a:pt x="4037594" y="1967985"/>
                    <a:pt x="4005035" y="1969763"/>
                  </a:cubicBezTo>
                  <a:cubicBezTo>
                    <a:pt x="3969134" y="1971795"/>
                    <a:pt x="3931343" y="1973827"/>
                    <a:pt x="3891373" y="1975605"/>
                  </a:cubicBezTo>
                  <a:cubicBezTo>
                    <a:pt x="3754163" y="1981574"/>
                    <a:pt x="3590210" y="1983733"/>
                    <a:pt x="3382942" y="1965064"/>
                  </a:cubicBezTo>
                  <a:lnTo>
                    <a:pt x="3383088" y="1963540"/>
                  </a:lnTo>
                  <a:lnTo>
                    <a:pt x="3382942" y="1965064"/>
                  </a:lnTo>
                  <a:cubicBezTo>
                    <a:pt x="3216082" y="1942226"/>
                    <a:pt x="2984396" y="1953629"/>
                    <a:pt x="2759541" y="1964175"/>
                  </a:cubicBezTo>
                  <a:cubicBezTo>
                    <a:pt x="2550529" y="1970652"/>
                    <a:pt x="2347332" y="1977002"/>
                    <a:pt x="2207797" y="1965064"/>
                  </a:cubicBezTo>
                  <a:cubicBezTo>
                    <a:pt x="1918843" y="1926822"/>
                    <a:pt x="1692680" y="1908017"/>
                    <a:pt x="1186285" y="1965064"/>
                  </a:cubicBezTo>
                  <a:lnTo>
                    <a:pt x="1186139" y="1963540"/>
                  </a:lnTo>
                  <a:lnTo>
                    <a:pt x="1186285" y="1965064"/>
                  </a:lnTo>
                  <a:cubicBezTo>
                    <a:pt x="924076" y="1984114"/>
                    <a:pt x="752855" y="1975732"/>
                    <a:pt x="579163" y="1967223"/>
                  </a:cubicBezTo>
                  <a:cubicBezTo>
                    <a:pt x="417244" y="1956830"/>
                    <a:pt x="253291" y="1944026"/>
                    <a:pt x="11176" y="1965064"/>
                  </a:cubicBezTo>
                  <a:cubicBezTo>
                    <a:pt x="10287" y="1965064"/>
                    <a:pt x="9525" y="1964556"/>
                    <a:pt x="9525" y="1963667"/>
                  </a:cubicBezTo>
                  <a:cubicBezTo>
                    <a:pt x="2159" y="1857404"/>
                    <a:pt x="5588" y="1694962"/>
                    <a:pt x="9271" y="1526718"/>
                  </a:cubicBezTo>
                  <a:cubicBezTo>
                    <a:pt x="13174" y="1357275"/>
                    <a:pt x="17389" y="1182029"/>
                    <a:pt x="9525" y="1052196"/>
                  </a:cubicBezTo>
                  <a:lnTo>
                    <a:pt x="11430" y="1051996"/>
                  </a:lnTo>
                  <a:lnTo>
                    <a:pt x="9906" y="1052196"/>
                  </a:lnTo>
                  <a:cubicBezTo>
                    <a:pt x="0" y="870149"/>
                    <a:pt x="3810" y="565670"/>
                    <a:pt x="7112" y="310004"/>
                  </a:cubicBezTo>
                  <a:cubicBezTo>
                    <a:pt x="8509" y="201576"/>
                    <a:pt x="9779" y="101950"/>
                    <a:pt x="9906" y="24130"/>
                  </a:cubicBezTo>
                  <a:cubicBezTo>
                    <a:pt x="9906" y="23749"/>
                    <a:pt x="10033" y="23241"/>
                    <a:pt x="10414" y="22987"/>
                  </a:cubicBezTo>
                  <a:cubicBezTo>
                    <a:pt x="10795" y="22733"/>
                    <a:pt x="11176" y="22479"/>
                    <a:pt x="11575" y="22606"/>
                  </a:cubicBezTo>
                  <a:moveTo>
                    <a:pt x="11303" y="26531"/>
                  </a:moveTo>
                  <a:lnTo>
                    <a:pt x="11430" y="24130"/>
                  </a:lnTo>
                  <a:lnTo>
                    <a:pt x="13174" y="24130"/>
                  </a:lnTo>
                  <a:cubicBezTo>
                    <a:pt x="13174" y="101950"/>
                    <a:pt x="11575" y="201776"/>
                    <a:pt x="10287" y="310204"/>
                  </a:cubicBezTo>
                  <a:cubicBezTo>
                    <a:pt x="6985" y="565870"/>
                    <a:pt x="3175" y="869949"/>
                    <a:pt x="13174" y="1051796"/>
                  </a:cubicBezTo>
                  <a:cubicBezTo>
                    <a:pt x="21314" y="1181829"/>
                    <a:pt x="17099" y="1357475"/>
                    <a:pt x="12883" y="1526718"/>
                  </a:cubicBezTo>
                  <a:cubicBezTo>
                    <a:pt x="9144" y="1695162"/>
                    <a:pt x="5588" y="1857204"/>
                    <a:pt x="13174" y="1963031"/>
                  </a:cubicBezTo>
                  <a:lnTo>
                    <a:pt x="11430" y="1963413"/>
                  </a:lnTo>
                  <a:lnTo>
                    <a:pt x="11303" y="1961031"/>
                  </a:lnTo>
                  <a:cubicBezTo>
                    <a:pt x="253581" y="1939025"/>
                    <a:pt x="417825" y="1951828"/>
                    <a:pt x="579744" y="1963921"/>
                  </a:cubicBezTo>
                  <a:cubicBezTo>
                    <a:pt x="753436" y="1972430"/>
                    <a:pt x="924366" y="1980939"/>
                    <a:pt x="1186430" y="1961031"/>
                  </a:cubicBezTo>
                  <a:cubicBezTo>
                    <a:pt x="1692971" y="1902816"/>
                    <a:pt x="1919425" y="1921821"/>
                    <a:pt x="2208523" y="1961031"/>
                  </a:cubicBezTo>
                  <a:lnTo>
                    <a:pt x="2208378" y="1963413"/>
                  </a:lnTo>
                  <a:lnTo>
                    <a:pt x="2208523" y="1961031"/>
                  </a:lnTo>
                  <a:cubicBezTo>
                    <a:pt x="2347622" y="1973827"/>
                    <a:pt x="2550529" y="1967604"/>
                    <a:pt x="2759686" y="1959630"/>
                  </a:cubicBezTo>
                  <a:cubicBezTo>
                    <a:pt x="2984396" y="1948628"/>
                    <a:pt x="3216372" y="1937225"/>
                    <a:pt x="3383524" y="1961031"/>
                  </a:cubicBezTo>
                  <a:cubicBezTo>
                    <a:pt x="3590646" y="1980685"/>
                    <a:pt x="3754309" y="1978399"/>
                    <a:pt x="3891373" y="1972430"/>
                  </a:cubicBezTo>
                  <a:cubicBezTo>
                    <a:pt x="3931343" y="1970652"/>
                    <a:pt x="3969134" y="1968620"/>
                    <a:pt x="4005035" y="1966588"/>
                  </a:cubicBezTo>
                  <a:cubicBezTo>
                    <a:pt x="4037594" y="1964810"/>
                    <a:pt x="4068698" y="1963031"/>
                    <a:pt x="4098495" y="1960831"/>
                  </a:cubicBezTo>
                  <a:cubicBezTo>
                    <a:pt x="4168553" y="1956029"/>
                    <a:pt x="4260995" y="1960831"/>
                    <a:pt x="4360849" y="1965191"/>
                  </a:cubicBezTo>
                  <a:cubicBezTo>
                    <a:pt x="4511867" y="1970271"/>
                    <a:pt x="4679890" y="1975986"/>
                    <a:pt x="4813611" y="1960831"/>
                  </a:cubicBezTo>
                  <a:lnTo>
                    <a:pt x="4813902" y="1963231"/>
                  </a:lnTo>
                  <a:lnTo>
                    <a:pt x="4813611" y="1960831"/>
                  </a:lnTo>
                  <a:cubicBezTo>
                    <a:pt x="4858960" y="1953229"/>
                    <a:pt x="4894280" y="1949628"/>
                    <a:pt x="4926111" y="1948427"/>
                  </a:cubicBezTo>
                  <a:cubicBezTo>
                    <a:pt x="4970442" y="1946827"/>
                    <a:pt x="5007943" y="1949828"/>
                    <a:pt x="5056198" y="1953829"/>
                  </a:cubicBezTo>
                  <a:cubicBezTo>
                    <a:pt x="5143553" y="1961031"/>
                    <a:pt x="5266373" y="1968239"/>
                    <a:pt x="5529018" y="1961031"/>
                  </a:cubicBezTo>
                  <a:lnTo>
                    <a:pt x="5529018" y="1963413"/>
                  </a:lnTo>
                  <a:lnTo>
                    <a:pt x="5529018" y="1961031"/>
                  </a:lnTo>
                  <a:cubicBezTo>
                    <a:pt x="6040937" y="1941426"/>
                    <a:pt x="6706490" y="1945226"/>
                    <a:pt x="6857507" y="1961031"/>
                  </a:cubicBezTo>
                  <a:cubicBezTo>
                    <a:pt x="6903873" y="1964937"/>
                    <a:pt x="6955326" y="1966080"/>
                    <a:pt x="7014774" y="1966207"/>
                  </a:cubicBezTo>
                  <a:cubicBezTo>
                    <a:pt x="7071460" y="1966334"/>
                    <a:pt x="7135414" y="1965445"/>
                    <a:pt x="7209251" y="1964556"/>
                  </a:cubicBezTo>
                  <a:cubicBezTo>
                    <a:pt x="7309978" y="1963231"/>
                    <a:pt x="7428873" y="1960631"/>
                    <a:pt x="7572624" y="1961031"/>
                  </a:cubicBezTo>
                  <a:lnTo>
                    <a:pt x="7572624" y="1963413"/>
                  </a:lnTo>
                  <a:lnTo>
                    <a:pt x="7572624" y="1961031"/>
                  </a:lnTo>
                  <a:cubicBezTo>
                    <a:pt x="7920733" y="1962031"/>
                    <a:pt x="8365937" y="1961431"/>
                    <a:pt x="8713030" y="1961031"/>
                  </a:cubicBezTo>
                  <a:cubicBezTo>
                    <a:pt x="8718844" y="1961031"/>
                    <a:pt x="8724804" y="1961031"/>
                    <a:pt x="8730618" y="1961031"/>
                  </a:cubicBezTo>
                  <a:cubicBezTo>
                    <a:pt x="8736431" y="1961031"/>
                    <a:pt x="8742100" y="1961031"/>
                    <a:pt x="8747769" y="1961031"/>
                  </a:cubicBezTo>
                  <a:lnTo>
                    <a:pt x="8747769" y="1963413"/>
                  </a:lnTo>
                  <a:lnTo>
                    <a:pt x="8747769" y="1961031"/>
                  </a:lnTo>
                  <a:cubicBezTo>
                    <a:pt x="8854019" y="1960831"/>
                    <a:pt x="8970007" y="1958630"/>
                    <a:pt x="9094281" y="1956230"/>
                  </a:cubicBezTo>
                  <a:cubicBezTo>
                    <a:pt x="9381635" y="1950628"/>
                    <a:pt x="9714048" y="1944226"/>
                    <a:pt x="10076113" y="1961031"/>
                  </a:cubicBezTo>
                  <a:lnTo>
                    <a:pt x="10076113" y="1963413"/>
                  </a:lnTo>
                  <a:lnTo>
                    <a:pt x="10076113" y="1961031"/>
                  </a:lnTo>
                  <a:cubicBezTo>
                    <a:pt x="10325385" y="1969128"/>
                    <a:pt x="10533525" y="1970144"/>
                    <a:pt x="10734542" y="1968874"/>
                  </a:cubicBezTo>
                  <a:cubicBezTo>
                    <a:pt x="10840066" y="1968239"/>
                    <a:pt x="10943700" y="1966842"/>
                    <a:pt x="11050240" y="1965572"/>
                  </a:cubicBezTo>
                  <a:cubicBezTo>
                    <a:pt x="11163031" y="1964175"/>
                    <a:pt x="11279164" y="1962231"/>
                    <a:pt x="11404456" y="1961031"/>
                  </a:cubicBezTo>
                  <a:cubicBezTo>
                    <a:pt x="11575968" y="1959230"/>
                    <a:pt x="11756781" y="1965572"/>
                    <a:pt x="11932944" y="1970144"/>
                  </a:cubicBezTo>
                  <a:cubicBezTo>
                    <a:pt x="12238757" y="1978145"/>
                    <a:pt x="12529892" y="1985765"/>
                    <a:pt x="12732653" y="1961031"/>
                  </a:cubicBezTo>
                  <a:cubicBezTo>
                    <a:pt x="13052566" y="1901615"/>
                    <a:pt x="13346317" y="1933224"/>
                    <a:pt x="13601549" y="1961031"/>
                  </a:cubicBezTo>
                  <a:lnTo>
                    <a:pt x="13601404" y="1963413"/>
                  </a:lnTo>
                  <a:lnTo>
                    <a:pt x="13601549" y="1961031"/>
                  </a:lnTo>
                  <a:cubicBezTo>
                    <a:pt x="13714048" y="1969636"/>
                    <a:pt x="13824514" y="1962231"/>
                    <a:pt x="13931345" y="1951628"/>
                  </a:cubicBezTo>
                  <a:cubicBezTo>
                    <a:pt x="14066665" y="1938225"/>
                    <a:pt x="14196462" y="1925221"/>
                    <a:pt x="14316955" y="1961031"/>
                  </a:cubicBezTo>
                  <a:lnTo>
                    <a:pt x="14316520" y="1963413"/>
                  </a:lnTo>
                  <a:lnTo>
                    <a:pt x="14316955" y="1961031"/>
                  </a:lnTo>
                  <a:cubicBezTo>
                    <a:pt x="14531927" y="2002275"/>
                    <a:pt x="15062597" y="2006339"/>
                    <a:pt x="15338031" y="1961031"/>
                  </a:cubicBezTo>
                  <a:lnTo>
                    <a:pt x="15338318" y="1963413"/>
                  </a:lnTo>
                  <a:lnTo>
                    <a:pt x="15336578" y="1963031"/>
                  </a:lnTo>
                  <a:cubicBezTo>
                    <a:pt x="15363082" y="1694962"/>
                    <a:pt x="15364733" y="1304261"/>
                    <a:pt x="15336578" y="974776"/>
                  </a:cubicBezTo>
                  <a:cubicBezTo>
                    <a:pt x="15304602" y="644890"/>
                    <a:pt x="15312741" y="470045"/>
                    <a:pt x="15336578" y="24003"/>
                  </a:cubicBezTo>
                  <a:lnTo>
                    <a:pt x="15338318" y="24130"/>
                  </a:lnTo>
                  <a:lnTo>
                    <a:pt x="15338445" y="26531"/>
                  </a:lnTo>
                  <a:cubicBezTo>
                    <a:pt x="15205037" y="34933"/>
                    <a:pt x="15084834" y="37333"/>
                    <a:pt x="14958380" y="36733"/>
                  </a:cubicBezTo>
                  <a:cubicBezTo>
                    <a:pt x="14867537" y="36333"/>
                    <a:pt x="14773642" y="34533"/>
                    <a:pt x="14669137" y="32532"/>
                  </a:cubicBezTo>
                  <a:cubicBezTo>
                    <a:pt x="14538613" y="29932"/>
                    <a:pt x="14391665" y="27131"/>
                    <a:pt x="14214486" y="26531"/>
                  </a:cubicBezTo>
                  <a:cubicBezTo>
                    <a:pt x="14019426" y="25730"/>
                    <a:pt x="13806490" y="29331"/>
                    <a:pt x="13607944" y="32532"/>
                  </a:cubicBezTo>
                  <a:cubicBezTo>
                    <a:pt x="13280619" y="37934"/>
                    <a:pt x="12991811" y="42735"/>
                    <a:pt x="12885997" y="26531"/>
                  </a:cubicBezTo>
                  <a:cubicBezTo>
                    <a:pt x="12856927" y="22733"/>
                    <a:pt x="12822915" y="21082"/>
                    <a:pt x="12785560" y="20193"/>
                  </a:cubicBezTo>
                  <a:cubicBezTo>
                    <a:pt x="12694717" y="17907"/>
                    <a:pt x="12583816" y="20447"/>
                    <a:pt x="12473786" y="22987"/>
                  </a:cubicBezTo>
                  <a:cubicBezTo>
                    <a:pt x="12365357" y="26131"/>
                    <a:pt x="12257798" y="29932"/>
                    <a:pt x="12171026" y="26731"/>
                  </a:cubicBezTo>
                  <a:cubicBezTo>
                    <a:pt x="12094863" y="23876"/>
                    <a:pt x="12015066" y="27931"/>
                    <a:pt x="11924368" y="32732"/>
                  </a:cubicBezTo>
                  <a:cubicBezTo>
                    <a:pt x="11763903" y="41134"/>
                    <a:pt x="11569718" y="51337"/>
                    <a:pt x="11302421" y="26731"/>
                  </a:cubicBezTo>
                  <a:cubicBezTo>
                    <a:pt x="11274514" y="24130"/>
                    <a:pt x="11248932" y="22606"/>
                    <a:pt x="11225095" y="21209"/>
                  </a:cubicBezTo>
                  <a:cubicBezTo>
                    <a:pt x="10951403" y="5080"/>
                    <a:pt x="10927130" y="3683"/>
                    <a:pt x="10652566" y="15875"/>
                  </a:cubicBezTo>
                  <a:cubicBezTo>
                    <a:pt x="10625822" y="17018"/>
                    <a:pt x="10596606" y="18415"/>
                    <a:pt x="10564484" y="19812"/>
                  </a:cubicBezTo>
                  <a:cubicBezTo>
                    <a:pt x="10525531" y="21590"/>
                    <a:pt x="10482362" y="23495"/>
                    <a:pt x="10434106" y="26531"/>
                  </a:cubicBezTo>
                  <a:cubicBezTo>
                    <a:pt x="9904601" y="63740"/>
                    <a:pt x="9422332" y="57739"/>
                    <a:pt x="9105618" y="26531"/>
                  </a:cubicBezTo>
                  <a:cubicBezTo>
                    <a:pt x="8930618" y="14732"/>
                    <a:pt x="8745588" y="19812"/>
                    <a:pt x="8580763" y="24530"/>
                  </a:cubicBezTo>
                  <a:cubicBezTo>
                    <a:pt x="8447769" y="30332"/>
                    <a:pt x="8327856" y="35533"/>
                    <a:pt x="8237158" y="26531"/>
                  </a:cubicBezTo>
                  <a:cubicBezTo>
                    <a:pt x="8155617" y="20447"/>
                    <a:pt x="8088612" y="19177"/>
                    <a:pt x="8021605" y="19558"/>
                  </a:cubicBezTo>
                  <a:cubicBezTo>
                    <a:pt x="7976838" y="19812"/>
                    <a:pt x="7931926" y="20955"/>
                    <a:pt x="7882652" y="22098"/>
                  </a:cubicBezTo>
                  <a:cubicBezTo>
                    <a:pt x="7822623" y="23495"/>
                    <a:pt x="7756199" y="25730"/>
                    <a:pt x="7675240" y="26531"/>
                  </a:cubicBezTo>
                  <a:cubicBezTo>
                    <a:pt x="7595588" y="27331"/>
                    <a:pt x="7524222" y="33532"/>
                    <a:pt x="7454018" y="39734"/>
                  </a:cubicBezTo>
                  <a:cubicBezTo>
                    <a:pt x="7307071" y="52537"/>
                    <a:pt x="7164629" y="65141"/>
                    <a:pt x="6959687" y="26531"/>
                  </a:cubicBezTo>
                  <a:lnTo>
                    <a:pt x="6959978" y="24130"/>
                  </a:lnTo>
                  <a:lnTo>
                    <a:pt x="6959687" y="26531"/>
                  </a:lnTo>
                  <a:cubicBezTo>
                    <a:pt x="6787594" y="5080"/>
                    <a:pt x="6645734" y="4064"/>
                    <a:pt x="6489483" y="9271"/>
                  </a:cubicBezTo>
                  <a:cubicBezTo>
                    <a:pt x="6434251" y="11049"/>
                    <a:pt x="6377420" y="13716"/>
                    <a:pt x="6316663" y="16510"/>
                  </a:cubicBezTo>
                  <a:cubicBezTo>
                    <a:pt x="6247478" y="19685"/>
                    <a:pt x="6173350" y="22987"/>
                    <a:pt x="6091373" y="26731"/>
                  </a:cubicBezTo>
                  <a:cubicBezTo>
                    <a:pt x="5926693" y="35333"/>
                    <a:pt x="5781053" y="27931"/>
                    <a:pt x="5647914" y="22352"/>
                  </a:cubicBezTo>
                  <a:cubicBezTo>
                    <a:pt x="5492536" y="17399"/>
                    <a:pt x="5354309" y="12954"/>
                    <a:pt x="5222913" y="26731"/>
                  </a:cubicBezTo>
                  <a:lnTo>
                    <a:pt x="5222623" y="24130"/>
                  </a:lnTo>
                  <a:lnTo>
                    <a:pt x="5222768" y="26531"/>
                  </a:lnTo>
                  <a:cubicBezTo>
                    <a:pt x="5112739" y="43535"/>
                    <a:pt x="5029745" y="33532"/>
                    <a:pt x="4939192" y="23368"/>
                  </a:cubicBezTo>
                  <a:cubicBezTo>
                    <a:pt x="4828291" y="14986"/>
                    <a:pt x="4705617" y="5715"/>
                    <a:pt x="4507506" y="26531"/>
                  </a:cubicBezTo>
                  <a:cubicBezTo>
                    <a:pt x="4147187" y="83545"/>
                    <a:pt x="3704599" y="70742"/>
                    <a:pt x="3332070" y="26531"/>
                  </a:cubicBezTo>
                  <a:cubicBezTo>
                    <a:pt x="3268262" y="20828"/>
                    <a:pt x="3212303" y="18034"/>
                    <a:pt x="3161431" y="16510"/>
                  </a:cubicBezTo>
                  <a:cubicBezTo>
                    <a:pt x="3046896" y="13208"/>
                    <a:pt x="2958233" y="17018"/>
                    <a:pt x="2863175" y="20955"/>
                  </a:cubicBezTo>
                  <a:cubicBezTo>
                    <a:pt x="2754163" y="26331"/>
                    <a:pt x="2637012" y="34133"/>
                    <a:pt x="2463611" y="26331"/>
                  </a:cubicBezTo>
                  <a:cubicBezTo>
                    <a:pt x="2363465" y="22733"/>
                    <a:pt x="2285122" y="19304"/>
                    <a:pt x="2216954" y="16383"/>
                  </a:cubicBezTo>
                  <a:cubicBezTo>
                    <a:pt x="2018698" y="7874"/>
                    <a:pt x="1906488" y="3048"/>
                    <a:pt x="1595297" y="26331"/>
                  </a:cubicBezTo>
                  <a:cubicBezTo>
                    <a:pt x="1387884" y="50337"/>
                    <a:pt x="1229454" y="52537"/>
                    <a:pt x="1094134" y="47736"/>
                  </a:cubicBezTo>
                  <a:cubicBezTo>
                    <a:pt x="1022477" y="45135"/>
                    <a:pt x="957360" y="40734"/>
                    <a:pt x="895006" y="36333"/>
                  </a:cubicBezTo>
                  <a:cubicBezTo>
                    <a:pt x="837593" y="32332"/>
                    <a:pt x="782506" y="28531"/>
                    <a:pt x="726692" y="26531"/>
                  </a:cubicBezTo>
                  <a:lnTo>
                    <a:pt x="726692" y="24130"/>
                  </a:lnTo>
                  <a:lnTo>
                    <a:pt x="726692" y="26531"/>
                  </a:lnTo>
                  <a:cubicBezTo>
                    <a:pt x="626546" y="23495"/>
                    <a:pt x="513901" y="26331"/>
                    <a:pt x="403145" y="29531"/>
                  </a:cubicBezTo>
                  <a:cubicBezTo>
                    <a:pt x="258523" y="33933"/>
                    <a:pt x="116953" y="37934"/>
                    <a:pt x="11303" y="26531"/>
                  </a:cubicBez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97846" y="-38989"/>
              <a:ext cx="15326857" cy="199640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rPr>
                <a:t>       </a:t>
              </a:r>
              <a:r>
                <a:rPr lang="en-US" sz="5400" b="1" dirty="0" err="1">
                  <a:solidFill>
                    <a:srgbClr val="FFFFFF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rPr>
                <a:t>Publicações</a:t>
              </a:r>
              <a:r>
                <a:rPr lang="en-US" sz="5400" b="1" dirty="0">
                  <a:solidFill>
                    <a:srgbClr val="FFFFFF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rPr>
                <a:t> e </a:t>
              </a:r>
              <a:r>
                <a:rPr lang="en-US" sz="5400" b="1" dirty="0" err="1">
                  <a:solidFill>
                    <a:srgbClr val="FFFFFF"/>
                  </a:solidFill>
                  <a:latin typeface="Poppins Bold" panose="00000800000000000000"/>
                  <a:ea typeface="Poppins Bold" panose="00000800000000000000"/>
                  <a:cs typeface="Poppins Bold" panose="00000800000000000000"/>
                  <a:sym typeface="Poppins Bold" panose="00000800000000000000"/>
                </a:rPr>
                <a:t>Capacitação</a:t>
              </a:r>
              <a:endParaRPr lang="en-US" sz="5400" b="1" dirty="0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endParaRPr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404367">
            <a:off x="385469" y="6086250"/>
            <a:ext cx="3271694" cy="3231795"/>
            <a:chOff x="0" y="0"/>
            <a:chExt cx="4362259" cy="43090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62196" cy="4309110"/>
            </a:xfrm>
            <a:custGeom>
              <a:avLst/>
              <a:gdLst/>
              <a:ahLst/>
              <a:cxnLst/>
              <a:rect l="l" t="t" r="r" b="b"/>
              <a:pathLst>
                <a:path w="4362196" h="4309110">
                  <a:moveTo>
                    <a:pt x="0" y="0"/>
                  </a:moveTo>
                  <a:lnTo>
                    <a:pt x="4362196" y="0"/>
                  </a:lnTo>
                  <a:lnTo>
                    <a:pt x="4362196" y="4309110"/>
                  </a:lnTo>
                  <a:lnTo>
                    <a:pt x="0" y="430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399601">
            <a:off x="3634304" y="6230989"/>
            <a:ext cx="3158336" cy="3115934"/>
            <a:chOff x="0" y="0"/>
            <a:chExt cx="4211115" cy="415457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11066" cy="4154551"/>
            </a:xfrm>
            <a:custGeom>
              <a:avLst/>
              <a:gdLst/>
              <a:ahLst/>
              <a:cxnLst/>
              <a:rect l="l" t="t" r="r" b="b"/>
              <a:pathLst>
                <a:path w="4211066" h="4154551">
                  <a:moveTo>
                    <a:pt x="0" y="0"/>
                  </a:moveTo>
                  <a:lnTo>
                    <a:pt x="4211066" y="0"/>
                  </a:lnTo>
                  <a:lnTo>
                    <a:pt x="4211066" y="4154551"/>
                  </a:lnTo>
                  <a:lnTo>
                    <a:pt x="0" y="41545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600" r="-1" b="-560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564969">
            <a:off x="6598655" y="6163100"/>
            <a:ext cx="3063506" cy="3326615"/>
            <a:chOff x="0" y="0"/>
            <a:chExt cx="4084675" cy="44354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84701" cy="4435475"/>
            </a:xfrm>
            <a:custGeom>
              <a:avLst/>
              <a:gdLst/>
              <a:ahLst/>
              <a:cxnLst/>
              <a:rect l="l" t="t" r="r" b="b"/>
              <a:pathLst>
                <a:path w="4084701" h="4435475">
                  <a:moveTo>
                    <a:pt x="0" y="0"/>
                  </a:moveTo>
                  <a:lnTo>
                    <a:pt x="4084701" y="0"/>
                  </a:lnTo>
                  <a:lnTo>
                    <a:pt x="4084701" y="4435475"/>
                  </a:lnTo>
                  <a:lnTo>
                    <a:pt x="0" y="4435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8129" b="-1283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519882">
            <a:off x="9698174" y="6310022"/>
            <a:ext cx="3586754" cy="3243162"/>
            <a:chOff x="0" y="0"/>
            <a:chExt cx="4782339" cy="43242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82312" cy="4324223"/>
            </a:xfrm>
            <a:custGeom>
              <a:avLst/>
              <a:gdLst/>
              <a:ahLst/>
              <a:cxnLst/>
              <a:rect l="l" t="t" r="r" b="b"/>
              <a:pathLst>
                <a:path w="4782312" h="4324223">
                  <a:moveTo>
                    <a:pt x="0" y="0"/>
                  </a:moveTo>
                  <a:lnTo>
                    <a:pt x="4782312" y="0"/>
                  </a:lnTo>
                  <a:lnTo>
                    <a:pt x="4782312" y="4324223"/>
                  </a:lnTo>
                  <a:lnTo>
                    <a:pt x="0" y="4324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200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 rot="305658">
            <a:off x="1743941" y="3106382"/>
            <a:ext cx="2704263" cy="3151866"/>
            <a:chOff x="0" y="0"/>
            <a:chExt cx="4282091" cy="49908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82059" cy="4990846"/>
            </a:xfrm>
            <a:custGeom>
              <a:avLst/>
              <a:gdLst/>
              <a:ahLst/>
              <a:cxnLst/>
              <a:rect l="l" t="t" r="r" b="b"/>
              <a:pathLst>
                <a:path w="4282059" h="4990846">
                  <a:moveTo>
                    <a:pt x="0" y="0"/>
                  </a:moveTo>
                  <a:lnTo>
                    <a:pt x="4282059" y="0"/>
                  </a:lnTo>
                  <a:lnTo>
                    <a:pt x="4282059" y="4990846"/>
                  </a:lnTo>
                  <a:lnTo>
                    <a:pt x="0" y="4990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6975744" y="3626271"/>
            <a:ext cx="4336513" cy="2432083"/>
            <a:chOff x="0" y="0"/>
            <a:chExt cx="4131809" cy="231727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131818" cy="2317242"/>
            </a:xfrm>
            <a:custGeom>
              <a:avLst/>
              <a:gdLst/>
              <a:ahLst/>
              <a:cxnLst/>
              <a:rect l="l" t="t" r="r" b="b"/>
              <a:pathLst>
                <a:path w="4131818" h="2317242">
                  <a:moveTo>
                    <a:pt x="0" y="0"/>
                  </a:moveTo>
                  <a:lnTo>
                    <a:pt x="4131818" y="0"/>
                  </a:lnTo>
                  <a:lnTo>
                    <a:pt x="4131818" y="2317242"/>
                  </a:lnTo>
                  <a:lnTo>
                    <a:pt x="0" y="2317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18" b="-122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5951529" y="2119752"/>
            <a:ext cx="7045638" cy="1142688"/>
            <a:chOff x="0" y="0"/>
            <a:chExt cx="8851099" cy="143550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51138" cy="1435481"/>
            </a:xfrm>
            <a:custGeom>
              <a:avLst/>
              <a:gdLst/>
              <a:ahLst/>
              <a:cxnLst/>
              <a:rect l="l" t="t" r="r" b="b"/>
              <a:pathLst>
                <a:path w="8851138" h="1435481">
                  <a:moveTo>
                    <a:pt x="0" y="0"/>
                  </a:moveTo>
                  <a:lnTo>
                    <a:pt x="8851138" y="0"/>
                  </a:lnTo>
                  <a:lnTo>
                    <a:pt x="8851138" y="1435481"/>
                  </a:lnTo>
                  <a:lnTo>
                    <a:pt x="0" y="1435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488763" y="1696163"/>
            <a:ext cx="575525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sym typeface="Poppins" panose="00000500000000000000"/>
              </a:rPr>
              <a:t>Site: www.mds.gov.br</a:t>
            </a:r>
          </a:p>
        </p:txBody>
      </p: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13496055" y="753340"/>
            <a:ext cx="3557965" cy="4973442"/>
            <a:chOff x="0" y="0"/>
            <a:chExt cx="4743953" cy="663125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43958" cy="6631305"/>
            </a:xfrm>
            <a:custGeom>
              <a:avLst/>
              <a:gdLst/>
              <a:ahLst/>
              <a:cxnLst/>
              <a:rect l="l" t="t" r="r" b="b"/>
              <a:pathLst>
                <a:path w="4743958" h="6631305">
                  <a:moveTo>
                    <a:pt x="0" y="0"/>
                  </a:moveTo>
                  <a:lnTo>
                    <a:pt x="4743958" y="0"/>
                  </a:lnTo>
                  <a:lnTo>
                    <a:pt x="4743958" y="6631305"/>
                  </a:lnTo>
                  <a:lnTo>
                    <a:pt x="0" y="6631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805" b="-80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105312" y="1566480"/>
            <a:ext cx="5073332" cy="795770"/>
            <a:chOff x="-211462" y="-456501"/>
            <a:chExt cx="15567940" cy="2441885"/>
          </a:xfrm>
        </p:grpSpPr>
        <p:sp>
          <p:nvSpPr>
            <p:cNvPr id="33" name="Freeform 33"/>
            <p:cNvSpPr/>
            <p:nvPr/>
          </p:nvSpPr>
          <p:spPr>
            <a:xfrm>
              <a:off x="-14986" y="-44196"/>
              <a:ext cx="15369433" cy="2027040"/>
            </a:xfrm>
            <a:custGeom>
              <a:avLst/>
              <a:gdLst/>
              <a:ahLst/>
              <a:cxnLst/>
              <a:rect l="l" t="t" r="r" b="b"/>
              <a:pathLst>
                <a:path w="15369433" h="2027040">
                  <a:moveTo>
                    <a:pt x="14986" y="44196"/>
                  </a:moveTo>
                  <a:cubicBezTo>
                    <a:pt x="305684" y="118615"/>
                    <a:pt x="851469" y="39370"/>
                    <a:pt x="1343329" y="44196"/>
                  </a:cubicBezTo>
                  <a:cubicBezTo>
                    <a:pt x="1835190" y="51798"/>
                    <a:pt x="1965422" y="37084"/>
                    <a:pt x="2211789" y="44196"/>
                  </a:cubicBezTo>
                  <a:cubicBezTo>
                    <a:pt x="2458155" y="55399"/>
                    <a:pt x="2735771" y="38227"/>
                    <a:pt x="3233591" y="44196"/>
                  </a:cubicBezTo>
                  <a:cubicBezTo>
                    <a:pt x="3731411" y="53598"/>
                    <a:pt x="3539115" y="43942"/>
                    <a:pt x="3795510" y="44196"/>
                  </a:cubicBezTo>
                  <a:cubicBezTo>
                    <a:pt x="4051905" y="44596"/>
                    <a:pt x="4504376" y="101011"/>
                    <a:pt x="4970510" y="44196"/>
                  </a:cubicBezTo>
                  <a:cubicBezTo>
                    <a:pt x="5436644" y="8128"/>
                    <a:pt x="5705975" y="89408"/>
                    <a:pt x="6298853" y="44196"/>
                  </a:cubicBezTo>
                  <a:cubicBezTo>
                    <a:pt x="6891731" y="15494"/>
                    <a:pt x="6846528" y="77405"/>
                    <a:pt x="7320656" y="44196"/>
                  </a:cubicBezTo>
                  <a:cubicBezTo>
                    <a:pt x="7794784" y="23114"/>
                    <a:pt x="8071964" y="12319"/>
                    <a:pt x="8648999" y="44196"/>
                  </a:cubicBezTo>
                  <a:cubicBezTo>
                    <a:pt x="9226035" y="94409"/>
                    <a:pt x="9047546" y="32385"/>
                    <a:pt x="9210918" y="44196"/>
                  </a:cubicBezTo>
                  <a:cubicBezTo>
                    <a:pt x="9374290" y="62801"/>
                    <a:pt x="9853069" y="24257"/>
                    <a:pt x="10385918" y="44196"/>
                  </a:cubicBezTo>
                  <a:cubicBezTo>
                    <a:pt x="10918767" y="75604"/>
                    <a:pt x="11013681" y="82006"/>
                    <a:pt x="11254378" y="44196"/>
                  </a:cubicBezTo>
                  <a:cubicBezTo>
                    <a:pt x="11495075" y="20193"/>
                    <a:pt x="11743622" y="21971"/>
                    <a:pt x="12122838" y="44196"/>
                  </a:cubicBezTo>
                  <a:cubicBezTo>
                    <a:pt x="12502052" y="79205"/>
                    <a:pt x="12752633" y="45796"/>
                    <a:pt x="13297837" y="44196"/>
                  </a:cubicBezTo>
                  <a:cubicBezTo>
                    <a:pt x="13843041" y="43180"/>
                    <a:pt x="14828361" y="0"/>
                    <a:pt x="15341441" y="44196"/>
                  </a:cubicBezTo>
                  <a:cubicBezTo>
                    <a:pt x="15334029" y="446900"/>
                    <a:pt x="15363210" y="792990"/>
                    <a:pt x="15341441" y="1033252"/>
                  </a:cubicBezTo>
                  <a:cubicBezTo>
                    <a:pt x="15316588" y="1273514"/>
                    <a:pt x="15369433" y="1592596"/>
                    <a:pt x="15341441" y="1983479"/>
                  </a:cubicBezTo>
                  <a:cubicBezTo>
                    <a:pt x="14757576" y="1986527"/>
                    <a:pt x="14746966" y="1987162"/>
                    <a:pt x="14166442" y="1983479"/>
                  </a:cubicBezTo>
                  <a:cubicBezTo>
                    <a:pt x="13585919" y="1977696"/>
                    <a:pt x="13487954" y="1987162"/>
                    <a:pt x="12991443" y="1983479"/>
                  </a:cubicBezTo>
                  <a:cubicBezTo>
                    <a:pt x="12494930" y="1977696"/>
                    <a:pt x="12555396" y="1998592"/>
                    <a:pt x="12122983" y="1983479"/>
                  </a:cubicBezTo>
                  <a:cubicBezTo>
                    <a:pt x="11690570" y="1959691"/>
                    <a:pt x="11667459" y="1982897"/>
                    <a:pt x="11407721" y="1983479"/>
                  </a:cubicBezTo>
                  <a:cubicBezTo>
                    <a:pt x="11147982" y="1983860"/>
                    <a:pt x="11075599" y="1991480"/>
                    <a:pt x="10845802" y="1983479"/>
                  </a:cubicBezTo>
                  <a:cubicBezTo>
                    <a:pt x="10616006" y="1970894"/>
                    <a:pt x="10530685" y="1948488"/>
                    <a:pt x="10283883" y="1983479"/>
                  </a:cubicBezTo>
                  <a:cubicBezTo>
                    <a:pt x="10037081" y="2005704"/>
                    <a:pt x="9822837" y="1952289"/>
                    <a:pt x="9415424" y="1983479"/>
                  </a:cubicBezTo>
                  <a:cubicBezTo>
                    <a:pt x="9008011" y="2003291"/>
                    <a:pt x="8656993" y="2027040"/>
                    <a:pt x="8240424" y="1983479"/>
                  </a:cubicBezTo>
                  <a:cubicBezTo>
                    <a:pt x="7823854" y="1914880"/>
                    <a:pt x="7643766" y="1939486"/>
                    <a:pt x="7371964" y="1983479"/>
                  </a:cubicBezTo>
                  <a:cubicBezTo>
                    <a:pt x="7100162" y="2011419"/>
                    <a:pt x="6992022" y="1999989"/>
                    <a:pt x="6810046" y="1983479"/>
                  </a:cubicBezTo>
                  <a:cubicBezTo>
                    <a:pt x="6628068" y="1957491"/>
                    <a:pt x="5898999" y="1996941"/>
                    <a:pt x="5481702" y="1983479"/>
                  </a:cubicBezTo>
                  <a:cubicBezTo>
                    <a:pt x="5064406" y="1962292"/>
                    <a:pt x="4526906" y="2004942"/>
                    <a:pt x="4153359" y="1983479"/>
                  </a:cubicBezTo>
                  <a:cubicBezTo>
                    <a:pt x="3779812" y="1949689"/>
                    <a:pt x="3266004" y="1941086"/>
                    <a:pt x="2825016" y="1983479"/>
                  </a:cubicBezTo>
                  <a:cubicBezTo>
                    <a:pt x="2384027" y="2010403"/>
                    <a:pt x="2197835" y="2000878"/>
                    <a:pt x="1650016" y="1983479"/>
                  </a:cubicBezTo>
                  <a:cubicBezTo>
                    <a:pt x="1102196" y="1956090"/>
                    <a:pt x="494492" y="2016753"/>
                    <a:pt x="15132" y="1983479"/>
                  </a:cubicBezTo>
                  <a:cubicBezTo>
                    <a:pt x="27486" y="1638008"/>
                    <a:pt x="3302" y="1411349"/>
                    <a:pt x="15132" y="1052657"/>
                  </a:cubicBezTo>
                  <a:cubicBezTo>
                    <a:pt x="28649" y="693964"/>
                    <a:pt x="0" y="249249"/>
                    <a:pt x="14986" y="44196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-211462" y="-456501"/>
              <a:ext cx="15369179" cy="2020054"/>
            </a:xfrm>
            <a:custGeom>
              <a:avLst/>
              <a:gdLst/>
              <a:ahLst/>
              <a:cxnLst/>
              <a:rect l="l" t="t" r="r" b="b"/>
              <a:pathLst>
                <a:path w="15369179" h="2020055">
                  <a:moveTo>
                    <a:pt x="14859" y="36195"/>
                  </a:moveTo>
                  <a:cubicBezTo>
                    <a:pt x="201342" y="56200"/>
                    <a:pt x="499016" y="30988"/>
                    <a:pt x="730121" y="36195"/>
                  </a:cubicBezTo>
                  <a:cubicBezTo>
                    <a:pt x="961225" y="44397"/>
                    <a:pt x="1180266" y="84007"/>
                    <a:pt x="1598580" y="36195"/>
                  </a:cubicBezTo>
                  <a:cubicBezTo>
                    <a:pt x="2016894" y="5842"/>
                    <a:pt x="2075761" y="25019"/>
                    <a:pt x="2467040" y="36195"/>
                  </a:cubicBezTo>
                  <a:cubicBezTo>
                    <a:pt x="2858319" y="53800"/>
                    <a:pt x="2963115" y="8128"/>
                    <a:pt x="3335499" y="36195"/>
                  </a:cubicBezTo>
                  <a:cubicBezTo>
                    <a:pt x="3707883" y="80406"/>
                    <a:pt x="4150325" y="93210"/>
                    <a:pt x="4510499" y="36195"/>
                  </a:cubicBezTo>
                  <a:cubicBezTo>
                    <a:pt x="4870673" y="0"/>
                    <a:pt x="4981430" y="73805"/>
                    <a:pt x="5225761" y="36195"/>
                  </a:cubicBezTo>
                  <a:cubicBezTo>
                    <a:pt x="5470093" y="12319"/>
                    <a:pt x="5737389" y="54800"/>
                    <a:pt x="6094221" y="36195"/>
                  </a:cubicBezTo>
                  <a:cubicBezTo>
                    <a:pt x="6451052" y="24384"/>
                    <a:pt x="6660063" y="0"/>
                    <a:pt x="6962680" y="36195"/>
                  </a:cubicBezTo>
                  <a:cubicBezTo>
                    <a:pt x="7265296" y="93210"/>
                    <a:pt x="7431285" y="38796"/>
                    <a:pt x="7677942" y="36195"/>
                  </a:cubicBezTo>
                  <a:cubicBezTo>
                    <a:pt x="7924599" y="34544"/>
                    <a:pt x="8037245" y="23241"/>
                    <a:pt x="8239861" y="36195"/>
                  </a:cubicBezTo>
                  <a:cubicBezTo>
                    <a:pt x="8442477" y="56600"/>
                    <a:pt x="8791750" y="16383"/>
                    <a:pt x="9108320" y="36195"/>
                  </a:cubicBezTo>
                  <a:cubicBezTo>
                    <a:pt x="9424889" y="67403"/>
                    <a:pt x="9907157" y="73405"/>
                    <a:pt x="10436663" y="36195"/>
                  </a:cubicBezTo>
                  <a:cubicBezTo>
                    <a:pt x="10966170" y="12573"/>
                    <a:pt x="10886954" y="11811"/>
                    <a:pt x="11305123" y="36195"/>
                  </a:cubicBezTo>
                  <a:cubicBezTo>
                    <a:pt x="11723291" y="74605"/>
                    <a:pt x="11962390" y="30988"/>
                    <a:pt x="12173583" y="36195"/>
                  </a:cubicBezTo>
                  <a:cubicBezTo>
                    <a:pt x="12384774" y="44397"/>
                    <a:pt x="12719077" y="19558"/>
                    <a:pt x="12888844" y="36195"/>
                  </a:cubicBezTo>
                  <a:cubicBezTo>
                    <a:pt x="13058612" y="62402"/>
                    <a:pt x="13700472" y="34925"/>
                    <a:pt x="14217187" y="36195"/>
                  </a:cubicBezTo>
                  <a:cubicBezTo>
                    <a:pt x="14733902" y="38196"/>
                    <a:pt x="14992332" y="58401"/>
                    <a:pt x="15341170" y="36195"/>
                  </a:cubicBezTo>
                  <a:cubicBezTo>
                    <a:pt x="15317334" y="482110"/>
                    <a:pt x="15309194" y="656755"/>
                    <a:pt x="15341170" y="986441"/>
                  </a:cubicBezTo>
                  <a:cubicBezTo>
                    <a:pt x="15369179" y="1316126"/>
                    <a:pt x="15367655" y="1707027"/>
                    <a:pt x="15341170" y="1975478"/>
                  </a:cubicBezTo>
                  <a:cubicBezTo>
                    <a:pt x="15065588" y="2020055"/>
                    <a:pt x="14534484" y="2015991"/>
                    <a:pt x="14319367" y="1975478"/>
                  </a:cubicBezTo>
                  <a:cubicBezTo>
                    <a:pt x="14104250" y="1911680"/>
                    <a:pt x="13859338" y="1993131"/>
                    <a:pt x="13604105" y="1975478"/>
                  </a:cubicBezTo>
                  <a:cubicBezTo>
                    <a:pt x="13348873" y="1947689"/>
                    <a:pt x="13055268" y="1916081"/>
                    <a:pt x="12735646" y="1975478"/>
                  </a:cubicBezTo>
                  <a:cubicBezTo>
                    <a:pt x="12416025" y="2013197"/>
                    <a:pt x="11876344" y="1970695"/>
                    <a:pt x="11407303" y="1975478"/>
                  </a:cubicBezTo>
                  <a:cubicBezTo>
                    <a:pt x="10938262" y="1978526"/>
                    <a:pt x="10597855" y="1990591"/>
                    <a:pt x="10078959" y="1975478"/>
                  </a:cubicBezTo>
                  <a:cubicBezTo>
                    <a:pt x="9560065" y="1951690"/>
                    <a:pt x="9102216" y="1975096"/>
                    <a:pt x="8750616" y="1975478"/>
                  </a:cubicBezTo>
                  <a:cubicBezTo>
                    <a:pt x="8399018" y="1975732"/>
                    <a:pt x="7935355" y="1976113"/>
                    <a:pt x="7575616" y="1975478"/>
                  </a:cubicBezTo>
                  <a:cubicBezTo>
                    <a:pt x="7215878" y="1974496"/>
                    <a:pt x="7011371" y="1985511"/>
                    <a:pt x="6860354" y="1975478"/>
                  </a:cubicBezTo>
                  <a:cubicBezTo>
                    <a:pt x="6709336" y="1959692"/>
                    <a:pt x="6044075" y="1955891"/>
                    <a:pt x="5532011" y="1975478"/>
                  </a:cubicBezTo>
                  <a:cubicBezTo>
                    <a:pt x="5019947" y="1987924"/>
                    <a:pt x="5039278" y="1938487"/>
                    <a:pt x="4816749" y="1975478"/>
                  </a:cubicBezTo>
                  <a:cubicBezTo>
                    <a:pt x="4594220" y="1998973"/>
                    <a:pt x="4277069" y="1963493"/>
                    <a:pt x="4101488" y="1975478"/>
                  </a:cubicBezTo>
                  <a:cubicBezTo>
                    <a:pt x="3925906" y="1983098"/>
                    <a:pt x="3708610" y="2004688"/>
                    <a:pt x="3386226" y="1975478"/>
                  </a:cubicBezTo>
                  <a:cubicBezTo>
                    <a:pt x="3063842" y="1929484"/>
                    <a:pt x="2500179" y="2000370"/>
                    <a:pt x="2211226" y="1975478"/>
                  </a:cubicBezTo>
                  <a:cubicBezTo>
                    <a:pt x="1922272" y="1936286"/>
                    <a:pt x="1695819" y="1917281"/>
                    <a:pt x="1189423" y="1975478"/>
                  </a:cubicBezTo>
                  <a:cubicBezTo>
                    <a:pt x="683028" y="2012435"/>
                    <a:pt x="516458" y="1929884"/>
                    <a:pt x="14478" y="1975478"/>
                  </a:cubicBezTo>
                  <a:cubicBezTo>
                    <a:pt x="0" y="1762441"/>
                    <a:pt x="30993" y="1323128"/>
                    <a:pt x="14859" y="1064061"/>
                  </a:cubicBezTo>
                  <a:cubicBezTo>
                    <a:pt x="762" y="804994"/>
                    <a:pt x="14605" y="297463"/>
                    <a:pt x="14859" y="36195"/>
                  </a:cubicBezTo>
                  <a:close/>
                </a:path>
              </a:pathLst>
            </a:custGeom>
            <a:solidFill>
              <a:srgbClr val="215968">
                <a:alpha val="38824"/>
              </a:srgbClr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-7874" y="-33274"/>
              <a:ext cx="15351399" cy="2010403"/>
            </a:xfrm>
            <a:custGeom>
              <a:avLst/>
              <a:gdLst/>
              <a:ahLst/>
              <a:cxnLst/>
              <a:rect l="l" t="t" r="r" b="b"/>
              <a:pathLst>
                <a:path w="15351399" h="2010403">
                  <a:moveTo>
                    <a:pt x="8165" y="31750"/>
                  </a:moveTo>
                  <a:cubicBezTo>
                    <a:pt x="188979" y="77085"/>
                    <a:pt x="468630" y="62882"/>
                    <a:pt x="772990" y="47278"/>
                  </a:cubicBezTo>
                  <a:cubicBezTo>
                    <a:pt x="957293" y="37875"/>
                    <a:pt x="1150607" y="29845"/>
                    <a:pt x="1336217" y="31750"/>
                  </a:cubicBezTo>
                  <a:lnTo>
                    <a:pt x="1336217" y="33274"/>
                  </a:lnTo>
                  <a:lnTo>
                    <a:pt x="1336217" y="31750"/>
                  </a:lnTo>
                  <a:cubicBezTo>
                    <a:pt x="1585927" y="34674"/>
                    <a:pt x="1742467" y="32385"/>
                    <a:pt x="1868194" y="30861"/>
                  </a:cubicBezTo>
                  <a:cubicBezTo>
                    <a:pt x="1952787" y="29845"/>
                    <a:pt x="2023427" y="28956"/>
                    <a:pt x="2099299" y="29718"/>
                  </a:cubicBezTo>
                  <a:cubicBezTo>
                    <a:pt x="2132874" y="30099"/>
                    <a:pt x="2167467" y="30734"/>
                    <a:pt x="2204677" y="31750"/>
                  </a:cubicBezTo>
                  <a:lnTo>
                    <a:pt x="2204677" y="33274"/>
                  </a:lnTo>
                  <a:lnTo>
                    <a:pt x="2204677" y="31750"/>
                  </a:lnTo>
                  <a:cubicBezTo>
                    <a:pt x="2323863" y="36275"/>
                    <a:pt x="2450462" y="34274"/>
                    <a:pt x="2605840" y="32385"/>
                  </a:cubicBezTo>
                  <a:cubicBezTo>
                    <a:pt x="2771392" y="30734"/>
                    <a:pt x="2969648" y="28702"/>
                    <a:pt x="3226479" y="31750"/>
                  </a:cubicBezTo>
                  <a:lnTo>
                    <a:pt x="3226479" y="33274"/>
                  </a:lnTo>
                  <a:lnTo>
                    <a:pt x="3226479" y="31750"/>
                  </a:lnTo>
                  <a:cubicBezTo>
                    <a:pt x="3537526" y="36675"/>
                    <a:pt x="3579096" y="35074"/>
                    <a:pt x="3629096" y="33147"/>
                  </a:cubicBezTo>
                  <a:cubicBezTo>
                    <a:pt x="3659183" y="32385"/>
                    <a:pt x="3692177" y="31623"/>
                    <a:pt x="3788398" y="31750"/>
                  </a:cubicBezTo>
                  <a:cubicBezTo>
                    <a:pt x="3861799" y="31877"/>
                    <a:pt x="3951334" y="35675"/>
                    <a:pt x="4052642" y="41076"/>
                  </a:cubicBezTo>
                  <a:cubicBezTo>
                    <a:pt x="4184619" y="48078"/>
                    <a:pt x="4336654" y="56080"/>
                    <a:pt x="4499299" y="56280"/>
                  </a:cubicBezTo>
                  <a:cubicBezTo>
                    <a:pt x="4647555" y="56480"/>
                    <a:pt x="4804677" y="50278"/>
                    <a:pt x="4963253" y="31877"/>
                  </a:cubicBezTo>
                  <a:lnTo>
                    <a:pt x="4963398" y="33474"/>
                  </a:lnTo>
                  <a:lnTo>
                    <a:pt x="4963253" y="31877"/>
                  </a:lnTo>
                  <a:cubicBezTo>
                    <a:pt x="5198718" y="13716"/>
                    <a:pt x="5384038" y="21209"/>
                    <a:pt x="5586073" y="29337"/>
                  </a:cubicBezTo>
                  <a:cubicBezTo>
                    <a:pt x="5784183" y="39676"/>
                    <a:pt x="5998282" y="53479"/>
                    <a:pt x="6291596" y="31877"/>
                  </a:cubicBezTo>
                  <a:lnTo>
                    <a:pt x="6291741" y="33474"/>
                  </a:lnTo>
                  <a:lnTo>
                    <a:pt x="6291596" y="31877"/>
                  </a:lnTo>
                  <a:cubicBezTo>
                    <a:pt x="6607584" y="16510"/>
                    <a:pt x="6742468" y="23495"/>
                    <a:pt x="6871247" y="30226"/>
                  </a:cubicBezTo>
                  <a:cubicBezTo>
                    <a:pt x="6984038" y="37675"/>
                    <a:pt x="7092032" y="46477"/>
                    <a:pt x="7313399" y="31877"/>
                  </a:cubicBezTo>
                  <a:lnTo>
                    <a:pt x="7313544" y="33474"/>
                  </a:lnTo>
                  <a:lnTo>
                    <a:pt x="7313399" y="31877"/>
                  </a:lnTo>
                  <a:cubicBezTo>
                    <a:pt x="7787526" y="10795"/>
                    <a:pt x="8064707" y="0"/>
                    <a:pt x="8641887" y="31877"/>
                  </a:cubicBezTo>
                  <a:lnTo>
                    <a:pt x="8641742" y="33474"/>
                  </a:lnTo>
                  <a:lnTo>
                    <a:pt x="8641887" y="31877"/>
                  </a:lnTo>
                  <a:cubicBezTo>
                    <a:pt x="9014126" y="63482"/>
                    <a:pt x="9071684" y="46277"/>
                    <a:pt x="9109474" y="35074"/>
                  </a:cubicBezTo>
                  <a:cubicBezTo>
                    <a:pt x="9128224" y="30861"/>
                    <a:pt x="9142323" y="28321"/>
                    <a:pt x="9186073" y="30734"/>
                  </a:cubicBezTo>
                  <a:cubicBezTo>
                    <a:pt x="9191597" y="30988"/>
                    <a:pt x="9197411" y="31369"/>
                    <a:pt x="9203951" y="31877"/>
                  </a:cubicBezTo>
                  <a:lnTo>
                    <a:pt x="9203806" y="33474"/>
                  </a:lnTo>
                  <a:lnTo>
                    <a:pt x="9203951" y="31877"/>
                  </a:lnTo>
                  <a:cubicBezTo>
                    <a:pt x="9271102" y="38675"/>
                    <a:pt x="9391742" y="34674"/>
                    <a:pt x="9547846" y="30988"/>
                  </a:cubicBezTo>
                  <a:cubicBezTo>
                    <a:pt x="9770666" y="26289"/>
                    <a:pt x="10065435" y="20193"/>
                    <a:pt x="10378952" y="31877"/>
                  </a:cubicBezTo>
                  <a:lnTo>
                    <a:pt x="10378806" y="33474"/>
                  </a:lnTo>
                  <a:lnTo>
                    <a:pt x="10378952" y="31877"/>
                  </a:lnTo>
                  <a:cubicBezTo>
                    <a:pt x="10386509" y="32131"/>
                    <a:pt x="10393922" y="32385"/>
                    <a:pt x="10401335" y="32766"/>
                  </a:cubicBezTo>
                  <a:cubicBezTo>
                    <a:pt x="10408457" y="33020"/>
                    <a:pt x="10415579" y="33274"/>
                    <a:pt x="10422701" y="33674"/>
                  </a:cubicBezTo>
                  <a:cubicBezTo>
                    <a:pt x="10917324" y="62882"/>
                    <a:pt x="11013545" y="67683"/>
                    <a:pt x="11247266" y="31877"/>
                  </a:cubicBezTo>
                  <a:lnTo>
                    <a:pt x="11247411" y="33474"/>
                  </a:lnTo>
                  <a:lnTo>
                    <a:pt x="11247266" y="31877"/>
                  </a:lnTo>
                  <a:cubicBezTo>
                    <a:pt x="11488109" y="7874"/>
                    <a:pt x="11736801" y="9652"/>
                    <a:pt x="12116161" y="31877"/>
                  </a:cubicBezTo>
                  <a:lnTo>
                    <a:pt x="12116016" y="33474"/>
                  </a:lnTo>
                  <a:lnTo>
                    <a:pt x="12116161" y="31877"/>
                  </a:lnTo>
                  <a:cubicBezTo>
                    <a:pt x="12358748" y="53479"/>
                    <a:pt x="12548719" y="47878"/>
                    <a:pt x="12796976" y="40476"/>
                  </a:cubicBezTo>
                  <a:cubicBezTo>
                    <a:pt x="12936655" y="36275"/>
                    <a:pt x="13094795" y="32258"/>
                    <a:pt x="13291161" y="31877"/>
                  </a:cubicBezTo>
                  <a:lnTo>
                    <a:pt x="13291161" y="33474"/>
                  </a:lnTo>
                  <a:lnTo>
                    <a:pt x="13291161" y="31877"/>
                  </a:lnTo>
                  <a:cubicBezTo>
                    <a:pt x="13454680" y="31623"/>
                    <a:pt x="13657876" y="27432"/>
                    <a:pt x="13875900" y="23114"/>
                  </a:cubicBezTo>
                  <a:cubicBezTo>
                    <a:pt x="14128662" y="18034"/>
                    <a:pt x="14401772" y="12573"/>
                    <a:pt x="14656423" y="12065"/>
                  </a:cubicBezTo>
                  <a:cubicBezTo>
                    <a:pt x="14914563" y="11557"/>
                    <a:pt x="15153953" y="16383"/>
                    <a:pt x="15334889" y="31877"/>
                  </a:cubicBezTo>
                  <a:cubicBezTo>
                    <a:pt x="15335777" y="32004"/>
                    <a:pt x="15336286" y="32639"/>
                    <a:pt x="15336286" y="33674"/>
                  </a:cubicBezTo>
                  <a:cubicBezTo>
                    <a:pt x="15333314" y="206719"/>
                    <a:pt x="15337176" y="369161"/>
                    <a:pt x="15340476" y="517599"/>
                  </a:cubicBezTo>
                  <a:cubicBezTo>
                    <a:pt x="15343271" y="641831"/>
                    <a:pt x="15345811" y="756061"/>
                    <a:pt x="15344160" y="857887"/>
                  </a:cubicBezTo>
                  <a:cubicBezTo>
                    <a:pt x="15343271" y="917303"/>
                    <a:pt x="15340857" y="972517"/>
                    <a:pt x="15336286" y="1023130"/>
                  </a:cubicBezTo>
                  <a:lnTo>
                    <a:pt x="15334762" y="1022730"/>
                  </a:lnTo>
                  <a:lnTo>
                    <a:pt x="15336286" y="1023130"/>
                  </a:lnTo>
                  <a:cubicBezTo>
                    <a:pt x="15325173" y="1133158"/>
                    <a:pt x="15330841" y="1259791"/>
                    <a:pt x="15337048" y="1402628"/>
                  </a:cubicBezTo>
                  <a:cubicBezTo>
                    <a:pt x="15343778" y="1570872"/>
                    <a:pt x="15351399" y="1761521"/>
                    <a:pt x="15336286" y="1973065"/>
                  </a:cubicBezTo>
                  <a:cubicBezTo>
                    <a:pt x="15336159" y="1973827"/>
                    <a:pt x="15335524" y="1974462"/>
                    <a:pt x="15334762" y="1974462"/>
                  </a:cubicBezTo>
                  <a:cubicBezTo>
                    <a:pt x="15287237" y="1974716"/>
                    <a:pt x="15243487" y="1974970"/>
                    <a:pt x="15202936" y="1975224"/>
                  </a:cubicBezTo>
                  <a:cubicBezTo>
                    <a:pt x="15167907" y="1975351"/>
                    <a:pt x="15135202" y="1975605"/>
                    <a:pt x="15104534" y="1975732"/>
                  </a:cubicBezTo>
                  <a:cubicBezTo>
                    <a:pt x="14734476" y="1977637"/>
                    <a:pt x="14652208" y="1977637"/>
                    <a:pt x="14159767" y="1974462"/>
                  </a:cubicBezTo>
                  <a:lnTo>
                    <a:pt x="14159767" y="1972938"/>
                  </a:lnTo>
                  <a:lnTo>
                    <a:pt x="14159767" y="1974462"/>
                  </a:lnTo>
                  <a:cubicBezTo>
                    <a:pt x="13864272" y="1972557"/>
                    <a:pt x="13693922" y="1973573"/>
                    <a:pt x="13532295" y="1974462"/>
                  </a:cubicBezTo>
                  <a:cubicBezTo>
                    <a:pt x="13386656" y="1975351"/>
                    <a:pt x="13248139" y="1976113"/>
                    <a:pt x="13031713" y="1974716"/>
                  </a:cubicBezTo>
                  <a:cubicBezTo>
                    <a:pt x="13016452" y="1974589"/>
                    <a:pt x="13000754" y="1974462"/>
                    <a:pt x="12984621" y="1974335"/>
                  </a:cubicBezTo>
                  <a:cubicBezTo>
                    <a:pt x="12765725" y="1972684"/>
                    <a:pt x="12655114" y="1975478"/>
                    <a:pt x="12562819" y="1977764"/>
                  </a:cubicBezTo>
                  <a:cubicBezTo>
                    <a:pt x="12496684" y="1979415"/>
                    <a:pt x="12439853" y="1980812"/>
                    <a:pt x="12359475" y="1980177"/>
                  </a:cubicBezTo>
                  <a:cubicBezTo>
                    <a:pt x="12297411" y="1979669"/>
                    <a:pt x="12221394" y="1978018"/>
                    <a:pt x="12116161" y="1974335"/>
                  </a:cubicBezTo>
                  <a:cubicBezTo>
                    <a:pt x="11829533" y="1959572"/>
                    <a:pt x="11722847" y="1964573"/>
                    <a:pt x="11607731" y="1969775"/>
                  </a:cubicBezTo>
                  <a:cubicBezTo>
                    <a:pt x="11549155" y="1972375"/>
                    <a:pt x="11488545" y="1974208"/>
                    <a:pt x="11400900" y="1974335"/>
                  </a:cubicBezTo>
                  <a:lnTo>
                    <a:pt x="11400900" y="1972811"/>
                  </a:lnTo>
                  <a:lnTo>
                    <a:pt x="11400900" y="1974335"/>
                  </a:lnTo>
                  <a:cubicBezTo>
                    <a:pt x="11307585" y="1974462"/>
                    <a:pt x="11238399" y="1975478"/>
                    <a:pt x="11177353" y="1976494"/>
                  </a:cubicBezTo>
                  <a:cubicBezTo>
                    <a:pt x="11129242" y="1977256"/>
                    <a:pt x="11086219" y="1977891"/>
                    <a:pt x="11040580" y="1978018"/>
                  </a:cubicBezTo>
                  <a:cubicBezTo>
                    <a:pt x="10982876" y="1978145"/>
                    <a:pt x="10920957" y="1977256"/>
                    <a:pt x="10838835" y="1974462"/>
                  </a:cubicBezTo>
                  <a:lnTo>
                    <a:pt x="10838835" y="1972938"/>
                  </a:lnTo>
                  <a:lnTo>
                    <a:pt x="10838835" y="1974462"/>
                  </a:lnTo>
                  <a:cubicBezTo>
                    <a:pt x="10785929" y="1972684"/>
                    <a:pt x="10740579" y="1969374"/>
                    <a:pt x="10699300" y="1966174"/>
                  </a:cubicBezTo>
                  <a:cubicBezTo>
                    <a:pt x="10664562" y="1963573"/>
                    <a:pt x="10632585" y="1961172"/>
                    <a:pt x="10601190" y="1959372"/>
                  </a:cubicBezTo>
                  <a:cubicBezTo>
                    <a:pt x="10507731" y="1954370"/>
                    <a:pt x="10419213" y="1955371"/>
                    <a:pt x="10277208" y="1974462"/>
                  </a:cubicBezTo>
                  <a:lnTo>
                    <a:pt x="10277062" y="1972938"/>
                  </a:lnTo>
                  <a:lnTo>
                    <a:pt x="10277208" y="1974462"/>
                  </a:lnTo>
                  <a:cubicBezTo>
                    <a:pt x="10157149" y="1985257"/>
                    <a:pt x="10044794" y="1980939"/>
                    <a:pt x="9914417" y="1975859"/>
                  </a:cubicBezTo>
                  <a:cubicBezTo>
                    <a:pt x="9776335" y="1969374"/>
                    <a:pt x="9618050" y="1959572"/>
                    <a:pt x="9408603" y="1974462"/>
                  </a:cubicBezTo>
                  <a:cubicBezTo>
                    <a:pt x="9372556" y="1976240"/>
                    <a:pt x="9336946" y="1978018"/>
                    <a:pt x="9301626" y="1979796"/>
                  </a:cubicBezTo>
                  <a:cubicBezTo>
                    <a:pt x="9267033" y="1981574"/>
                    <a:pt x="9232875" y="1983225"/>
                    <a:pt x="9198864" y="1984876"/>
                  </a:cubicBezTo>
                  <a:cubicBezTo>
                    <a:pt x="8876044" y="2000497"/>
                    <a:pt x="8577062" y="2010403"/>
                    <a:pt x="8233167" y="1974462"/>
                  </a:cubicBezTo>
                  <a:cubicBezTo>
                    <a:pt x="7816742" y="1906958"/>
                    <a:pt x="7636800" y="1931565"/>
                    <a:pt x="7365143" y="1974462"/>
                  </a:cubicBezTo>
                  <a:lnTo>
                    <a:pt x="7364998" y="1972938"/>
                  </a:lnTo>
                  <a:lnTo>
                    <a:pt x="7365143" y="1974462"/>
                  </a:lnTo>
                  <a:cubicBezTo>
                    <a:pt x="7100608" y="2001640"/>
                    <a:pt x="6991015" y="1991607"/>
                    <a:pt x="6817613" y="1975859"/>
                  </a:cubicBezTo>
                  <a:cubicBezTo>
                    <a:pt x="6812672" y="1975351"/>
                    <a:pt x="6807730" y="1974970"/>
                    <a:pt x="6802788" y="1974462"/>
                  </a:cubicBezTo>
                  <a:cubicBezTo>
                    <a:pt x="6712236" y="1962573"/>
                    <a:pt x="6486363" y="1967774"/>
                    <a:pt x="6230550" y="1973319"/>
                  </a:cubicBezTo>
                  <a:cubicBezTo>
                    <a:pt x="5972555" y="1977129"/>
                    <a:pt x="5684329" y="1981320"/>
                    <a:pt x="5474590" y="1974589"/>
                  </a:cubicBezTo>
                  <a:cubicBezTo>
                    <a:pt x="5280985" y="1965974"/>
                    <a:pt x="5061509" y="1972557"/>
                    <a:pt x="4844357" y="1976621"/>
                  </a:cubicBezTo>
                  <a:cubicBezTo>
                    <a:pt x="4632294" y="1980685"/>
                    <a:pt x="4422410" y="1984622"/>
                    <a:pt x="4241596" y="1978780"/>
                  </a:cubicBezTo>
                  <a:cubicBezTo>
                    <a:pt x="4208747" y="1977764"/>
                    <a:pt x="4176916" y="1976367"/>
                    <a:pt x="4146247" y="1974589"/>
                  </a:cubicBezTo>
                  <a:cubicBezTo>
                    <a:pt x="3772700" y="1941967"/>
                    <a:pt x="3259038" y="1933365"/>
                    <a:pt x="2818194" y="1974589"/>
                  </a:cubicBezTo>
                  <a:cubicBezTo>
                    <a:pt x="2411944" y="1999481"/>
                    <a:pt x="2221828" y="1993258"/>
                    <a:pt x="1766159" y="1978526"/>
                  </a:cubicBezTo>
                  <a:cubicBezTo>
                    <a:pt x="1727061" y="1977256"/>
                    <a:pt x="1686217" y="1975986"/>
                    <a:pt x="1642903" y="1974589"/>
                  </a:cubicBezTo>
                  <a:cubicBezTo>
                    <a:pt x="1395374" y="1963373"/>
                    <a:pt x="1135781" y="1972684"/>
                    <a:pt x="881130" y="1978653"/>
                  </a:cubicBezTo>
                  <a:cubicBezTo>
                    <a:pt x="636363" y="1984368"/>
                    <a:pt x="396392" y="1989956"/>
                    <a:pt x="176479" y="1982844"/>
                  </a:cubicBezTo>
                  <a:cubicBezTo>
                    <a:pt x="118775" y="1981066"/>
                    <a:pt x="62525" y="1978272"/>
                    <a:pt x="7874" y="1974589"/>
                  </a:cubicBezTo>
                  <a:cubicBezTo>
                    <a:pt x="6985" y="1974462"/>
                    <a:pt x="6350" y="1973827"/>
                    <a:pt x="6477" y="1972938"/>
                  </a:cubicBezTo>
                  <a:cubicBezTo>
                    <a:pt x="12380" y="1803532"/>
                    <a:pt x="9182" y="1662695"/>
                    <a:pt x="6223" y="1520459"/>
                  </a:cubicBezTo>
                  <a:cubicBezTo>
                    <a:pt x="3429" y="1376221"/>
                    <a:pt x="508" y="1230784"/>
                    <a:pt x="6096" y="1053138"/>
                  </a:cubicBezTo>
                  <a:cubicBezTo>
                    <a:pt x="6223" y="1049537"/>
                    <a:pt x="6350" y="1045936"/>
                    <a:pt x="6477" y="1042335"/>
                  </a:cubicBezTo>
                  <a:lnTo>
                    <a:pt x="8019" y="1042535"/>
                  </a:lnTo>
                  <a:lnTo>
                    <a:pt x="6477" y="1042335"/>
                  </a:lnTo>
                  <a:cubicBezTo>
                    <a:pt x="12961" y="863889"/>
                    <a:pt x="8746" y="664237"/>
                    <a:pt x="5334" y="483190"/>
                  </a:cubicBezTo>
                  <a:cubicBezTo>
                    <a:pt x="2540" y="333352"/>
                    <a:pt x="0" y="196516"/>
                    <a:pt x="3429" y="95090"/>
                  </a:cubicBezTo>
                  <a:cubicBezTo>
                    <a:pt x="4191" y="72884"/>
                    <a:pt x="5207" y="52279"/>
                    <a:pt x="6604" y="33674"/>
                  </a:cubicBezTo>
                  <a:cubicBezTo>
                    <a:pt x="6604" y="33147"/>
                    <a:pt x="6858" y="32639"/>
                    <a:pt x="7239" y="32385"/>
                  </a:cubicBezTo>
                  <a:cubicBezTo>
                    <a:pt x="7620" y="32131"/>
                    <a:pt x="8019" y="32004"/>
                    <a:pt x="8601" y="32131"/>
                  </a:cubicBezTo>
                  <a:moveTo>
                    <a:pt x="7620" y="35675"/>
                  </a:moveTo>
                  <a:lnTo>
                    <a:pt x="7874" y="33274"/>
                  </a:lnTo>
                  <a:lnTo>
                    <a:pt x="9618" y="33474"/>
                  </a:lnTo>
                  <a:cubicBezTo>
                    <a:pt x="8165" y="52079"/>
                    <a:pt x="7112" y="72484"/>
                    <a:pt x="6350" y="94690"/>
                  </a:cubicBezTo>
                  <a:cubicBezTo>
                    <a:pt x="3048" y="195716"/>
                    <a:pt x="5588" y="332551"/>
                    <a:pt x="8310" y="482190"/>
                  </a:cubicBezTo>
                  <a:cubicBezTo>
                    <a:pt x="12234" y="663237"/>
                    <a:pt x="16450" y="863088"/>
                    <a:pt x="9618" y="1041735"/>
                  </a:cubicBezTo>
                  <a:cubicBezTo>
                    <a:pt x="9473" y="1045336"/>
                    <a:pt x="9327" y="1048937"/>
                    <a:pt x="9182" y="1052537"/>
                  </a:cubicBezTo>
                  <a:cubicBezTo>
                    <a:pt x="3429" y="1229983"/>
                    <a:pt x="6350" y="1375221"/>
                    <a:pt x="9327" y="1519458"/>
                  </a:cubicBezTo>
                  <a:cubicBezTo>
                    <a:pt x="12525" y="1661495"/>
                    <a:pt x="15723" y="1802731"/>
                    <a:pt x="9618" y="1972557"/>
                  </a:cubicBezTo>
                  <a:lnTo>
                    <a:pt x="7874" y="1972557"/>
                  </a:lnTo>
                  <a:lnTo>
                    <a:pt x="8019" y="1970175"/>
                  </a:lnTo>
                  <a:cubicBezTo>
                    <a:pt x="62525" y="1974843"/>
                    <a:pt x="118775" y="1977510"/>
                    <a:pt x="176479" y="1979288"/>
                  </a:cubicBezTo>
                  <a:cubicBezTo>
                    <a:pt x="396246" y="1986273"/>
                    <a:pt x="636072" y="1980685"/>
                    <a:pt x="880839" y="1975097"/>
                  </a:cubicBezTo>
                  <a:cubicBezTo>
                    <a:pt x="1135491" y="1967174"/>
                    <a:pt x="1395229" y="1957772"/>
                    <a:pt x="1642758" y="1970175"/>
                  </a:cubicBezTo>
                  <a:lnTo>
                    <a:pt x="1642758" y="1972557"/>
                  </a:lnTo>
                  <a:lnTo>
                    <a:pt x="1642758" y="1970175"/>
                  </a:lnTo>
                  <a:cubicBezTo>
                    <a:pt x="1685927" y="1972375"/>
                    <a:pt x="1726915" y="1973700"/>
                    <a:pt x="1766014" y="1974970"/>
                  </a:cubicBezTo>
                  <a:cubicBezTo>
                    <a:pt x="2221537" y="1989702"/>
                    <a:pt x="2411653" y="1995798"/>
                    <a:pt x="2817613" y="1970175"/>
                  </a:cubicBezTo>
                  <a:lnTo>
                    <a:pt x="2817758" y="1972557"/>
                  </a:lnTo>
                  <a:lnTo>
                    <a:pt x="2817613" y="1970175"/>
                  </a:lnTo>
                  <a:cubicBezTo>
                    <a:pt x="3258601" y="1927564"/>
                    <a:pt x="3772555" y="1936366"/>
                    <a:pt x="4146247" y="1970175"/>
                  </a:cubicBezTo>
                  <a:lnTo>
                    <a:pt x="4146101" y="1972557"/>
                  </a:lnTo>
                  <a:lnTo>
                    <a:pt x="4146247" y="1970175"/>
                  </a:lnTo>
                  <a:cubicBezTo>
                    <a:pt x="4176915" y="1972811"/>
                    <a:pt x="4208747" y="1974208"/>
                    <a:pt x="4241596" y="1975224"/>
                  </a:cubicBezTo>
                  <a:cubicBezTo>
                    <a:pt x="4422264" y="1981066"/>
                    <a:pt x="4632003" y="1977129"/>
                    <a:pt x="4844212" y="1973065"/>
                  </a:cubicBezTo>
                  <a:cubicBezTo>
                    <a:pt x="5061218" y="1966974"/>
                    <a:pt x="5280840" y="1960372"/>
                    <a:pt x="5474590" y="1970175"/>
                  </a:cubicBezTo>
                  <a:lnTo>
                    <a:pt x="5474590" y="1972557"/>
                  </a:lnTo>
                  <a:lnTo>
                    <a:pt x="5474590" y="1970175"/>
                  </a:lnTo>
                  <a:cubicBezTo>
                    <a:pt x="5684183" y="1977764"/>
                    <a:pt x="5972265" y="1973573"/>
                    <a:pt x="6230259" y="1968174"/>
                  </a:cubicBezTo>
                  <a:cubicBezTo>
                    <a:pt x="6485927" y="1962373"/>
                    <a:pt x="6712236" y="1957171"/>
                    <a:pt x="6802934" y="1970175"/>
                  </a:cubicBezTo>
                  <a:lnTo>
                    <a:pt x="6802788" y="1972557"/>
                  </a:lnTo>
                  <a:lnTo>
                    <a:pt x="6802934" y="1970175"/>
                  </a:lnTo>
                  <a:cubicBezTo>
                    <a:pt x="6807875" y="1970975"/>
                    <a:pt x="6812817" y="1971575"/>
                    <a:pt x="6817759" y="1972375"/>
                  </a:cubicBezTo>
                  <a:cubicBezTo>
                    <a:pt x="6991015" y="1988178"/>
                    <a:pt x="7100317" y="1998211"/>
                    <a:pt x="7364561" y="1970175"/>
                  </a:cubicBezTo>
                  <a:cubicBezTo>
                    <a:pt x="7636509" y="1926163"/>
                    <a:pt x="7816742" y="1901357"/>
                    <a:pt x="8233456" y="1970175"/>
                  </a:cubicBezTo>
                  <a:lnTo>
                    <a:pt x="8233311" y="1972557"/>
                  </a:lnTo>
                  <a:lnTo>
                    <a:pt x="8233456" y="1970175"/>
                  </a:lnTo>
                  <a:cubicBezTo>
                    <a:pt x="8576916" y="2006974"/>
                    <a:pt x="8875608" y="1997068"/>
                    <a:pt x="9198428" y="1981447"/>
                  </a:cubicBezTo>
                  <a:cubicBezTo>
                    <a:pt x="9232440" y="1979796"/>
                    <a:pt x="9266596" y="1978145"/>
                    <a:pt x="9301190" y="1976367"/>
                  </a:cubicBezTo>
                  <a:cubicBezTo>
                    <a:pt x="9336509" y="1974589"/>
                    <a:pt x="9372120" y="1972811"/>
                    <a:pt x="9408166" y="1970175"/>
                  </a:cubicBezTo>
                  <a:lnTo>
                    <a:pt x="9408312" y="1972557"/>
                  </a:lnTo>
                  <a:lnTo>
                    <a:pt x="9408166" y="1970175"/>
                  </a:lnTo>
                  <a:cubicBezTo>
                    <a:pt x="9617759" y="1954171"/>
                    <a:pt x="9776335" y="1963773"/>
                    <a:pt x="9914417" y="1972375"/>
                  </a:cubicBezTo>
                  <a:cubicBezTo>
                    <a:pt x="10044794" y="1977510"/>
                    <a:pt x="10156858" y="1981828"/>
                    <a:pt x="10276626" y="1970175"/>
                  </a:cubicBezTo>
                  <a:cubicBezTo>
                    <a:pt x="10418923" y="1949970"/>
                    <a:pt x="10507585" y="1948969"/>
                    <a:pt x="10601190" y="1953971"/>
                  </a:cubicBezTo>
                  <a:cubicBezTo>
                    <a:pt x="10632585" y="1955771"/>
                    <a:pt x="10664562" y="1958172"/>
                    <a:pt x="10699300" y="1960772"/>
                  </a:cubicBezTo>
                  <a:cubicBezTo>
                    <a:pt x="10740724" y="1963973"/>
                    <a:pt x="10785929" y="1967374"/>
                    <a:pt x="10838835" y="1970175"/>
                  </a:cubicBezTo>
                  <a:cubicBezTo>
                    <a:pt x="10920812" y="1973827"/>
                    <a:pt x="10982876" y="1974716"/>
                    <a:pt x="11040434" y="1974589"/>
                  </a:cubicBezTo>
                  <a:cubicBezTo>
                    <a:pt x="11086219" y="1974462"/>
                    <a:pt x="11129097" y="1973827"/>
                    <a:pt x="11177208" y="1973065"/>
                  </a:cubicBezTo>
                  <a:cubicBezTo>
                    <a:pt x="11238254" y="1971975"/>
                    <a:pt x="11307439" y="1970175"/>
                    <a:pt x="11400755" y="1969975"/>
                  </a:cubicBezTo>
                  <a:cubicBezTo>
                    <a:pt x="11488254" y="1969775"/>
                    <a:pt x="11548865" y="1966974"/>
                    <a:pt x="11607440" y="1964373"/>
                  </a:cubicBezTo>
                  <a:cubicBezTo>
                    <a:pt x="11722556" y="1959172"/>
                    <a:pt x="11829388" y="1954171"/>
                    <a:pt x="12116161" y="1969975"/>
                  </a:cubicBezTo>
                  <a:lnTo>
                    <a:pt x="12116161" y="1972375"/>
                  </a:lnTo>
                  <a:lnTo>
                    <a:pt x="12116161" y="1969975"/>
                  </a:lnTo>
                  <a:cubicBezTo>
                    <a:pt x="12221394" y="1974589"/>
                    <a:pt x="12297411" y="1976240"/>
                    <a:pt x="12359475" y="1976748"/>
                  </a:cubicBezTo>
                  <a:cubicBezTo>
                    <a:pt x="12439853" y="1977383"/>
                    <a:pt x="12496539" y="1975986"/>
                    <a:pt x="12562673" y="1974335"/>
                  </a:cubicBezTo>
                  <a:cubicBezTo>
                    <a:pt x="12654969" y="1971775"/>
                    <a:pt x="12765725" y="1967374"/>
                    <a:pt x="12984621" y="1969975"/>
                  </a:cubicBezTo>
                  <a:lnTo>
                    <a:pt x="12984621" y="1972375"/>
                  </a:lnTo>
                  <a:lnTo>
                    <a:pt x="12984621" y="1969975"/>
                  </a:lnTo>
                  <a:cubicBezTo>
                    <a:pt x="13000754" y="1970175"/>
                    <a:pt x="13016452" y="1970375"/>
                    <a:pt x="13031713" y="1970575"/>
                  </a:cubicBezTo>
                  <a:cubicBezTo>
                    <a:pt x="13247993" y="1972684"/>
                    <a:pt x="13386510" y="1971575"/>
                    <a:pt x="13532149" y="1970175"/>
                  </a:cubicBezTo>
                  <a:cubicBezTo>
                    <a:pt x="13693778" y="1968774"/>
                    <a:pt x="13864272" y="1967174"/>
                    <a:pt x="14159621" y="1970175"/>
                  </a:cubicBezTo>
                  <a:cubicBezTo>
                    <a:pt x="14652062" y="1974208"/>
                    <a:pt x="14734330" y="1974208"/>
                    <a:pt x="15104388" y="1972175"/>
                  </a:cubicBezTo>
                  <a:cubicBezTo>
                    <a:pt x="15135058" y="1971975"/>
                    <a:pt x="15167761" y="1971575"/>
                    <a:pt x="15202790" y="1971375"/>
                  </a:cubicBezTo>
                  <a:cubicBezTo>
                    <a:pt x="15243341" y="1970975"/>
                    <a:pt x="15287092" y="1970575"/>
                    <a:pt x="15334621" y="1970175"/>
                  </a:cubicBezTo>
                  <a:lnTo>
                    <a:pt x="15334621" y="1972557"/>
                  </a:lnTo>
                  <a:lnTo>
                    <a:pt x="15332877" y="1972375"/>
                  </a:lnTo>
                  <a:cubicBezTo>
                    <a:pt x="15348224" y="1761121"/>
                    <a:pt x="15340603" y="1570872"/>
                    <a:pt x="15333749" y="1402628"/>
                  </a:cubicBezTo>
                  <a:cubicBezTo>
                    <a:pt x="15327207" y="1259791"/>
                    <a:pt x="15321394" y="1132758"/>
                    <a:pt x="15332877" y="1022130"/>
                  </a:cubicBezTo>
                  <a:cubicBezTo>
                    <a:pt x="15337682" y="971717"/>
                    <a:pt x="15340096" y="916702"/>
                    <a:pt x="15340985" y="857487"/>
                  </a:cubicBezTo>
                  <a:cubicBezTo>
                    <a:pt x="15342636" y="755861"/>
                    <a:pt x="15340096" y="641831"/>
                    <a:pt x="15337301" y="517599"/>
                  </a:cubicBezTo>
                  <a:cubicBezTo>
                    <a:pt x="15333895" y="369361"/>
                    <a:pt x="15329680" y="206719"/>
                    <a:pt x="15332877" y="33474"/>
                  </a:cubicBezTo>
                  <a:lnTo>
                    <a:pt x="15334621" y="33474"/>
                  </a:lnTo>
                  <a:lnTo>
                    <a:pt x="15334475" y="35875"/>
                  </a:lnTo>
                  <a:cubicBezTo>
                    <a:pt x="15153807" y="19304"/>
                    <a:pt x="14914563" y="14605"/>
                    <a:pt x="14656423" y="15113"/>
                  </a:cubicBezTo>
                  <a:cubicBezTo>
                    <a:pt x="14401772" y="15621"/>
                    <a:pt x="14128807" y="21082"/>
                    <a:pt x="13875900" y="26162"/>
                  </a:cubicBezTo>
                  <a:cubicBezTo>
                    <a:pt x="13657731" y="30607"/>
                    <a:pt x="13454680" y="35475"/>
                    <a:pt x="13291017" y="35875"/>
                  </a:cubicBezTo>
                  <a:cubicBezTo>
                    <a:pt x="13094649" y="36475"/>
                    <a:pt x="12936655" y="41076"/>
                    <a:pt x="12796976" y="45277"/>
                  </a:cubicBezTo>
                  <a:cubicBezTo>
                    <a:pt x="12548719" y="52679"/>
                    <a:pt x="12358603" y="58281"/>
                    <a:pt x="12115870" y="35875"/>
                  </a:cubicBezTo>
                  <a:cubicBezTo>
                    <a:pt x="11736655" y="12700"/>
                    <a:pt x="11488254" y="10922"/>
                    <a:pt x="11247701" y="35875"/>
                  </a:cubicBezTo>
                  <a:cubicBezTo>
                    <a:pt x="11013545" y="72684"/>
                    <a:pt x="10917179" y="67683"/>
                    <a:pt x="10422555" y="38475"/>
                  </a:cubicBezTo>
                  <a:cubicBezTo>
                    <a:pt x="10415579" y="38075"/>
                    <a:pt x="10408457" y="37675"/>
                    <a:pt x="10401190" y="37275"/>
                  </a:cubicBezTo>
                  <a:cubicBezTo>
                    <a:pt x="10393777" y="36875"/>
                    <a:pt x="10386364" y="36475"/>
                    <a:pt x="10378806" y="35875"/>
                  </a:cubicBezTo>
                  <a:cubicBezTo>
                    <a:pt x="10065579" y="23114"/>
                    <a:pt x="9770957" y="29337"/>
                    <a:pt x="9548137" y="34274"/>
                  </a:cubicBezTo>
                  <a:cubicBezTo>
                    <a:pt x="9392178" y="39476"/>
                    <a:pt x="9271248" y="43477"/>
                    <a:pt x="9203806" y="35675"/>
                  </a:cubicBezTo>
                  <a:cubicBezTo>
                    <a:pt x="9197411" y="34874"/>
                    <a:pt x="9191451" y="34274"/>
                    <a:pt x="9186073" y="33874"/>
                  </a:cubicBezTo>
                  <a:cubicBezTo>
                    <a:pt x="9142613" y="31242"/>
                    <a:pt x="9128951" y="34074"/>
                    <a:pt x="9110492" y="39676"/>
                  </a:cubicBezTo>
                  <a:cubicBezTo>
                    <a:pt x="9072120" y="51079"/>
                    <a:pt x="9014126" y="68083"/>
                    <a:pt x="8641887" y="35675"/>
                  </a:cubicBezTo>
                  <a:cubicBezTo>
                    <a:pt x="8064852" y="2921"/>
                    <a:pt x="7787818" y="13716"/>
                    <a:pt x="7313834" y="35675"/>
                  </a:cubicBezTo>
                  <a:cubicBezTo>
                    <a:pt x="7092323" y="51279"/>
                    <a:pt x="6984038" y="42476"/>
                    <a:pt x="6871247" y="33274"/>
                  </a:cubicBezTo>
                  <a:cubicBezTo>
                    <a:pt x="6742613" y="26543"/>
                    <a:pt x="6607876" y="19558"/>
                    <a:pt x="6292032" y="35875"/>
                  </a:cubicBezTo>
                  <a:cubicBezTo>
                    <a:pt x="5998428" y="58280"/>
                    <a:pt x="5784183" y="44677"/>
                    <a:pt x="5586073" y="32385"/>
                  </a:cubicBezTo>
                  <a:cubicBezTo>
                    <a:pt x="5384038" y="24130"/>
                    <a:pt x="5199009" y="16637"/>
                    <a:pt x="4963689" y="35875"/>
                  </a:cubicBezTo>
                  <a:cubicBezTo>
                    <a:pt x="4804968" y="55280"/>
                    <a:pt x="4647700" y="61481"/>
                    <a:pt x="4499299" y="61281"/>
                  </a:cubicBezTo>
                  <a:cubicBezTo>
                    <a:pt x="4336654" y="61081"/>
                    <a:pt x="4184619" y="53079"/>
                    <a:pt x="4052497" y="46077"/>
                  </a:cubicBezTo>
                  <a:cubicBezTo>
                    <a:pt x="3951189" y="40676"/>
                    <a:pt x="3861800" y="36075"/>
                    <a:pt x="3788398" y="35875"/>
                  </a:cubicBezTo>
                  <a:lnTo>
                    <a:pt x="3788398" y="33474"/>
                  </a:lnTo>
                  <a:lnTo>
                    <a:pt x="3788398" y="35875"/>
                  </a:lnTo>
                  <a:cubicBezTo>
                    <a:pt x="3692177" y="35675"/>
                    <a:pt x="3659183" y="37075"/>
                    <a:pt x="3629096" y="38075"/>
                  </a:cubicBezTo>
                  <a:cubicBezTo>
                    <a:pt x="3579096" y="40076"/>
                    <a:pt x="3537381" y="41676"/>
                    <a:pt x="3226334" y="35875"/>
                  </a:cubicBezTo>
                  <a:cubicBezTo>
                    <a:pt x="2969503" y="31877"/>
                    <a:pt x="2771392" y="34274"/>
                    <a:pt x="2605840" y="36875"/>
                  </a:cubicBezTo>
                  <a:cubicBezTo>
                    <a:pt x="2450462" y="39276"/>
                    <a:pt x="2323863" y="41276"/>
                    <a:pt x="2204532" y="35875"/>
                  </a:cubicBezTo>
                  <a:cubicBezTo>
                    <a:pt x="2167322" y="34074"/>
                    <a:pt x="2132729" y="33147"/>
                    <a:pt x="2099154" y="32893"/>
                  </a:cubicBezTo>
                  <a:cubicBezTo>
                    <a:pt x="2023282" y="32131"/>
                    <a:pt x="1952642" y="33020"/>
                    <a:pt x="1868049" y="34474"/>
                  </a:cubicBezTo>
                  <a:cubicBezTo>
                    <a:pt x="1742177" y="36875"/>
                    <a:pt x="1585781" y="39876"/>
                    <a:pt x="1335927" y="35875"/>
                  </a:cubicBezTo>
                  <a:cubicBezTo>
                    <a:pt x="1150607" y="33020"/>
                    <a:pt x="957438" y="42876"/>
                    <a:pt x="772990" y="52279"/>
                  </a:cubicBezTo>
                  <a:cubicBezTo>
                    <a:pt x="468921" y="67883"/>
                    <a:pt x="188833" y="82087"/>
                    <a:pt x="7620" y="35675"/>
                  </a:cubicBezTo>
                  <a:close/>
                </a:path>
              </a:pathLst>
            </a:custGeom>
            <a:solidFill>
              <a:srgbClr val="002060">
                <a:alpha val="3882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-11430" y="-24130"/>
              <a:ext cx="15367908" cy="2009514"/>
            </a:xfrm>
            <a:custGeom>
              <a:avLst/>
              <a:gdLst/>
              <a:ahLst/>
              <a:cxnLst/>
              <a:rect l="l" t="t" r="r" b="b"/>
              <a:pathLst>
                <a:path w="15367908" h="2009514">
                  <a:moveTo>
                    <a:pt x="11575" y="22606"/>
                  </a:moveTo>
                  <a:cubicBezTo>
                    <a:pt x="117099" y="32932"/>
                    <a:pt x="258378" y="28931"/>
                    <a:pt x="403000" y="24530"/>
                  </a:cubicBezTo>
                  <a:cubicBezTo>
                    <a:pt x="513756" y="22352"/>
                    <a:pt x="626546" y="20320"/>
                    <a:pt x="726692" y="22606"/>
                  </a:cubicBezTo>
                  <a:cubicBezTo>
                    <a:pt x="782506" y="23876"/>
                    <a:pt x="837738" y="27531"/>
                    <a:pt x="895151" y="31532"/>
                  </a:cubicBezTo>
                  <a:cubicBezTo>
                    <a:pt x="957651" y="35733"/>
                    <a:pt x="1022622" y="40134"/>
                    <a:pt x="1094279" y="42735"/>
                  </a:cubicBezTo>
                  <a:cubicBezTo>
                    <a:pt x="1229454" y="47536"/>
                    <a:pt x="1387738" y="45335"/>
                    <a:pt x="1595151" y="22606"/>
                  </a:cubicBezTo>
                  <a:lnTo>
                    <a:pt x="1595297" y="24130"/>
                  </a:lnTo>
                  <a:lnTo>
                    <a:pt x="1595151" y="22606"/>
                  </a:lnTo>
                  <a:cubicBezTo>
                    <a:pt x="1906634" y="0"/>
                    <a:pt x="2018843" y="4826"/>
                    <a:pt x="2217244" y="13462"/>
                  </a:cubicBezTo>
                  <a:cubicBezTo>
                    <a:pt x="2285413" y="16383"/>
                    <a:pt x="2363756" y="19812"/>
                    <a:pt x="2463901" y="22606"/>
                  </a:cubicBezTo>
                  <a:lnTo>
                    <a:pt x="2463901" y="24130"/>
                  </a:lnTo>
                  <a:lnTo>
                    <a:pt x="2463901" y="22606"/>
                  </a:lnTo>
                  <a:cubicBezTo>
                    <a:pt x="2637157" y="29531"/>
                    <a:pt x="2754163" y="22606"/>
                    <a:pt x="2863175" y="18034"/>
                  </a:cubicBezTo>
                  <a:cubicBezTo>
                    <a:pt x="2958088" y="13970"/>
                    <a:pt x="3047041" y="10287"/>
                    <a:pt x="3161721" y="13589"/>
                  </a:cubicBezTo>
                  <a:cubicBezTo>
                    <a:pt x="3212594" y="14986"/>
                    <a:pt x="3268698" y="17907"/>
                    <a:pt x="3332506" y="22733"/>
                  </a:cubicBezTo>
                  <a:lnTo>
                    <a:pt x="3332361" y="24330"/>
                  </a:lnTo>
                  <a:lnTo>
                    <a:pt x="3332506" y="22733"/>
                  </a:lnTo>
                  <a:cubicBezTo>
                    <a:pt x="3704890" y="66141"/>
                    <a:pt x="4147187" y="78944"/>
                    <a:pt x="4507216" y="22733"/>
                  </a:cubicBezTo>
                  <a:lnTo>
                    <a:pt x="4507361" y="24330"/>
                  </a:lnTo>
                  <a:lnTo>
                    <a:pt x="4507216" y="22733"/>
                  </a:lnTo>
                  <a:cubicBezTo>
                    <a:pt x="4705617" y="2794"/>
                    <a:pt x="4828582" y="12065"/>
                    <a:pt x="4939628" y="20447"/>
                  </a:cubicBezTo>
                  <a:cubicBezTo>
                    <a:pt x="5030326" y="29131"/>
                    <a:pt x="5112885" y="38934"/>
                    <a:pt x="5222477" y="22733"/>
                  </a:cubicBezTo>
                  <a:cubicBezTo>
                    <a:pt x="5354163" y="9906"/>
                    <a:pt x="5492681" y="14351"/>
                    <a:pt x="5647914" y="19304"/>
                  </a:cubicBezTo>
                  <a:cubicBezTo>
                    <a:pt x="5781053" y="23622"/>
                    <a:pt x="5926547" y="30532"/>
                    <a:pt x="6091082" y="22733"/>
                  </a:cubicBezTo>
                  <a:lnTo>
                    <a:pt x="6091082" y="24330"/>
                  </a:lnTo>
                  <a:lnTo>
                    <a:pt x="6091082" y="22733"/>
                  </a:lnTo>
                  <a:cubicBezTo>
                    <a:pt x="6172914" y="20066"/>
                    <a:pt x="6247042" y="16637"/>
                    <a:pt x="6316227" y="13462"/>
                  </a:cubicBezTo>
                  <a:cubicBezTo>
                    <a:pt x="6376984" y="10668"/>
                    <a:pt x="6433960" y="8128"/>
                    <a:pt x="6489047" y="6223"/>
                  </a:cubicBezTo>
                  <a:cubicBezTo>
                    <a:pt x="6645297" y="1016"/>
                    <a:pt x="6787303" y="2032"/>
                    <a:pt x="6959832" y="22606"/>
                  </a:cubicBezTo>
                  <a:cubicBezTo>
                    <a:pt x="7164484" y="60339"/>
                    <a:pt x="7306489" y="47936"/>
                    <a:pt x="7453437" y="34933"/>
                  </a:cubicBezTo>
                  <a:cubicBezTo>
                    <a:pt x="7523640" y="28731"/>
                    <a:pt x="7595007" y="23114"/>
                    <a:pt x="7674803" y="22606"/>
                  </a:cubicBezTo>
                  <a:lnTo>
                    <a:pt x="7674803" y="24130"/>
                  </a:lnTo>
                  <a:lnTo>
                    <a:pt x="7674803" y="22606"/>
                  </a:lnTo>
                  <a:cubicBezTo>
                    <a:pt x="7755617" y="22098"/>
                    <a:pt x="7822187" y="20447"/>
                    <a:pt x="7882071" y="19050"/>
                  </a:cubicBezTo>
                  <a:cubicBezTo>
                    <a:pt x="7931344" y="17907"/>
                    <a:pt x="7976257" y="16764"/>
                    <a:pt x="8021025" y="16510"/>
                  </a:cubicBezTo>
                  <a:cubicBezTo>
                    <a:pt x="8088030" y="16129"/>
                    <a:pt x="8155181" y="17399"/>
                    <a:pt x="8236867" y="22606"/>
                  </a:cubicBezTo>
                  <a:lnTo>
                    <a:pt x="8236723" y="24130"/>
                  </a:lnTo>
                  <a:lnTo>
                    <a:pt x="8236867" y="22606"/>
                  </a:lnTo>
                  <a:cubicBezTo>
                    <a:pt x="8327274" y="30932"/>
                    <a:pt x="8447042" y="25530"/>
                    <a:pt x="8580181" y="21336"/>
                  </a:cubicBezTo>
                  <a:cubicBezTo>
                    <a:pt x="8745007" y="16764"/>
                    <a:pt x="8930182" y="11557"/>
                    <a:pt x="9105472" y="22606"/>
                  </a:cubicBezTo>
                  <a:lnTo>
                    <a:pt x="9105327" y="24130"/>
                  </a:lnTo>
                  <a:lnTo>
                    <a:pt x="9105472" y="22606"/>
                  </a:lnTo>
                  <a:cubicBezTo>
                    <a:pt x="9422042" y="52937"/>
                    <a:pt x="9904164" y="58939"/>
                    <a:pt x="10433525" y="22606"/>
                  </a:cubicBezTo>
                  <a:lnTo>
                    <a:pt x="10433670" y="24130"/>
                  </a:lnTo>
                  <a:lnTo>
                    <a:pt x="10433525" y="22606"/>
                  </a:lnTo>
                  <a:cubicBezTo>
                    <a:pt x="10481781" y="20447"/>
                    <a:pt x="10524950" y="18542"/>
                    <a:pt x="10563903" y="16764"/>
                  </a:cubicBezTo>
                  <a:cubicBezTo>
                    <a:pt x="10595880" y="15367"/>
                    <a:pt x="10625095" y="13970"/>
                    <a:pt x="10651984" y="12827"/>
                  </a:cubicBezTo>
                  <a:cubicBezTo>
                    <a:pt x="10926693" y="635"/>
                    <a:pt x="10951113" y="2032"/>
                    <a:pt x="11224949" y="18161"/>
                  </a:cubicBezTo>
                  <a:cubicBezTo>
                    <a:pt x="11248787" y="19558"/>
                    <a:pt x="11274368" y="21082"/>
                    <a:pt x="11302275" y="22733"/>
                  </a:cubicBezTo>
                  <a:lnTo>
                    <a:pt x="11302129" y="24330"/>
                  </a:lnTo>
                  <a:lnTo>
                    <a:pt x="11302275" y="22733"/>
                  </a:lnTo>
                  <a:cubicBezTo>
                    <a:pt x="11569426" y="46336"/>
                    <a:pt x="11763321" y="36333"/>
                    <a:pt x="11923787" y="27931"/>
                  </a:cubicBezTo>
                  <a:cubicBezTo>
                    <a:pt x="12014484" y="23495"/>
                    <a:pt x="12094427" y="20828"/>
                    <a:pt x="12170734" y="22733"/>
                  </a:cubicBezTo>
                  <a:lnTo>
                    <a:pt x="12170734" y="24330"/>
                  </a:lnTo>
                  <a:lnTo>
                    <a:pt x="12170734" y="22733"/>
                  </a:lnTo>
                  <a:cubicBezTo>
                    <a:pt x="12257507" y="25330"/>
                    <a:pt x="12364920" y="22479"/>
                    <a:pt x="12473351" y="19939"/>
                  </a:cubicBezTo>
                  <a:cubicBezTo>
                    <a:pt x="12583380" y="17399"/>
                    <a:pt x="12694426" y="14986"/>
                    <a:pt x="12785415" y="17145"/>
                  </a:cubicBezTo>
                  <a:cubicBezTo>
                    <a:pt x="12822915" y="18034"/>
                    <a:pt x="12856927" y="19812"/>
                    <a:pt x="12886141" y="22606"/>
                  </a:cubicBezTo>
                  <a:lnTo>
                    <a:pt x="12885997" y="24130"/>
                  </a:lnTo>
                  <a:lnTo>
                    <a:pt x="12886141" y="22606"/>
                  </a:lnTo>
                  <a:cubicBezTo>
                    <a:pt x="12991665" y="38134"/>
                    <a:pt x="13280037" y="33332"/>
                    <a:pt x="13607653" y="27731"/>
                  </a:cubicBezTo>
                  <a:cubicBezTo>
                    <a:pt x="13806345" y="24330"/>
                    <a:pt x="14019282" y="22098"/>
                    <a:pt x="14214340" y="22606"/>
                  </a:cubicBezTo>
                  <a:lnTo>
                    <a:pt x="14214340" y="24130"/>
                  </a:lnTo>
                  <a:lnTo>
                    <a:pt x="14214340" y="22606"/>
                  </a:lnTo>
                  <a:cubicBezTo>
                    <a:pt x="14391665" y="23114"/>
                    <a:pt x="14538467" y="25330"/>
                    <a:pt x="14668991" y="27731"/>
                  </a:cubicBezTo>
                  <a:cubicBezTo>
                    <a:pt x="14773496" y="29731"/>
                    <a:pt x="14867393" y="31532"/>
                    <a:pt x="14958234" y="31932"/>
                  </a:cubicBezTo>
                  <a:cubicBezTo>
                    <a:pt x="15084690" y="32532"/>
                    <a:pt x="15204893" y="30132"/>
                    <a:pt x="15338177" y="22606"/>
                  </a:cubicBezTo>
                  <a:cubicBezTo>
                    <a:pt x="15338699" y="22606"/>
                    <a:pt x="15339080" y="22733"/>
                    <a:pt x="15339460" y="23114"/>
                  </a:cubicBezTo>
                  <a:cubicBezTo>
                    <a:pt x="15339842" y="23495"/>
                    <a:pt x="15339969" y="23876"/>
                    <a:pt x="15339969" y="24530"/>
                  </a:cubicBezTo>
                  <a:cubicBezTo>
                    <a:pt x="15316375" y="470445"/>
                    <a:pt x="15308236" y="644890"/>
                    <a:pt x="15339969" y="974176"/>
                  </a:cubicBezTo>
                  <a:lnTo>
                    <a:pt x="15338445" y="974576"/>
                  </a:lnTo>
                  <a:lnTo>
                    <a:pt x="15339969" y="974176"/>
                  </a:lnTo>
                  <a:cubicBezTo>
                    <a:pt x="15367908" y="1304061"/>
                    <a:pt x="15366384" y="1695362"/>
                    <a:pt x="15339969" y="1963667"/>
                  </a:cubicBezTo>
                  <a:cubicBezTo>
                    <a:pt x="15339842" y="1964302"/>
                    <a:pt x="15339333" y="1964810"/>
                    <a:pt x="15338699" y="1964937"/>
                  </a:cubicBezTo>
                  <a:cubicBezTo>
                    <a:pt x="15063032" y="2009514"/>
                    <a:pt x="14531637" y="2005450"/>
                    <a:pt x="14316228" y="1964937"/>
                  </a:cubicBezTo>
                  <a:cubicBezTo>
                    <a:pt x="14196316" y="1930223"/>
                    <a:pt x="14067101" y="1943026"/>
                    <a:pt x="13931636" y="1956630"/>
                  </a:cubicBezTo>
                  <a:cubicBezTo>
                    <a:pt x="13824804" y="1965826"/>
                    <a:pt x="13714048" y="1972811"/>
                    <a:pt x="13601258" y="1965064"/>
                  </a:cubicBezTo>
                  <a:cubicBezTo>
                    <a:pt x="13346025" y="1938225"/>
                    <a:pt x="13052566" y="1906617"/>
                    <a:pt x="12733089" y="1965064"/>
                  </a:cubicBezTo>
                  <a:lnTo>
                    <a:pt x="12732798" y="1963540"/>
                  </a:lnTo>
                  <a:lnTo>
                    <a:pt x="12733089" y="1965064"/>
                  </a:lnTo>
                  <a:cubicBezTo>
                    <a:pt x="12530037" y="1989067"/>
                    <a:pt x="12238467" y="1981320"/>
                    <a:pt x="11932798" y="1973319"/>
                  </a:cubicBezTo>
                  <a:cubicBezTo>
                    <a:pt x="11756636" y="1968747"/>
                    <a:pt x="11575822" y="1963921"/>
                    <a:pt x="11404456" y="1965064"/>
                  </a:cubicBezTo>
                  <a:lnTo>
                    <a:pt x="11404456" y="1963540"/>
                  </a:lnTo>
                  <a:lnTo>
                    <a:pt x="11404456" y="1965064"/>
                  </a:lnTo>
                  <a:cubicBezTo>
                    <a:pt x="11279164" y="1965826"/>
                    <a:pt x="11163031" y="1967350"/>
                    <a:pt x="11050240" y="1968747"/>
                  </a:cubicBezTo>
                  <a:cubicBezTo>
                    <a:pt x="10943700" y="1970144"/>
                    <a:pt x="10840066" y="1971414"/>
                    <a:pt x="10734542" y="1972049"/>
                  </a:cubicBezTo>
                  <a:cubicBezTo>
                    <a:pt x="10533525" y="1973319"/>
                    <a:pt x="10325385" y="1972303"/>
                    <a:pt x="10075967" y="1965064"/>
                  </a:cubicBezTo>
                  <a:cubicBezTo>
                    <a:pt x="9713902" y="1949428"/>
                    <a:pt x="9381635" y="1955830"/>
                    <a:pt x="9094281" y="1961231"/>
                  </a:cubicBezTo>
                  <a:cubicBezTo>
                    <a:pt x="8969861" y="1963540"/>
                    <a:pt x="8853873" y="1964937"/>
                    <a:pt x="8747623" y="1965064"/>
                  </a:cubicBezTo>
                  <a:cubicBezTo>
                    <a:pt x="8741954" y="1965064"/>
                    <a:pt x="8736141" y="1965064"/>
                    <a:pt x="8730472" y="1965064"/>
                  </a:cubicBezTo>
                  <a:cubicBezTo>
                    <a:pt x="8724804" y="1965064"/>
                    <a:pt x="8718844" y="1965064"/>
                    <a:pt x="8712885" y="1965064"/>
                  </a:cubicBezTo>
                  <a:cubicBezTo>
                    <a:pt x="8365937" y="1965318"/>
                    <a:pt x="7920589" y="1965699"/>
                    <a:pt x="7572478" y="1965064"/>
                  </a:cubicBezTo>
                  <a:cubicBezTo>
                    <a:pt x="7428728" y="1964810"/>
                    <a:pt x="7309687" y="1966334"/>
                    <a:pt x="7209106" y="1967731"/>
                  </a:cubicBezTo>
                  <a:cubicBezTo>
                    <a:pt x="7135269" y="1968747"/>
                    <a:pt x="7071315" y="1969509"/>
                    <a:pt x="7014629" y="1969382"/>
                  </a:cubicBezTo>
                  <a:cubicBezTo>
                    <a:pt x="6955181" y="1969255"/>
                    <a:pt x="6903582" y="1968112"/>
                    <a:pt x="6857071" y="1965064"/>
                  </a:cubicBezTo>
                  <a:lnTo>
                    <a:pt x="6857216" y="1963540"/>
                  </a:lnTo>
                  <a:lnTo>
                    <a:pt x="6857071" y="1965064"/>
                  </a:lnTo>
                  <a:cubicBezTo>
                    <a:pt x="6706199" y="1950228"/>
                    <a:pt x="6040937" y="1946427"/>
                    <a:pt x="5528873" y="1965064"/>
                  </a:cubicBezTo>
                  <a:cubicBezTo>
                    <a:pt x="5266082" y="1971414"/>
                    <a:pt x="5143262" y="1965064"/>
                    <a:pt x="5055762" y="1958830"/>
                  </a:cubicBezTo>
                  <a:cubicBezTo>
                    <a:pt x="5007507" y="1954829"/>
                    <a:pt x="4970152" y="1951828"/>
                    <a:pt x="4925966" y="1953429"/>
                  </a:cubicBezTo>
                  <a:cubicBezTo>
                    <a:pt x="4894280" y="1954629"/>
                    <a:pt x="4859105" y="1958230"/>
                    <a:pt x="4813756" y="1964937"/>
                  </a:cubicBezTo>
                  <a:cubicBezTo>
                    <a:pt x="4679745" y="1979161"/>
                    <a:pt x="4511286" y="1973446"/>
                    <a:pt x="4360413" y="1968366"/>
                  </a:cubicBezTo>
                  <a:cubicBezTo>
                    <a:pt x="4260559" y="1965064"/>
                    <a:pt x="4168262" y="1961031"/>
                    <a:pt x="4098495" y="1964937"/>
                  </a:cubicBezTo>
                  <a:lnTo>
                    <a:pt x="4098349" y="1963413"/>
                  </a:lnTo>
                  <a:lnTo>
                    <a:pt x="4098495" y="1964937"/>
                  </a:lnTo>
                  <a:cubicBezTo>
                    <a:pt x="4068698" y="1966207"/>
                    <a:pt x="4037594" y="1967985"/>
                    <a:pt x="4005035" y="1969763"/>
                  </a:cubicBezTo>
                  <a:cubicBezTo>
                    <a:pt x="3969134" y="1971795"/>
                    <a:pt x="3931343" y="1973827"/>
                    <a:pt x="3891373" y="1975605"/>
                  </a:cubicBezTo>
                  <a:cubicBezTo>
                    <a:pt x="3754163" y="1981574"/>
                    <a:pt x="3590210" y="1983733"/>
                    <a:pt x="3382942" y="1965064"/>
                  </a:cubicBezTo>
                  <a:lnTo>
                    <a:pt x="3383088" y="1963540"/>
                  </a:lnTo>
                  <a:lnTo>
                    <a:pt x="3382942" y="1965064"/>
                  </a:lnTo>
                  <a:cubicBezTo>
                    <a:pt x="3216082" y="1942226"/>
                    <a:pt x="2984396" y="1953629"/>
                    <a:pt x="2759541" y="1964175"/>
                  </a:cubicBezTo>
                  <a:cubicBezTo>
                    <a:pt x="2550529" y="1970652"/>
                    <a:pt x="2347332" y="1977002"/>
                    <a:pt x="2207797" y="1965064"/>
                  </a:cubicBezTo>
                  <a:cubicBezTo>
                    <a:pt x="1918843" y="1926822"/>
                    <a:pt x="1692680" y="1908017"/>
                    <a:pt x="1186285" y="1965064"/>
                  </a:cubicBezTo>
                  <a:lnTo>
                    <a:pt x="1186139" y="1963540"/>
                  </a:lnTo>
                  <a:lnTo>
                    <a:pt x="1186285" y="1965064"/>
                  </a:lnTo>
                  <a:cubicBezTo>
                    <a:pt x="924076" y="1984114"/>
                    <a:pt x="752855" y="1975732"/>
                    <a:pt x="579163" y="1967223"/>
                  </a:cubicBezTo>
                  <a:cubicBezTo>
                    <a:pt x="417244" y="1956830"/>
                    <a:pt x="253291" y="1944026"/>
                    <a:pt x="11176" y="1965064"/>
                  </a:cubicBezTo>
                  <a:cubicBezTo>
                    <a:pt x="10287" y="1965064"/>
                    <a:pt x="9525" y="1964556"/>
                    <a:pt x="9525" y="1963667"/>
                  </a:cubicBezTo>
                  <a:cubicBezTo>
                    <a:pt x="2159" y="1857404"/>
                    <a:pt x="5588" y="1694962"/>
                    <a:pt x="9271" y="1526718"/>
                  </a:cubicBezTo>
                  <a:cubicBezTo>
                    <a:pt x="13174" y="1357275"/>
                    <a:pt x="17389" y="1182029"/>
                    <a:pt x="9525" y="1052196"/>
                  </a:cubicBezTo>
                  <a:lnTo>
                    <a:pt x="11430" y="1051996"/>
                  </a:lnTo>
                  <a:lnTo>
                    <a:pt x="9906" y="1052196"/>
                  </a:lnTo>
                  <a:cubicBezTo>
                    <a:pt x="0" y="870149"/>
                    <a:pt x="3810" y="565670"/>
                    <a:pt x="7112" y="310004"/>
                  </a:cubicBezTo>
                  <a:cubicBezTo>
                    <a:pt x="8509" y="201576"/>
                    <a:pt x="9779" y="101950"/>
                    <a:pt x="9906" y="24130"/>
                  </a:cubicBezTo>
                  <a:cubicBezTo>
                    <a:pt x="9906" y="23749"/>
                    <a:pt x="10033" y="23241"/>
                    <a:pt x="10414" y="22987"/>
                  </a:cubicBezTo>
                  <a:cubicBezTo>
                    <a:pt x="10795" y="22733"/>
                    <a:pt x="11176" y="22479"/>
                    <a:pt x="11575" y="22606"/>
                  </a:cubicBezTo>
                  <a:moveTo>
                    <a:pt x="11303" y="26531"/>
                  </a:moveTo>
                  <a:lnTo>
                    <a:pt x="11430" y="24130"/>
                  </a:lnTo>
                  <a:lnTo>
                    <a:pt x="13174" y="24130"/>
                  </a:lnTo>
                  <a:cubicBezTo>
                    <a:pt x="13174" y="101950"/>
                    <a:pt x="11575" y="201776"/>
                    <a:pt x="10287" y="310204"/>
                  </a:cubicBezTo>
                  <a:cubicBezTo>
                    <a:pt x="6985" y="565870"/>
                    <a:pt x="3175" y="869949"/>
                    <a:pt x="13174" y="1051796"/>
                  </a:cubicBezTo>
                  <a:cubicBezTo>
                    <a:pt x="21314" y="1181829"/>
                    <a:pt x="17099" y="1357475"/>
                    <a:pt x="12883" y="1526718"/>
                  </a:cubicBezTo>
                  <a:cubicBezTo>
                    <a:pt x="9144" y="1695162"/>
                    <a:pt x="5588" y="1857204"/>
                    <a:pt x="13174" y="1963031"/>
                  </a:cubicBezTo>
                  <a:lnTo>
                    <a:pt x="11430" y="1963413"/>
                  </a:lnTo>
                  <a:lnTo>
                    <a:pt x="11303" y="1961031"/>
                  </a:lnTo>
                  <a:cubicBezTo>
                    <a:pt x="253581" y="1939025"/>
                    <a:pt x="417825" y="1951828"/>
                    <a:pt x="579744" y="1963921"/>
                  </a:cubicBezTo>
                  <a:cubicBezTo>
                    <a:pt x="753436" y="1972430"/>
                    <a:pt x="924366" y="1980939"/>
                    <a:pt x="1186430" y="1961031"/>
                  </a:cubicBezTo>
                  <a:cubicBezTo>
                    <a:pt x="1692971" y="1902816"/>
                    <a:pt x="1919425" y="1921821"/>
                    <a:pt x="2208523" y="1961031"/>
                  </a:cubicBezTo>
                  <a:lnTo>
                    <a:pt x="2208378" y="1963413"/>
                  </a:lnTo>
                  <a:lnTo>
                    <a:pt x="2208523" y="1961031"/>
                  </a:lnTo>
                  <a:cubicBezTo>
                    <a:pt x="2347622" y="1973827"/>
                    <a:pt x="2550529" y="1967604"/>
                    <a:pt x="2759686" y="1959630"/>
                  </a:cubicBezTo>
                  <a:cubicBezTo>
                    <a:pt x="2984396" y="1948628"/>
                    <a:pt x="3216372" y="1937225"/>
                    <a:pt x="3383524" y="1961031"/>
                  </a:cubicBezTo>
                  <a:cubicBezTo>
                    <a:pt x="3590646" y="1980685"/>
                    <a:pt x="3754309" y="1978399"/>
                    <a:pt x="3891373" y="1972430"/>
                  </a:cubicBezTo>
                  <a:cubicBezTo>
                    <a:pt x="3931343" y="1970652"/>
                    <a:pt x="3969134" y="1968620"/>
                    <a:pt x="4005035" y="1966588"/>
                  </a:cubicBezTo>
                  <a:cubicBezTo>
                    <a:pt x="4037594" y="1964810"/>
                    <a:pt x="4068698" y="1963031"/>
                    <a:pt x="4098495" y="1960831"/>
                  </a:cubicBezTo>
                  <a:cubicBezTo>
                    <a:pt x="4168553" y="1956029"/>
                    <a:pt x="4260995" y="1960831"/>
                    <a:pt x="4360849" y="1965191"/>
                  </a:cubicBezTo>
                  <a:cubicBezTo>
                    <a:pt x="4511867" y="1970271"/>
                    <a:pt x="4679890" y="1975986"/>
                    <a:pt x="4813611" y="1960831"/>
                  </a:cubicBezTo>
                  <a:lnTo>
                    <a:pt x="4813902" y="1963231"/>
                  </a:lnTo>
                  <a:lnTo>
                    <a:pt x="4813611" y="1960831"/>
                  </a:lnTo>
                  <a:cubicBezTo>
                    <a:pt x="4858960" y="1953229"/>
                    <a:pt x="4894280" y="1949628"/>
                    <a:pt x="4926111" y="1948427"/>
                  </a:cubicBezTo>
                  <a:cubicBezTo>
                    <a:pt x="4970442" y="1946827"/>
                    <a:pt x="5007943" y="1949828"/>
                    <a:pt x="5056198" y="1953829"/>
                  </a:cubicBezTo>
                  <a:cubicBezTo>
                    <a:pt x="5143553" y="1961031"/>
                    <a:pt x="5266373" y="1968239"/>
                    <a:pt x="5529018" y="1961031"/>
                  </a:cubicBezTo>
                  <a:lnTo>
                    <a:pt x="5529018" y="1963413"/>
                  </a:lnTo>
                  <a:lnTo>
                    <a:pt x="5529018" y="1961031"/>
                  </a:lnTo>
                  <a:cubicBezTo>
                    <a:pt x="6040937" y="1941426"/>
                    <a:pt x="6706490" y="1945226"/>
                    <a:pt x="6857507" y="1961031"/>
                  </a:cubicBezTo>
                  <a:cubicBezTo>
                    <a:pt x="6903873" y="1964937"/>
                    <a:pt x="6955326" y="1966080"/>
                    <a:pt x="7014774" y="1966207"/>
                  </a:cubicBezTo>
                  <a:cubicBezTo>
                    <a:pt x="7071460" y="1966334"/>
                    <a:pt x="7135414" y="1965445"/>
                    <a:pt x="7209251" y="1964556"/>
                  </a:cubicBezTo>
                  <a:cubicBezTo>
                    <a:pt x="7309978" y="1963231"/>
                    <a:pt x="7428873" y="1960631"/>
                    <a:pt x="7572624" y="1961031"/>
                  </a:cubicBezTo>
                  <a:lnTo>
                    <a:pt x="7572624" y="1963413"/>
                  </a:lnTo>
                  <a:lnTo>
                    <a:pt x="7572624" y="1961031"/>
                  </a:lnTo>
                  <a:cubicBezTo>
                    <a:pt x="7920733" y="1962031"/>
                    <a:pt x="8365937" y="1961431"/>
                    <a:pt x="8713030" y="1961031"/>
                  </a:cubicBezTo>
                  <a:cubicBezTo>
                    <a:pt x="8718844" y="1961031"/>
                    <a:pt x="8724804" y="1961031"/>
                    <a:pt x="8730618" y="1961031"/>
                  </a:cubicBezTo>
                  <a:cubicBezTo>
                    <a:pt x="8736431" y="1961031"/>
                    <a:pt x="8742100" y="1961031"/>
                    <a:pt x="8747769" y="1961031"/>
                  </a:cubicBezTo>
                  <a:lnTo>
                    <a:pt x="8747769" y="1963413"/>
                  </a:lnTo>
                  <a:lnTo>
                    <a:pt x="8747769" y="1961031"/>
                  </a:lnTo>
                  <a:cubicBezTo>
                    <a:pt x="8854019" y="1960831"/>
                    <a:pt x="8970007" y="1958630"/>
                    <a:pt x="9094281" y="1956230"/>
                  </a:cubicBezTo>
                  <a:cubicBezTo>
                    <a:pt x="9381635" y="1950628"/>
                    <a:pt x="9714048" y="1944226"/>
                    <a:pt x="10076113" y="1961031"/>
                  </a:cubicBezTo>
                  <a:lnTo>
                    <a:pt x="10076113" y="1963413"/>
                  </a:lnTo>
                  <a:lnTo>
                    <a:pt x="10076113" y="1961031"/>
                  </a:lnTo>
                  <a:cubicBezTo>
                    <a:pt x="10325385" y="1969128"/>
                    <a:pt x="10533525" y="1970144"/>
                    <a:pt x="10734542" y="1968874"/>
                  </a:cubicBezTo>
                  <a:cubicBezTo>
                    <a:pt x="10840066" y="1968239"/>
                    <a:pt x="10943700" y="1966842"/>
                    <a:pt x="11050240" y="1965572"/>
                  </a:cubicBezTo>
                  <a:cubicBezTo>
                    <a:pt x="11163031" y="1964175"/>
                    <a:pt x="11279164" y="1962231"/>
                    <a:pt x="11404456" y="1961031"/>
                  </a:cubicBezTo>
                  <a:cubicBezTo>
                    <a:pt x="11575968" y="1959230"/>
                    <a:pt x="11756781" y="1965572"/>
                    <a:pt x="11932944" y="1970144"/>
                  </a:cubicBezTo>
                  <a:cubicBezTo>
                    <a:pt x="12238757" y="1978145"/>
                    <a:pt x="12529892" y="1985765"/>
                    <a:pt x="12732653" y="1961031"/>
                  </a:cubicBezTo>
                  <a:cubicBezTo>
                    <a:pt x="13052566" y="1901615"/>
                    <a:pt x="13346317" y="1933224"/>
                    <a:pt x="13601549" y="1961031"/>
                  </a:cubicBezTo>
                  <a:lnTo>
                    <a:pt x="13601404" y="1963413"/>
                  </a:lnTo>
                  <a:lnTo>
                    <a:pt x="13601549" y="1961031"/>
                  </a:lnTo>
                  <a:cubicBezTo>
                    <a:pt x="13714048" y="1969636"/>
                    <a:pt x="13824514" y="1962231"/>
                    <a:pt x="13931345" y="1951628"/>
                  </a:cubicBezTo>
                  <a:cubicBezTo>
                    <a:pt x="14066665" y="1938225"/>
                    <a:pt x="14196462" y="1925221"/>
                    <a:pt x="14316955" y="1961031"/>
                  </a:cubicBezTo>
                  <a:lnTo>
                    <a:pt x="14316520" y="1963413"/>
                  </a:lnTo>
                  <a:lnTo>
                    <a:pt x="14316955" y="1961031"/>
                  </a:lnTo>
                  <a:cubicBezTo>
                    <a:pt x="14531927" y="2002275"/>
                    <a:pt x="15062597" y="2006339"/>
                    <a:pt x="15338031" y="1961031"/>
                  </a:cubicBezTo>
                  <a:lnTo>
                    <a:pt x="15338318" y="1963413"/>
                  </a:lnTo>
                  <a:lnTo>
                    <a:pt x="15336578" y="1963031"/>
                  </a:lnTo>
                  <a:cubicBezTo>
                    <a:pt x="15363082" y="1694962"/>
                    <a:pt x="15364733" y="1304261"/>
                    <a:pt x="15336578" y="974776"/>
                  </a:cubicBezTo>
                  <a:cubicBezTo>
                    <a:pt x="15304602" y="644890"/>
                    <a:pt x="15312741" y="470045"/>
                    <a:pt x="15336578" y="24003"/>
                  </a:cubicBezTo>
                  <a:lnTo>
                    <a:pt x="15338318" y="24130"/>
                  </a:lnTo>
                  <a:lnTo>
                    <a:pt x="15338445" y="26531"/>
                  </a:lnTo>
                  <a:cubicBezTo>
                    <a:pt x="15205037" y="34933"/>
                    <a:pt x="15084834" y="37333"/>
                    <a:pt x="14958380" y="36733"/>
                  </a:cubicBezTo>
                  <a:cubicBezTo>
                    <a:pt x="14867537" y="36333"/>
                    <a:pt x="14773642" y="34533"/>
                    <a:pt x="14669137" y="32532"/>
                  </a:cubicBezTo>
                  <a:cubicBezTo>
                    <a:pt x="14538613" y="29932"/>
                    <a:pt x="14391665" y="27131"/>
                    <a:pt x="14214486" y="26531"/>
                  </a:cubicBezTo>
                  <a:cubicBezTo>
                    <a:pt x="14019426" y="25730"/>
                    <a:pt x="13806490" y="29331"/>
                    <a:pt x="13607944" y="32532"/>
                  </a:cubicBezTo>
                  <a:cubicBezTo>
                    <a:pt x="13280619" y="37934"/>
                    <a:pt x="12991811" y="42735"/>
                    <a:pt x="12885997" y="26531"/>
                  </a:cubicBezTo>
                  <a:cubicBezTo>
                    <a:pt x="12856927" y="22733"/>
                    <a:pt x="12822915" y="21082"/>
                    <a:pt x="12785560" y="20193"/>
                  </a:cubicBezTo>
                  <a:cubicBezTo>
                    <a:pt x="12694717" y="17907"/>
                    <a:pt x="12583816" y="20447"/>
                    <a:pt x="12473786" y="22987"/>
                  </a:cubicBezTo>
                  <a:cubicBezTo>
                    <a:pt x="12365357" y="26131"/>
                    <a:pt x="12257798" y="29932"/>
                    <a:pt x="12171026" y="26731"/>
                  </a:cubicBezTo>
                  <a:cubicBezTo>
                    <a:pt x="12094863" y="23876"/>
                    <a:pt x="12015066" y="27931"/>
                    <a:pt x="11924368" y="32732"/>
                  </a:cubicBezTo>
                  <a:cubicBezTo>
                    <a:pt x="11763903" y="41134"/>
                    <a:pt x="11569718" y="51337"/>
                    <a:pt x="11302421" y="26731"/>
                  </a:cubicBezTo>
                  <a:cubicBezTo>
                    <a:pt x="11274514" y="24130"/>
                    <a:pt x="11248932" y="22606"/>
                    <a:pt x="11225095" y="21209"/>
                  </a:cubicBezTo>
                  <a:cubicBezTo>
                    <a:pt x="10951403" y="5080"/>
                    <a:pt x="10927130" y="3683"/>
                    <a:pt x="10652566" y="15875"/>
                  </a:cubicBezTo>
                  <a:cubicBezTo>
                    <a:pt x="10625822" y="17018"/>
                    <a:pt x="10596606" y="18415"/>
                    <a:pt x="10564484" y="19812"/>
                  </a:cubicBezTo>
                  <a:cubicBezTo>
                    <a:pt x="10525531" y="21590"/>
                    <a:pt x="10482362" y="23495"/>
                    <a:pt x="10434106" y="26531"/>
                  </a:cubicBezTo>
                  <a:cubicBezTo>
                    <a:pt x="9904601" y="63740"/>
                    <a:pt x="9422332" y="57739"/>
                    <a:pt x="9105618" y="26531"/>
                  </a:cubicBezTo>
                  <a:cubicBezTo>
                    <a:pt x="8930618" y="14732"/>
                    <a:pt x="8745588" y="19812"/>
                    <a:pt x="8580763" y="24530"/>
                  </a:cubicBezTo>
                  <a:cubicBezTo>
                    <a:pt x="8447769" y="30332"/>
                    <a:pt x="8327856" y="35533"/>
                    <a:pt x="8237158" y="26531"/>
                  </a:cubicBezTo>
                  <a:cubicBezTo>
                    <a:pt x="8155617" y="20447"/>
                    <a:pt x="8088612" y="19177"/>
                    <a:pt x="8021605" y="19558"/>
                  </a:cubicBezTo>
                  <a:cubicBezTo>
                    <a:pt x="7976838" y="19812"/>
                    <a:pt x="7931926" y="20955"/>
                    <a:pt x="7882652" y="22098"/>
                  </a:cubicBezTo>
                  <a:cubicBezTo>
                    <a:pt x="7822623" y="23495"/>
                    <a:pt x="7756199" y="25730"/>
                    <a:pt x="7675240" y="26531"/>
                  </a:cubicBezTo>
                  <a:cubicBezTo>
                    <a:pt x="7595588" y="27331"/>
                    <a:pt x="7524222" y="33532"/>
                    <a:pt x="7454018" y="39734"/>
                  </a:cubicBezTo>
                  <a:cubicBezTo>
                    <a:pt x="7307071" y="52537"/>
                    <a:pt x="7164629" y="65141"/>
                    <a:pt x="6959687" y="26531"/>
                  </a:cubicBezTo>
                  <a:lnTo>
                    <a:pt x="6959978" y="24130"/>
                  </a:lnTo>
                  <a:lnTo>
                    <a:pt x="6959687" y="26531"/>
                  </a:lnTo>
                  <a:cubicBezTo>
                    <a:pt x="6787594" y="5080"/>
                    <a:pt x="6645734" y="4064"/>
                    <a:pt x="6489483" y="9271"/>
                  </a:cubicBezTo>
                  <a:cubicBezTo>
                    <a:pt x="6434251" y="11049"/>
                    <a:pt x="6377420" y="13716"/>
                    <a:pt x="6316663" y="16510"/>
                  </a:cubicBezTo>
                  <a:cubicBezTo>
                    <a:pt x="6247478" y="19685"/>
                    <a:pt x="6173350" y="22987"/>
                    <a:pt x="6091373" y="26731"/>
                  </a:cubicBezTo>
                  <a:cubicBezTo>
                    <a:pt x="5926693" y="35333"/>
                    <a:pt x="5781053" y="27931"/>
                    <a:pt x="5647914" y="22352"/>
                  </a:cubicBezTo>
                  <a:cubicBezTo>
                    <a:pt x="5492536" y="17399"/>
                    <a:pt x="5354309" y="12954"/>
                    <a:pt x="5222913" y="26731"/>
                  </a:cubicBezTo>
                  <a:lnTo>
                    <a:pt x="5222623" y="24130"/>
                  </a:lnTo>
                  <a:lnTo>
                    <a:pt x="5222768" y="26531"/>
                  </a:lnTo>
                  <a:cubicBezTo>
                    <a:pt x="5112739" y="43535"/>
                    <a:pt x="5029745" y="33532"/>
                    <a:pt x="4939192" y="23368"/>
                  </a:cubicBezTo>
                  <a:cubicBezTo>
                    <a:pt x="4828291" y="14986"/>
                    <a:pt x="4705617" y="5715"/>
                    <a:pt x="4507506" y="26531"/>
                  </a:cubicBezTo>
                  <a:cubicBezTo>
                    <a:pt x="4147187" y="83545"/>
                    <a:pt x="3704599" y="70742"/>
                    <a:pt x="3332070" y="26531"/>
                  </a:cubicBezTo>
                  <a:cubicBezTo>
                    <a:pt x="3268262" y="20828"/>
                    <a:pt x="3212303" y="18034"/>
                    <a:pt x="3161431" y="16510"/>
                  </a:cubicBezTo>
                  <a:cubicBezTo>
                    <a:pt x="3046896" y="13208"/>
                    <a:pt x="2958233" y="17018"/>
                    <a:pt x="2863175" y="20955"/>
                  </a:cubicBezTo>
                  <a:cubicBezTo>
                    <a:pt x="2754163" y="26331"/>
                    <a:pt x="2637012" y="34133"/>
                    <a:pt x="2463611" y="26331"/>
                  </a:cubicBezTo>
                  <a:cubicBezTo>
                    <a:pt x="2363465" y="22733"/>
                    <a:pt x="2285122" y="19304"/>
                    <a:pt x="2216954" y="16383"/>
                  </a:cubicBezTo>
                  <a:cubicBezTo>
                    <a:pt x="2018698" y="7874"/>
                    <a:pt x="1906488" y="3048"/>
                    <a:pt x="1595297" y="26331"/>
                  </a:cubicBezTo>
                  <a:cubicBezTo>
                    <a:pt x="1387884" y="50337"/>
                    <a:pt x="1229454" y="52537"/>
                    <a:pt x="1094134" y="47736"/>
                  </a:cubicBezTo>
                  <a:cubicBezTo>
                    <a:pt x="1022477" y="45135"/>
                    <a:pt x="957360" y="40734"/>
                    <a:pt x="895006" y="36333"/>
                  </a:cubicBezTo>
                  <a:cubicBezTo>
                    <a:pt x="837593" y="32332"/>
                    <a:pt x="782506" y="28531"/>
                    <a:pt x="726692" y="26531"/>
                  </a:cubicBezTo>
                  <a:lnTo>
                    <a:pt x="726692" y="24130"/>
                  </a:lnTo>
                  <a:lnTo>
                    <a:pt x="726692" y="26531"/>
                  </a:lnTo>
                  <a:cubicBezTo>
                    <a:pt x="626546" y="23495"/>
                    <a:pt x="513901" y="26331"/>
                    <a:pt x="403145" y="29531"/>
                  </a:cubicBezTo>
                  <a:cubicBezTo>
                    <a:pt x="258523" y="33933"/>
                    <a:pt x="116953" y="37934"/>
                    <a:pt x="11303" y="26531"/>
                  </a:cubicBezTo>
                  <a:close/>
                </a:path>
              </a:pathLst>
            </a:custGeom>
            <a:solidFill>
              <a:srgbClr val="002060">
                <a:alpha val="38824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15326857" cy="199640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648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4B18CD2-3D89-8414-7A2E-9A39A7879497}"/>
              </a:ext>
            </a:extLst>
          </p:cNvPr>
          <p:cNvSpPr txBox="1"/>
          <p:nvPr/>
        </p:nvSpPr>
        <p:spPr>
          <a:xfrm>
            <a:off x="28117" y="0"/>
            <a:ext cx="7515683" cy="952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Contatos</a:t>
            </a:r>
            <a:r>
              <a:rPr lang="en-US" sz="6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Institucionais</a:t>
            </a:r>
            <a:endParaRPr lang="en-US" sz="6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Graphic 5" descr="Aperto de mão">
            <a:extLst>
              <a:ext uri="{FF2B5EF4-FFF2-40B4-BE49-F238E27FC236}">
                <a16:creationId xmlns:a16="http://schemas.microsoft.com/office/drawing/2014/main" id="{5B848E2E-7245-98EB-7FEA-598FCCD979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0705" y="2722979"/>
            <a:ext cx="6212640" cy="621264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DFBF444-6D09-183B-45CB-F2E07E35F98D}"/>
              </a:ext>
            </a:extLst>
          </p:cNvPr>
          <p:cNvSpPr txBox="1"/>
          <p:nvPr/>
        </p:nvSpPr>
        <p:spPr>
          <a:xfrm>
            <a:off x="7391400" y="723900"/>
            <a:ext cx="11026290" cy="1434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Secretaria Nacional de Segurança Alimentar e Nutricional – SESAN</a:t>
            </a:r>
          </a:p>
          <a:p>
            <a:r>
              <a:rPr lang="pt-BR" sz="2000" b="1" dirty="0"/>
              <a:t>E-mail: gabinete.sesan@mds.gov.br</a:t>
            </a:r>
          </a:p>
          <a:p>
            <a:r>
              <a:rPr lang="pt-BR" sz="2000" b="1" dirty="0"/>
              <a:t>Telefone: (61) 2030-1119 / 2023</a:t>
            </a:r>
          </a:p>
          <a:p>
            <a:endParaRPr lang="pt-BR" sz="2000" b="1" dirty="0"/>
          </a:p>
          <a:p>
            <a:r>
              <a:rPr lang="pt-BR" sz="2000" b="1" dirty="0"/>
              <a:t>Ação de Distribuição de Alimentos – ADA</a:t>
            </a:r>
          </a:p>
          <a:p>
            <a:r>
              <a:rPr lang="pt-BR" sz="2000" b="1" dirty="0"/>
              <a:t>E-mail: ada.emergencial@mds.gov.br</a:t>
            </a:r>
          </a:p>
          <a:p>
            <a:r>
              <a:rPr lang="pt-BR" sz="2000" b="1" dirty="0"/>
              <a:t>Telefone: (61) 2030-2021 / 1059 / 1112</a:t>
            </a:r>
          </a:p>
          <a:p>
            <a:endParaRPr lang="pt-BR" sz="2000" b="1" dirty="0"/>
          </a:p>
          <a:p>
            <a:r>
              <a:rPr lang="pt-BR" sz="2000" b="1" dirty="0"/>
              <a:t>Programa de Aquisição e Distribuição de Alimentos - PAA</a:t>
            </a:r>
          </a:p>
          <a:p>
            <a:r>
              <a:rPr lang="pt-BR" sz="2000" b="1" dirty="0"/>
              <a:t>E-mail: paa.cds@mds.gov.br</a:t>
            </a:r>
          </a:p>
          <a:p>
            <a:r>
              <a:rPr lang="pt-BR" sz="2000" b="1" dirty="0"/>
              <a:t>Telefone: (61) 2030-1038 / 1135 / 2009</a:t>
            </a:r>
          </a:p>
          <a:p>
            <a:endParaRPr lang="pt-BR" sz="2000" b="1" dirty="0"/>
          </a:p>
          <a:p>
            <a:r>
              <a:rPr lang="pt-BR" sz="2000" b="1" dirty="0"/>
              <a:t>Cozinhas solidárias</a:t>
            </a:r>
          </a:p>
          <a:p>
            <a:r>
              <a:rPr lang="pt-BR" sz="2000" b="1" dirty="0"/>
              <a:t>E-mail: programacozinhasolidaria@mds.gov.br</a:t>
            </a:r>
          </a:p>
          <a:p>
            <a:r>
              <a:rPr lang="pt-BR" sz="2000" b="1" dirty="0"/>
              <a:t>Telefone: (61) 2030-1140</a:t>
            </a:r>
          </a:p>
          <a:p>
            <a:endParaRPr lang="pt-BR" sz="2000" b="1" dirty="0"/>
          </a:p>
          <a:p>
            <a:r>
              <a:rPr lang="pt-BR" sz="2000" b="1" dirty="0"/>
              <a:t>Sistema Único de Assistência Social - SUAS</a:t>
            </a:r>
          </a:p>
          <a:p>
            <a:r>
              <a:rPr lang="pt-BR" sz="2000" b="1" dirty="0"/>
              <a:t>E-mail: clara.sa@mds.gov.br / frederico.palma@mds.gov.br</a:t>
            </a:r>
          </a:p>
          <a:p>
            <a:r>
              <a:rPr lang="pt-BR" sz="2000" b="1" dirty="0"/>
              <a:t>Telefone: (61) 2030-3461 / 3485</a:t>
            </a:r>
          </a:p>
          <a:p>
            <a:endParaRPr lang="pt-BR" sz="2000" b="1" dirty="0"/>
          </a:p>
          <a:p>
            <a:r>
              <a:rPr lang="pt-BR" sz="2000" b="1" dirty="0"/>
              <a:t>Piso Variável de Alta Complexidade – PVAC</a:t>
            </a:r>
          </a:p>
          <a:p>
            <a:r>
              <a:rPr lang="pt-BR" sz="2000" b="1" dirty="0"/>
              <a:t>E-mail: emergencianosuas@mds.gov.br</a:t>
            </a:r>
          </a:p>
          <a:p>
            <a:r>
              <a:rPr lang="pt-BR" sz="2000" b="1" dirty="0"/>
              <a:t>Telefone: (61) 99321-0068 </a:t>
            </a:r>
          </a:p>
          <a:p>
            <a:endParaRPr lang="pt-BR" sz="2000" b="1" dirty="0"/>
          </a:p>
          <a:p>
            <a:r>
              <a:rPr lang="pt-BR" sz="2000" b="1" dirty="0"/>
              <a:t>Força de Proteção do Sistema Único de Assistência Social – FORSUAS</a:t>
            </a:r>
          </a:p>
          <a:p>
            <a:r>
              <a:rPr lang="pt-BR" sz="2000" b="1" dirty="0"/>
              <a:t>E-mail: forsuas@mds.gov.br</a:t>
            </a:r>
          </a:p>
          <a:p>
            <a:r>
              <a:rPr lang="pt-BR" sz="2000" b="1" dirty="0"/>
              <a:t>Telefone: (61) 9931-0068  </a:t>
            </a:r>
          </a:p>
          <a:p>
            <a:endParaRPr lang="pt-BR" sz="2000" b="1" dirty="0"/>
          </a:p>
          <a:p>
            <a:r>
              <a:rPr lang="pt-BR" sz="2000" b="1" dirty="0"/>
              <a:t>Secretaria Nacional de Assistência Social - SNAS</a:t>
            </a:r>
          </a:p>
          <a:p>
            <a:r>
              <a:rPr lang="pt-BR" sz="2000" b="1" dirty="0"/>
              <a:t>E-mail: gabinete.snas@mds.gov.br</a:t>
            </a:r>
            <a:br>
              <a:rPr lang="pt-BR" sz="2000" b="1" dirty="0"/>
            </a:br>
            <a:r>
              <a:rPr lang="pt-BR" sz="2000" b="1" dirty="0"/>
              <a:t>Telefone: (61) 2030-3323 / (61) 3433-1075 / (61) 2030-3462 / 3463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211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E6BA74E686D104484C853AC8FC0F043" ma:contentTypeVersion="16" ma:contentTypeDescription="Crie um novo documento." ma:contentTypeScope="" ma:versionID="8eb9ee247fe60de1aece9dbd05d65669">
  <xsd:schema xmlns:xsd="http://www.w3.org/2001/XMLSchema" xmlns:xs="http://www.w3.org/2001/XMLSchema" xmlns:p="http://schemas.microsoft.com/office/2006/metadata/properties" xmlns:ns2="a6415132-bd35-4768-86ce-1b99c564f600" xmlns:ns3="d0b4c76b-fc16-4a49-82c3-8aa76c239233" targetNamespace="http://schemas.microsoft.com/office/2006/metadata/properties" ma:root="true" ma:fieldsID="d9c1d244882e69ae03fb2d494ca87de2" ns2:_="" ns3:_="">
    <xsd:import namespace="a6415132-bd35-4768-86ce-1b99c564f600"/>
    <xsd:import namespace="d0b4c76b-fc16-4a49-82c3-8aa76c2392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415132-bd35-4768-86ce-1b99c564f6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03e2c201-8e1b-4cc8-b6fe-00f629cdb7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c76b-fc16-4a49-82c3-8aa76c23923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368275b-0b68-4f5c-94ed-23cbf0d9e2ea}" ma:internalName="TaxCatchAll" ma:showField="CatchAllData" ma:web="d0b4c76b-fc16-4a49-82c3-8aa76c2392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b4c76b-fc16-4a49-82c3-8aa76c239233" xsi:nil="true"/>
    <lcf76f155ced4ddcb4097134ff3c332f xmlns="a6415132-bd35-4768-86ce-1b99c564f6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E89E426-06FA-4757-A51B-3C1D5F91F5AD}"/>
</file>

<file path=customXml/itemProps2.xml><?xml version="1.0" encoding="utf-8"?>
<ds:datastoreItem xmlns:ds="http://schemas.openxmlformats.org/officeDocument/2006/customXml" ds:itemID="{E7830BD1-42CE-4B3B-9E20-DD7976BB5134}"/>
</file>

<file path=customXml/itemProps3.xml><?xml version="1.0" encoding="utf-8"?>
<ds:datastoreItem xmlns:ds="http://schemas.openxmlformats.org/officeDocument/2006/customXml" ds:itemID="{D50A8E08-D4A0-4453-8733-DF912600A039}"/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1063</Words>
  <Application>Microsoft Office PowerPoint</Application>
  <PresentationFormat>Personalizar</PresentationFormat>
  <Paragraphs>141</Paragraphs>
  <Slides>32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32</vt:i4>
      </vt:variant>
    </vt:vector>
  </HeadingPairs>
  <TitlesOfParts>
    <vt:vector size="51" baseType="lpstr">
      <vt:lpstr>Calibri</vt:lpstr>
      <vt:lpstr>Times New Roman</vt:lpstr>
      <vt:lpstr>Poppins Light</vt:lpstr>
      <vt:lpstr>Verdana</vt:lpstr>
      <vt:lpstr>Arial</vt:lpstr>
      <vt:lpstr>Arial Black</vt:lpstr>
      <vt:lpstr>Aptos</vt:lpstr>
      <vt:lpstr>Aptos Display</vt:lpstr>
      <vt:lpstr>Aharoni</vt:lpstr>
      <vt:lpstr>Cambria</vt:lpstr>
      <vt:lpstr>Poppins Bold</vt:lpstr>
      <vt:lpstr>Trebuchet MS</vt:lpstr>
      <vt:lpstr>Symbol</vt:lpstr>
      <vt:lpstr>Arial MT</vt:lpstr>
      <vt:lpstr>Poppins</vt:lpstr>
      <vt:lpstr>Tahoma</vt:lpstr>
      <vt:lpstr>Office Theme</vt:lpstr>
      <vt:lpstr>1_Office Theme</vt:lpstr>
      <vt:lpstr>Tema do Office</vt:lpstr>
      <vt:lpstr>Apresentação do PowerPoint</vt:lpstr>
      <vt:lpstr>Apresentação do PowerPoint</vt:lpstr>
      <vt:lpstr>O PAPEL DOS ENTES FEDERADOS: LEI ORGÂNICA DA ASSISTÊNCIA SOCIAL</vt:lpstr>
      <vt:lpstr>Apresentação do PowerPoint</vt:lpstr>
      <vt:lpstr>Apresentação do PowerPoint</vt:lpstr>
      <vt:lpstr>O que é o Serviço de Proteção em Situações de Calamidades Públicas e Emergências</vt:lpstr>
      <vt:lpstr>Qual o Objetivo do Serviço</vt:lpstr>
      <vt:lpstr>Apresentação do PowerPoint</vt:lpstr>
      <vt:lpstr>Cofinanciamento Federal:  </vt:lpstr>
      <vt:lpstr>Parcela Fixa:</vt:lpstr>
      <vt:lpstr>Parcela Variável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Utilização do Recurso: Modalidades de Acolhimento Provisão de proteção social de caráter emergencial e provisório.</vt:lpstr>
      <vt:lpstr>Apresentação do PowerPoint</vt:lpstr>
      <vt:lpstr>Apresentação do PowerPoint</vt:lpstr>
      <vt:lpstr>Apresentação do PowerPoint</vt:lpstr>
      <vt:lpstr>Apresentação do PowerPoint</vt:lpstr>
      <vt:lpstr>Prestação de Contas e Reprogramação</vt:lpstr>
      <vt:lpstr>FORSUAS: Força de Proteção do SUAS</vt:lpstr>
      <vt:lpstr>Apresentação do PowerPoint</vt:lpstr>
      <vt:lpstr>Apresentação do PowerPoint</vt:lpstr>
      <vt:lpstr>Voluntariado</vt:lpstr>
      <vt:lpstr>Outros Informes Importantes</vt:lpstr>
      <vt:lpstr>Apresentação do PowerPoint</vt:lpstr>
      <vt:lpstr>BPC – Benefício de Prestação Continuada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CINTHIA CONGEMAS - FINAL.pptx</dc:title>
  <dc:creator>Vera Lucia Campelo da Silva</dc:creator>
  <cp:lastModifiedBy>Vera Lucia Campelo da Silva</cp:lastModifiedBy>
  <cp:revision>94</cp:revision>
  <dcterms:created xsi:type="dcterms:W3CDTF">2006-08-16T00:00:00Z</dcterms:created>
  <dcterms:modified xsi:type="dcterms:W3CDTF">2026-08-18T14:37:22Z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358B86641FDF40FEA3A53C27C8E0A0AA_13</vt:lpwstr>
  </property>
  <property fmtid="{D5CDD505-2E9C-101B-9397-08002B2CF9AE}" pid="3" name="KSOProductBuildVer">
    <vt:lpwstr>1046-12.2.0.23196</vt:lpwstr>
  </property>
  <property fmtid="{D5CDD505-2E9C-101B-9397-08002B2CF9AE}" pid="4" name="ContentTypeId">
    <vt:lpwstr>0x0101007E6BA74E686D104484C853AC8FC0F043</vt:lpwstr>
  </property>
</Properties>
</file>